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5143500" cx="9144000"/>
  <p:notesSz cx="6858000" cy="9144000"/>
  <p:embeddedFontLst>
    <p:embeddedFont>
      <p:font typeface="Roboto Slab"/>
      <p:regular r:id="rId19"/>
      <p:bold r:id="rId20"/>
    </p:embeddedFont>
    <p:embeddedFont>
      <p:font typeface="Roboto"/>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Slab-bold.fntdata"/><Relationship Id="rId11" Type="http://schemas.openxmlformats.org/officeDocument/2006/relationships/slide" Target="slides/slide6.xml"/><Relationship Id="rId22" Type="http://schemas.openxmlformats.org/officeDocument/2006/relationships/font" Target="fonts/Roboto-bold.fntdata"/><Relationship Id="rId10" Type="http://schemas.openxmlformats.org/officeDocument/2006/relationships/slide" Target="slides/slide5.xml"/><Relationship Id="rId21" Type="http://schemas.openxmlformats.org/officeDocument/2006/relationships/font" Target="fonts/Roboto-regular.fntdata"/><Relationship Id="rId13" Type="http://schemas.openxmlformats.org/officeDocument/2006/relationships/slide" Target="slides/slide8.xml"/><Relationship Id="rId24" Type="http://schemas.openxmlformats.org/officeDocument/2006/relationships/font" Target="fonts/Roboto-boldItalic.fntdata"/><Relationship Id="rId12" Type="http://schemas.openxmlformats.org/officeDocument/2006/relationships/slide" Target="slides/slide7.xml"/><Relationship Id="rId23" Type="http://schemas.openxmlformats.org/officeDocument/2006/relationships/font" Target="fonts/Robo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RobotoSlab-regular.fntdata"/><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400"/>
              </a:spcBef>
              <a:spcAft>
                <a:spcPts val="0"/>
              </a:spcAft>
              <a:buClr>
                <a:schemeClr val="dk1"/>
              </a:buClr>
              <a:buSzPts val="1100"/>
              <a:buFont typeface="Arial"/>
              <a:buNone/>
            </a:pPr>
            <a:r>
              <a:rPr b="1" lang="en" sz="1300">
                <a:solidFill>
                  <a:schemeClr val="dk1"/>
                </a:solidFill>
              </a:rPr>
              <a:t>A Technical Presentation on Quantum Computing for Software Engineers</a:t>
            </a:r>
            <a:endParaRPr b="1" sz="1300">
              <a:solidFill>
                <a:schemeClr val="dk1"/>
              </a:solidFill>
            </a:endParaRPr>
          </a:p>
          <a:p>
            <a:pPr indent="0" lvl="0" marL="0" rtl="0" algn="l">
              <a:lnSpc>
                <a:spcPct val="115000"/>
              </a:lnSpc>
              <a:spcBef>
                <a:spcPts val="1200"/>
              </a:spcBef>
              <a:spcAft>
                <a:spcPts val="0"/>
              </a:spcAft>
              <a:buNone/>
            </a:pPr>
            <a:r>
              <a:rPr lang="en">
                <a:solidFill>
                  <a:schemeClr val="dk1"/>
                </a:solidFill>
              </a:rPr>
              <a:t>This presentation provides a comprehensive overview of quantum computing, tailored for a technical audience with a background in software engineering. It covers the fundamental principles, key algorithms, hardware and software landscape, and the potential impact on the field of software development.</a:t>
            </a:r>
            <a:endParaRPr>
              <a:solidFill>
                <a:schemeClr val="dk1"/>
              </a:solidFill>
            </a:endParaRPr>
          </a:p>
          <a:p>
            <a:pPr indent="0" lvl="0" marL="0" rtl="0" algn="l">
              <a:lnSpc>
                <a:spcPct val="115000"/>
              </a:lnSpc>
              <a:spcBef>
                <a:spcPts val="1200"/>
              </a:spcBef>
              <a:spcAft>
                <a:spcPts val="0"/>
              </a:spcAft>
              <a:buNone/>
            </a:pPr>
            <a:r>
              <a:t/>
            </a:r>
            <a:endParaRPr>
              <a:solidFill>
                <a:schemeClr val="dk1"/>
              </a:solidFill>
            </a:endParaRPr>
          </a:p>
          <a:p>
            <a:pPr indent="0" lvl="0" marL="0" rtl="0" algn="l">
              <a:lnSpc>
                <a:spcPct val="115000"/>
              </a:lnSpc>
              <a:spcBef>
                <a:spcPts val="1400"/>
              </a:spcBef>
              <a:spcAft>
                <a:spcPts val="0"/>
              </a:spcAft>
              <a:buNone/>
            </a:pPr>
            <a:r>
              <a:rPr b="1" lang="en" sz="1300">
                <a:solidFill>
                  <a:schemeClr val="dk1"/>
                </a:solidFill>
              </a:rPr>
              <a:t>Quantum Computing for Software Engineers: A Technical Introduction</a:t>
            </a:r>
            <a:endParaRPr b="1" sz="1300">
              <a:solidFill>
                <a:schemeClr val="dk1"/>
              </a:solidFill>
            </a:endParaRPr>
          </a:p>
          <a:p>
            <a:pPr indent="0" lvl="0" marL="0" rtl="0" algn="l">
              <a:lnSpc>
                <a:spcPct val="115000"/>
              </a:lnSpc>
              <a:spcBef>
                <a:spcPts val="1200"/>
              </a:spcBef>
              <a:spcAft>
                <a:spcPts val="0"/>
              </a:spcAft>
              <a:buNone/>
            </a:pPr>
            <a:r>
              <a:rPr b="1" lang="en">
                <a:solidFill>
                  <a:schemeClr val="dk1"/>
                </a:solidFill>
              </a:rPr>
              <a:t>Slide 1: Title Slide</a:t>
            </a:r>
            <a:endParaRPr b="1">
              <a:solidFill>
                <a:schemeClr val="dk1"/>
              </a:solidFill>
            </a:endParaRPr>
          </a:p>
          <a:p>
            <a:pPr indent="0" lvl="0" marL="0" rtl="0" algn="l">
              <a:lnSpc>
                <a:spcPct val="115000"/>
              </a:lnSpc>
              <a:spcBef>
                <a:spcPts val="1200"/>
              </a:spcBef>
              <a:spcAft>
                <a:spcPts val="0"/>
              </a:spcAft>
              <a:buNone/>
            </a:pPr>
            <a:r>
              <a:rPr b="1" lang="en">
                <a:solidFill>
                  <a:schemeClr val="dk1"/>
                </a:solidFill>
              </a:rPr>
              <a:t>Title:</a:t>
            </a:r>
            <a:r>
              <a:rPr lang="en">
                <a:solidFill>
                  <a:schemeClr val="dk1"/>
                </a:solidFill>
              </a:rPr>
              <a:t> Quantum Computing for Software Engineers</a:t>
            </a:r>
            <a:endParaRPr>
              <a:solidFill>
                <a:schemeClr val="dk1"/>
              </a:solidFill>
            </a:endParaRPr>
          </a:p>
          <a:p>
            <a:pPr indent="0" lvl="0" marL="0" rtl="0" algn="l">
              <a:lnSpc>
                <a:spcPct val="115000"/>
              </a:lnSpc>
              <a:spcBef>
                <a:spcPts val="1200"/>
              </a:spcBef>
              <a:spcAft>
                <a:spcPts val="0"/>
              </a:spcAft>
              <a:buNone/>
            </a:pPr>
            <a:r>
              <a:rPr b="1" lang="en">
                <a:solidFill>
                  <a:schemeClr val="dk1"/>
                </a:solidFill>
              </a:rPr>
              <a:t>Subtitle:</a:t>
            </a:r>
            <a:r>
              <a:rPr lang="en">
                <a:solidFill>
                  <a:schemeClr val="dk1"/>
                </a:solidFill>
              </a:rPr>
              <a:t> A Technical Introduction</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b="1" lang="en">
                <a:solidFill>
                  <a:schemeClr val="dk1"/>
                </a:solidFill>
              </a:rPr>
              <a:t>Presenter:</a:t>
            </a:r>
            <a:r>
              <a:rPr lang="en">
                <a:solidFill>
                  <a:schemeClr val="dk1"/>
                </a:solidFill>
              </a:rPr>
              <a:t> [Your Name/Company]</a:t>
            </a:r>
            <a:endParaRPr>
              <a:solidFill>
                <a:schemeClr val="dk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SLIDES_API1766799662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 name="Google Shape;115;SLIDES_API1766799662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10: The Quantum Hardware and Software Stack</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development of quantum computers involves a complex interplay of hardware and software.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Quantum Hardware:</a:t>
            </a:r>
            <a:r>
              <a:rPr lang="en">
                <a:solidFill>
                  <a:schemeClr val="dk1"/>
                </a:solidFill>
              </a:rPr>
              <a:t> There are several competing physical implementations for building qubits, including: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Superconducting qubits:</a:t>
            </a:r>
            <a:r>
              <a:rPr lang="en">
                <a:solidFill>
                  <a:schemeClr val="dk1"/>
                </a:solidFill>
              </a:rPr>
              <a:t> Utilized by companies like Google and IBM.</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Trapped-ion qubits:</a:t>
            </a:r>
            <a:r>
              <a:rPr lang="en">
                <a:solidFill>
                  <a:schemeClr val="dk1"/>
                </a:solidFill>
              </a:rPr>
              <a:t> Known for their high fidelity and long coherence times.</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Photonic qubits:</a:t>
            </a:r>
            <a:r>
              <a:rPr lang="en">
                <a:solidFill>
                  <a:schemeClr val="dk1"/>
                </a:solidFill>
              </a:rPr>
              <a:t> Use photons as the information carriers.</a:t>
            </a:r>
            <a:br>
              <a:rPr lang="en">
                <a:solidFill>
                  <a:schemeClr val="dk1"/>
                </a:solidFill>
              </a:rPr>
            </a:br>
            <a:r>
              <a:rPr lang="en">
                <a:solidFill>
                  <a:schemeClr val="dk1"/>
                </a:solidFill>
              </a:rPr>
              <a:t>A major challenge in quantum hardware is </a:t>
            </a:r>
            <a:r>
              <a:rPr b="1" lang="en">
                <a:solidFill>
                  <a:schemeClr val="dk1"/>
                </a:solidFill>
              </a:rPr>
              <a:t>decoherence</a:t>
            </a:r>
            <a:r>
              <a:rPr lang="en">
                <a:solidFill>
                  <a:schemeClr val="dk1"/>
                </a:solidFill>
              </a:rPr>
              <a:t>, the loss of quantum properties due to interaction with the environment.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Quantum Software:</a:t>
            </a:r>
            <a:r>
              <a:rPr lang="en">
                <a:solidFill>
                  <a:schemeClr val="dk1"/>
                </a:solidFill>
              </a:rPr>
              <a:t> To program these machines, a software stack is emerging:</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b="1" lang="en">
                <a:solidFill>
                  <a:schemeClr val="dk1"/>
                </a:solidFill>
              </a:rPr>
              <a:t>Quantum Programming Languages and SDKs:</a:t>
            </a:r>
            <a:r>
              <a:rPr lang="en">
                <a:solidFill>
                  <a:schemeClr val="dk1"/>
                </a:solidFill>
              </a:rPr>
              <a:t> High-level languages and libraries allow developers to create and test quantum algorithms. Popular examples include </a:t>
            </a:r>
            <a:r>
              <a:rPr b="1" lang="en">
                <a:solidFill>
                  <a:schemeClr val="dk1"/>
                </a:solidFill>
              </a:rPr>
              <a:t>Qiskit (IBM)</a:t>
            </a:r>
            <a:r>
              <a:rPr lang="en">
                <a:solidFill>
                  <a:schemeClr val="dk1"/>
                </a:solidFill>
              </a:rPr>
              <a:t>, </a:t>
            </a:r>
            <a:r>
              <a:rPr b="1" lang="en">
                <a:solidFill>
                  <a:schemeClr val="dk1"/>
                </a:solidFill>
              </a:rPr>
              <a:t>Cirq (Google)</a:t>
            </a:r>
            <a:r>
              <a:rPr lang="en">
                <a:solidFill>
                  <a:schemeClr val="dk1"/>
                </a:solidFill>
              </a:rPr>
              <a:t>, and </a:t>
            </a:r>
            <a:r>
              <a:rPr b="1" lang="en">
                <a:solidFill>
                  <a:schemeClr val="dk1"/>
                </a:solidFill>
              </a:rPr>
              <a:t>Q# (Microsoft)</a:t>
            </a:r>
            <a:r>
              <a:rPr lang="en">
                <a:solidFill>
                  <a:schemeClr val="dk1"/>
                </a:solidFill>
              </a:rPr>
              <a:t>.</a:t>
            </a:r>
            <a:endParaRPr>
              <a:solidFill>
                <a:schemeClr val="dk1"/>
              </a:solidFill>
            </a:endParaRPr>
          </a:p>
          <a:p>
            <a:pPr indent="-298450" lvl="1" marL="914400" rtl="0" algn="l">
              <a:lnSpc>
                <a:spcPct val="115000"/>
              </a:lnSpc>
              <a:spcBef>
                <a:spcPts val="0"/>
              </a:spcBef>
              <a:spcAft>
                <a:spcPts val="0"/>
              </a:spcAft>
              <a:buClr>
                <a:schemeClr val="dk1"/>
              </a:buClr>
              <a:buSzPts val="1100"/>
              <a:buChar char="○"/>
            </a:pPr>
            <a:r>
              <a:rPr lang="en">
                <a:solidFill>
                  <a:schemeClr val="dk1"/>
                </a:solidFill>
              </a:rPr>
              <a:t>These SDKs provide tools for building quantum circuits, simulating their behavior on classical computers, and running them on actual quantum hardware via cloud platforms.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SLIDES_API1766799662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 name="Google Shape;121;SLIDES_API1766799662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11: Implications for Software Engineers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rise of quantum computing will introduce new paradigms and challenges for software engineers: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New Algorithmic Thinking:</a:t>
            </a:r>
            <a:r>
              <a:rPr lang="en">
                <a:solidFill>
                  <a:schemeClr val="dk1"/>
                </a:solidFill>
              </a:rPr>
              <a:t> Developers will need to understand and leverage the principles of superposition and entanglement to design novel algorithms.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Cryptography and Security:</a:t>
            </a:r>
            <a:r>
              <a:rPr lang="en">
                <a:solidFill>
                  <a:schemeClr val="dk1"/>
                </a:solidFill>
              </a:rPr>
              <a:t> The threat to current cryptographic standards will necessitate the development and implementation of </a:t>
            </a:r>
            <a:r>
              <a:rPr b="1" lang="en">
                <a:solidFill>
                  <a:schemeClr val="dk1"/>
                </a:solidFill>
              </a:rPr>
              <a:t>quantum-resistant cryptography</a:t>
            </a:r>
            <a:r>
              <a:rPr lang="en">
                <a:solidFill>
                  <a:schemeClr val="dk1"/>
                </a:solidFill>
              </a:rPr>
              <a: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Optimization and Simulation:</a:t>
            </a:r>
            <a:r>
              <a:rPr lang="en">
                <a:solidFill>
                  <a:schemeClr val="dk1"/>
                </a:solidFill>
              </a:rPr>
              <a:t> Quantum computers are expected to excel at solving complex optimization problems in finance, logistics, and drug discovery, as well as simulating quantum systems for materials science and chemistry.</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Quantum Machine Learning:</a:t>
            </a:r>
            <a:r>
              <a:rPr lang="en">
                <a:solidFill>
                  <a:schemeClr val="dk1"/>
                </a:solidFill>
              </a:rPr>
              <a:t> A new field is emerging that combines the principles of quantum computing and machine learning, with the potential for more powerful AI models.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SLIDES_API1766799662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SLIDES_API1766799662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12: Getting Started with Quantum Computing</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For software engineers interested in exploring this field, there are numerous resources available:</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Online Courses:</a:t>
            </a:r>
            <a:r>
              <a:rPr lang="en">
                <a:solidFill>
                  <a:schemeClr val="dk1"/>
                </a:solidFill>
              </a:rPr>
              <a:t> Platforms like Coursera, edX, and university websites offer introductory and advanced courses on quantum computing.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Hands-on with SDKs:</a:t>
            </a:r>
            <a:r>
              <a:rPr lang="en">
                <a:solidFill>
                  <a:schemeClr val="dk1"/>
                </a:solidFill>
              </a:rPr>
              <a:t> The best way to learn is by doing. The documentation and tutorials for Qiskit, Cirq, and Q# provide excellent starting points for writing your first quantum programs.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Community Engagement:</a:t>
            </a:r>
            <a:r>
              <a:rPr lang="en">
                <a:solidFill>
                  <a:schemeClr val="dk1"/>
                </a:solidFill>
              </a:rPr>
              <a:t> Join online forums, attend webinars, and participate in hackathons to connect with the growing quantum computing community.</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SLIDES_API1766799662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SLIDES_API1766799662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13: Q&amp;A</a:t>
            </a:r>
            <a:endParaRPr b="1">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Open floor for questions.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SLIDES_API176679966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 name="Google Shape;67;SLIDES_API176679966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2: Agenda</a:t>
            </a:r>
            <a:endParaRPr b="1">
              <a:solidFill>
                <a:schemeClr val="dk1"/>
              </a:solidFill>
            </a:endParaRPr>
          </a:p>
          <a:p>
            <a:pPr indent="-298450" lvl="0" marL="457200" rtl="0" algn="l">
              <a:lnSpc>
                <a:spcPct val="115000"/>
              </a:lnSpc>
              <a:spcBef>
                <a:spcPts val="1200"/>
              </a:spcBef>
              <a:spcAft>
                <a:spcPts val="0"/>
              </a:spcAft>
              <a:buClr>
                <a:schemeClr val="dk1"/>
              </a:buClr>
              <a:buSzPts val="1100"/>
              <a:buChar char="●"/>
            </a:pPr>
            <a:r>
              <a:rPr lang="en">
                <a:solidFill>
                  <a:schemeClr val="dk1"/>
                </a:solidFill>
              </a:rPr>
              <a:t>What is Quantum Computing?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Core Quantum Concepts: Qubits, Superposition, and Entanglement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Quantum Gates and Circuits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Key Quantum Algorithms: Shor's &amp; Grover's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The Quantum Hardware and Software Stack</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Implications for Software Engineers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Getting Started with Quantum Computing</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lang="en">
                <a:solidFill>
                  <a:schemeClr val="dk1"/>
                </a:solidFill>
              </a:rPr>
              <a:t>Q&amp;A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SLIDES_API176679966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 name="Google Shape;73;SLIDES_API176679966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3: What is Quantum Computing?</a:t>
            </a:r>
            <a:endParaRPr b="1">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Quantum computing is a revolutionary computing paradigm that leverages the principles of quantum mechanics to process information in fundamentally new ways. Unlike classical computers that store and manipulate information in bits (0s and 1s), quantum computers use quantum bits, or qubits. This allows them to tackle complex problems that are currently intractable for even the most powerful classical supercomputers. It's important to note that quantum computers are not intended to replace classical computers, but rather to excel at specific types of calculations.</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SLIDES_API1766799662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SLIDES_API1766799662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4: Core Concept 1: The Qubit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The fundamental unit of information in a quantum computer is the </a:t>
            </a:r>
            <a:r>
              <a:rPr b="1" lang="en">
                <a:solidFill>
                  <a:schemeClr val="dk1"/>
                </a:solidFill>
              </a:rPr>
              <a:t>qubit</a:t>
            </a:r>
            <a:r>
              <a:rPr lang="en">
                <a:solidFill>
                  <a:schemeClr val="dk1"/>
                </a:solidFill>
              </a:rPr>
              <a:t>. While a classical bit is restricted to being either a 0 or a 1, a qubit can exist in a state of </a:t>
            </a:r>
            <a:r>
              <a:rPr b="1" lang="en">
                <a:solidFill>
                  <a:schemeClr val="dk1"/>
                </a:solidFill>
              </a:rPr>
              <a:t>superposition</a:t>
            </a:r>
            <a:r>
              <a:rPr lang="en">
                <a:solidFill>
                  <a:schemeClr val="dk1"/>
                </a:solidFill>
              </a:rPr>
              <a:t>, representing both 0 and 1 simultaneously.</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Classical Bit:</a:t>
            </a:r>
            <a:r>
              <a:rPr lang="en">
                <a:solidFill>
                  <a:schemeClr val="dk1"/>
                </a:solidFill>
              </a:rPr>
              <a:t> Can be in state 0 or 1.</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Qubit:</a:t>
            </a:r>
            <a:r>
              <a:rPr lang="en">
                <a:solidFill>
                  <a:schemeClr val="dk1"/>
                </a:solidFill>
              </a:rPr>
              <a:t> Can be in state |0⟩, |1⟩, or a superposition of both. This is often visualized using a </a:t>
            </a:r>
            <a:r>
              <a:rPr b="1" lang="en">
                <a:solidFill>
                  <a:schemeClr val="dk1"/>
                </a:solidFill>
              </a:rPr>
              <a:t>Bloch Sphere</a:t>
            </a:r>
            <a:r>
              <a:rPr lang="en">
                <a:solidFill>
                  <a:schemeClr val="dk1"/>
                </a:solidFill>
              </a:rPr>
              <a:t>, where the state of the qubit can be any point on the surface of the sphere.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SLIDES_API1766799662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SLIDES_API1766799662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5: Core Concept 2: Superposition</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Superposition is the counter-intuitive ability of a quantum system, like a qubit, to be in multiple states at the same time. The state of a qubit is described by a linear combination of its basis states, |0⟩ and |1⟩. Mathematically, this is represented as:</a:t>
            </a:r>
            <a:endParaRPr>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|ψ⟩ = α|0⟩ + β|1⟩</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Here, α and β are complex probability amplitudes. When the qubit is measured, its superposition collapses, and it will be found in state |0⟩ with probability |α|² and in state |1⟩ with probability |β|². The sum of these probabilities is always 1.</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SLIDES_API1766799662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SLIDES_API1766799662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6: Core Concept 3: Entanglement</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Quantum entanglement is a phenomenon where two or more qubits become linked in such a way that their fates are intertwined, regardless of the distance separating them. Albert Einstein famously described this as "spooky action at a distance."</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If two qubits are entangled, the state of one qubit is directly correlated with the state of the other. For instance, if one qubit in an entangled pair is measured to be in the |0⟩ state, the other will instantly be found in a corresponding state, as dictated by the nature of their entanglement. This interconnectedness allows for powerful computational correlations.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SLIDES_API1766799662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SLIDES_API1766799662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7: Quantum Gates and Circuits</a:t>
            </a:r>
            <a:endParaRPr b="1">
              <a:solidFill>
                <a:schemeClr val="dk1"/>
              </a:solidFill>
            </a:endParaRPr>
          </a:p>
          <a:p>
            <a:pPr indent="0" lvl="0" marL="0" rtl="0" algn="l">
              <a:lnSpc>
                <a:spcPct val="115000"/>
              </a:lnSpc>
              <a:spcBef>
                <a:spcPts val="1200"/>
              </a:spcBef>
              <a:spcAft>
                <a:spcPts val="0"/>
              </a:spcAft>
              <a:buClr>
                <a:schemeClr val="dk1"/>
              </a:buClr>
              <a:buSzPts val="1100"/>
              <a:buFont typeface="Arial"/>
              <a:buNone/>
            </a:pPr>
            <a:r>
              <a:rPr lang="en">
                <a:solidFill>
                  <a:schemeClr val="dk1"/>
                </a:solidFill>
              </a:rPr>
              <a:t>Similar to how classical computers use logic gates (like AND, OR, and NOT) to perform operations on bits, quantum computers use </a:t>
            </a:r>
            <a:r>
              <a:rPr b="1" lang="en">
                <a:solidFill>
                  <a:schemeClr val="dk1"/>
                </a:solidFill>
              </a:rPr>
              <a:t>quantum gates</a:t>
            </a:r>
            <a:r>
              <a:rPr lang="en">
                <a:solidFill>
                  <a:schemeClr val="dk1"/>
                </a:solidFill>
              </a:rPr>
              <a:t> to manipulate the states of qubits. These gates are represented by unitary matrices and are reversible, a key difference from many classical gates.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Hadamard Gate (H):</a:t>
            </a:r>
            <a:r>
              <a:rPr lang="en">
                <a:solidFill>
                  <a:schemeClr val="dk1"/>
                </a:solidFill>
              </a:rPr>
              <a:t> Creates a superposition of the |0⟩ and |1⟩ states.</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Pauli-X Gate (X):</a:t>
            </a:r>
            <a:r>
              <a:rPr lang="en">
                <a:solidFill>
                  <a:schemeClr val="dk1"/>
                </a:solidFill>
              </a:rPr>
              <a:t> Acts as a quantum NOT gate, flipping |0⟩ to |1⟩ and vice versa.</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Controlled-NOT Gate (CNOT):</a:t>
            </a:r>
            <a:r>
              <a:rPr lang="en">
                <a:solidFill>
                  <a:schemeClr val="dk1"/>
                </a:solidFill>
              </a:rPr>
              <a:t> A two-qubit gate that flips the second qubit (the target) if and only if the first qubit (the control) is in the state |1⟩.</a:t>
            </a:r>
            <a:endParaRPr>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These gates are combined into </a:t>
            </a:r>
            <a:r>
              <a:rPr b="1" lang="en">
                <a:solidFill>
                  <a:schemeClr val="dk1"/>
                </a:solidFill>
              </a:rPr>
              <a:t>quantum circuits</a:t>
            </a:r>
            <a:r>
              <a:rPr lang="en">
                <a:solidFill>
                  <a:schemeClr val="dk1"/>
                </a:solidFill>
              </a:rPr>
              <a:t> to perform complex computations.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SLIDES_API1766799662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SLIDES_API1766799662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8: Key Quantum Algorithm: Shor's Algorithm</a:t>
            </a:r>
            <a:endParaRPr b="1">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Developed by Peter Shor in 1994, Shor's algorithm is a quantum algorithm for integer factorization. It has the potential to break many of the public-key cryptography systems currently in use, such as RSA, which rely on the difficulty of factoring large numbers for their security. Shor's algorithm demonstrates an exponential speedup over the best-known classical algorithms for this problem.</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SLIDES_API1766799662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SLIDES_API176679966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a:solidFill>
                  <a:schemeClr val="dk1"/>
                </a:solidFill>
              </a:rPr>
              <a:t>Slide 9: Key Quantum Algorithm: Grover's Algorithm</a:t>
            </a:r>
            <a:endParaRPr b="1">
              <a:solidFill>
                <a:schemeClr val="dk1"/>
              </a:solidFill>
            </a:endParaRPr>
          </a:p>
          <a:p>
            <a:pPr indent="0" lvl="0" marL="0" rtl="0" algn="l">
              <a:lnSpc>
                <a:spcPct val="115000"/>
              </a:lnSpc>
              <a:spcBef>
                <a:spcPts val="1200"/>
              </a:spcBef>
              <a:spcAft>
                <a:spcPts val="1200"/>
              </a:spcAft>
              <a:buClr>
                <a:schemeClr val="dk1"/>
              </a:buClr>
              <a:buSzPts val="1100"/>
              <a:buFont typeface="Arial"/>
              <a:buNone/>
            </a:pPr>
            <a:r>
              <a:rPr lang="en">
                <a:solidFill>
                  <a:schemeClr val="dk1"/>
                </a:solidFill>
              </a:rPr>
              <a:t>Grover's algorithm, conceived by Lov Grover in 1996, is a quantum search algorithm. It can find a specific item in an unsorted database with a quadratic speedup compared to classical search algorithms. While a classical search would take, on average, N/2 checks to find an item in a database of N items, Grover's algorithm can achieve this in roughly √N checks. This has applications in optimization, database searches, and other computational problems.</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000"/>
              <a:buNone/>
              <a:defRPr sz="4000"/>
            </a:lvl1pPr>
            <a:lvl2pPr lvl="1" algn="ctr">
              <a:spcBef>
                <a:spcPts val="0"/>
              </a:spcBef>
              <a:spcAft>
                <a:spcPts val="0"/>
              </a:spcAft>
              <a:buSzPts val="4000"/>
              <a:buNone/>
              <a:defRPr sz="4000"/>
            </a:lvl2pPr>
            <a:lvl3pPr lvl="2" algn="ctr">
              <a:spcBef>
                <a:spcPts val="0"/>
              </a:spcBef>
              <a:spcAft>
                <a:spcPts val="0"/>
              </a:spcAft>
              <a:buSzPts val="4000"/>
              <a:buNone/>
              <a:defRPr sz="4000"/>
            </a:lvl3pPr>
            <a:lvl4pPr lvl="3" algn="ctr">
              <a:spcBef>
                <a:spcPts val="0"/>
              </a:spcBef>
              <a:spcAft>
                <a:spcPts val="0"/>
              </a:spcAft>
              <a:buSzPts val="4000"/>
              <a:buNone/>
              <a:defRPr sz="4000"/>
            </a:lvl4pPr>
            <a:lvl5pPr lvl="4" algn="ctr">
              <a:spcBef>
                <a:spcPts val="0"/>
              </a:spcBef>
              <a:spcAft>
                <a:spcPts val="0"/>
              </a:spcAft>
              <a:buSzPts val="4000"/>
              <a:buNone/>
              <a:defRPr sz="4000"/>
            </a:lvl5pPr>
            <a:lvl6pPr lvl="5" algn="ctr">
              <a:spcBef>
                <a:spcPts val="0"/>
              </a:spcBef>
              <a:spcAft>
                <a:spcPts val="0"/>
              </a:spcAft>
              <a:buSzPts val="4000"/>
              <a:buNone/>
              <a:defRPr sz="4000"/>
            </a:lvl6pPr>
            <a:lvl7pPr lvl="6" algn="ctr">
              <a:spcBef>
                <a:spcPts val="0"/>
              </a:spcBef>
              <a:spcAft>
                <a:spcPts val="0"/>
              </a:spcAft>
              <a:buSzPts val="4000"/>
              <a:buNone/>
              <a:defRPr sz="4000"/>
            </a:lvl7pPr>
            <a:lvl8pPr lvl="7" algn="ctr">
              <a:spcBef>
                <a:spcPts val="0"/>
              </a:spcBef>
              <a:spcAft>
                <a:spcPts val="0"/>
              </a:spcAft>
              <a:buSzPts val="4000"/>
              <a:buNone/>
              <a:defRPr sz="4000"/>
            </a:lvl8pPr>
            <a:lvl9pPr lvl="8"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
        <p:nvSpPr>
          <p:cNvPr id="15" name="Google Shape;15;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2" name="Shape 52"/>
        <p:cNvGrpSpPr/>
        <p:nvPr/>
      </p:nvGrpSpPr>
      <p:grpSpPr>
        <a:xfrm>
          <a:off x="0" y="0"/>
          <a:ext cx="0" cy="0"/>
          <a:chOff x="0" y="0"/>
          <a:chExt cx="0" cy="0"/>
        </a:xfrm>
      </p:grpSpPr>
      <p:sp>
        <p:nvSpPr>
          <p:cNvPr id="53" name="Google Shape;53;p11"/>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11"/>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accent5"/>
              </a:buClr>
              <a:buSzPts val="13000"/>
              <a:buNone/>
              <a:defRPr sz="13000">
                <a:solidFill>
                  <a:schemeClr val="accent5"/>
                </a:solidFill>
              </a:defRPr>
            </a:lvl1pPr>
            <a:lvl2pPr lvl="1" algn="ctr">
              <a:spcBef>
                <a:spcPts val="0"/>
              </a:spcBef>
              <a:spcAft>
                <a:spcPts val="0"/>
              </a:spcAft>
              <a:buClr>
                <a:schemeClr val="accent5"/>
              </a:buClr>
              <a:buSzPts val="13000"/>
              <a:buNone/>
              <a:defRPr sz="13000">
                <a:solidFill>
                  <a:schemeClr val="accent5"/>
                </a:solidFill>
              </a:defRPr>
            </a:lvl2pPr>
            <a:lvl3pPr lvl="2" algn="ctr">
              <a:spcBef>
                <a:spcPts val="0"/>
              </a:spcBef>
              <a:spcAft>
                <a:spcPts val="0"/>
              </a:spcAft>
              <a:buClr>
                <a:schemeClr val="accent5"/>
              </a:buClr>
              <a:buSzPts val="13000"/>
              <a:buNone/>
              <a:defRPr sz="13000">
                <a:solidFill>
                  <a:schemeClr val="accent5"/>
                </a:solidFill>
              </a:defRPr>
            </a:lvl3pPr>
            <a:lvl4pPr lvl="3" algn="ctr">
              <a:spcBef>
                <a:spcPts val="0"/>
              </a:spcBef>
              <a:spcAft>
                <a:spcPts val="0"/>
              </a:spcAft>
              <a:buClr>
                <a:schemeClr val="accent5"/>
              </a:buClr>
              <a:buSzPts val="13000"/>
              <a:buNone/>
              <a:defRPr sz="13000">
                <a:solidFill>
                  <a:schemeClr val="accent5"/>
                </a:solidFill>
              </a:defRPr>
            </a:lvl4pPr>
            <a:lvl5pPr lvl="4" algn="ctr">
              <a:spcBef>
                <a:spcPts val="0"/>
              </a:spcBef>
              <a:spcAft>
                <a:spcPts val="0"/>
              </a:spcAft>
              <a:buClr>
                <a:schemeClr val="accent5"/>
              </a:buClr>
              <a:buSzPts val="13000"/>
              <a:buNone/>
              <a:defRPr sz="13000">
                <a:solidFill>
                  <a:schemeClr val="accent5"/>
                </a:solidFill>
              </a:defRPr>
            </a:lvl5pPr>
            <a:lvl6pPr lvl="5" algn="ctr">
              <a:spcBef>
                <a:spcPts val="0"/>
              </a:spcBef>
              <a:spcAft>
                <a:spcPts val="0"/>
              </a:spcAft>
              <a:buClr>
                <a:schemeClr val="accent5"/>
              </a:buClr>
              <a:buSzPts val="13000"/>
              <a:buNone/>
              <a:defRPr sz="13000">
                <a:solidFill>
                  <a:schemeClr val="accent5"/>
                </a:solidFill>
              </a:defRPr>
            </a:lvl6pPr>
            <a:lvl7pPr lvl="6" algn="ctr">
              <a:spcBef>
                <a:spcPts val="0"/>
              </a:spcBef>
              <a:spcAft>
                <a:spcPts val="0"/>
              </a:spcAft>
              <a:buClr>
                <a:schemeClr val="accent5"/>
              </a:buClr>
              <a:buSzPts val="13000"/>
              <a:buNone/>
              <a:defRPr sz="13000">
                <a:solidFill>
                  <a:schemeClr val="accent5"/>
                </a:solidFill>
              </a:defRPr>
            </a:lvl7pPr>
            <a:lvl8pPr lvl="7" algn="ctr">
              <a:spcBef>
                <a:spcPts val="0"/>
              </a:spcBef>
              <a:spcAft>
                <a:spcPts val="0"/>
              </a:spcAft>
              <a:buClr>
                <a:schemeClr val="accent5"/>
              </a:buClr>
              <a:buSzPts val="13000"/>
              <a:buNone/>
              <a:defRPr sz="13000">
                <a:solidFill>
                  <a:schemeClr val="accent5"/>
                </a:solidFill>
              </a:defRPr>
            </a:lvl8pPr>
            <a:lvl9pPr lvl="8" algn="ctr">
              <a:spcBef>
                <a:spcPts val="0"/>
              </a:spcBef>
              <a:spcAft>
                <a:spcPts val="0"/>
              </a:spcAft>
              <a:buClr>
                <a:schemeClr val="accent5"/>
              </a:buClr>
              <a:buSzPts val="13000"/>
              <a:buNone/>
              <a:defRPr sz="13000">
                <a:solidFill>
                  <a:schemeClr val="accent5"/>
                </a:solidFill>
              </a:defRPr>
            </a:lvl9pPr>
          </a:lstStyle>
          <a:p>
            <a:r>
              <a:t>xx%</a:t>
            </a:r>
          </a:p>
        </p:txBody>
      </p:sp>
      <p:sp>
        <p:nvSpPr>
          <p:cNvPr id="55" name="Google Shape;55;p11"/>
          <p:cNvSpPr txBox="1"/>
          <p:nvPr>
            <p:ph idx="1" type="body"/>
          </p:nvPr>
        </p:nvSpPr>
        <p:spPr>
          <a:xfrm>
            <a:off x="387900" y="2919450"/>
            <a:ext cx="8368200" cy="10716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6" name="Google Shape;56;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7" name="Shape 57"/>
        <p:cNvGrpSpPr/>
        <p:nvPr/>
      </p:nvGrpSpPr>
      <p:grpSpPr>
        <a:xfrm>
          <a:off x="0" y="0"/>
          <a:ext cx="0" cy="0"/>
          <a:chOff x="0" y="0"/>
          <a:chExt cx="0" cy="0"/>
        </a:xfrm>
      </p:grpSpPr>
      <p:sp>
        <p:nvSpPr>
          <p:cNvPr id="58" name="Google Shape;58;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cxnSp>
        <p:nvCxnSpPr>
          <p:cNvPr id="17" name="Google Shape;17;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8" name="Google Shape;18;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9" name="Google Shape;19;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cxnSp>
        <p:nvCxnSpPr>
          <p:cNvPr id="21" name="Google Shape;21;p4"/>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2" name="Google Shape;22;p4"/>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3" name="Google Shape;23;p4"/>
          <p:cNvSpPr txBox="1"/>
          <p:nvPr>
            <p:ph idx="1" type="body"/>
          </p:nvPr>
        </p:nvSpPr>
        <p:spPr>
          <a:xfrm>
            <a:off x="387900" y="1489824"/>
            <a:ext cx="8368200" cy="3078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4" name="Google Shape;24;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5" name="Shape 25"/>
        <p:cNvGrpSpPr/>
        <p:nvPr/>
      </p:nvGrpSpPr>
      <p:grpSpPr>
        <a:xfrm>
          <a:off x="0" y="0"/>
          <a:ext cx="0" cy="0"/>
          <a:chOff x="0" y="0"/>
          <a:chExt cx="0" cy="0"/>
        </a:xfrm>
      </p:grpSpPr>
      <p:cxnSp>
        <p:nvCxnSpPr>
          <p:cNvPr id="26" name="Google Shape;26;p5"/>
          <p:cNvCxnSpPr/>
          <p:nvPr/>
        </p:nvCxnSpPr>
        <p:spPr>
          <a:xfrm>
            <a:off x="492563" y="1260284"/>
            <a:ext cx="424800" cy="0"/>
          </a:xfrm>
          <a:prstGeom prst="straightConnector1">
            <a:avLst/>
          </a:prstGeom>
          <a:noFill/>
          <a:ln cap="flat" cmpd="sng" w="38100">
            <a:solidFill>
              <a:schemeClr val="accent4"/>
            </a:solidFill>
            <a:prstDash val="solid"/>
            <a:round/>
            <a:headEnd len="sm" w="sm" type="none"/>
            <a:tailEnd len="sm" w="sm" type="none"/>
          </a:ln>
        </p:spPr>
      </p:cxnSp>
      <p:sp>
        <p:nvSpPr>
          <p:cNvPr id="27" name="Google Shape;27;p5"/>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8" name="Google Shape;28;p5"/>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2" type="body"/>
          </p:nvPr>
        </p:nvSpPr>
        <p:spPr>
          <a:xfrm>
            <a:off x="4756200" y="1489825"/>
            <a:ext cx="3999900" cy="3078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0" name="Google Shape;30;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1" name="Shape 31"/>
        <p:cNvGrpSpPr/>
        <p:nvPr/>
      </p:nvGrpSpPr>
      <p:grpSpPr>
        <a:xfrm>
          <a:off x="0" y="0"/>
          <a:ext cx="0" cy="0"/>
          <a:chOff x="0" y="0"/>
          <a:chExt cx="0" cy="0"/>
        </a:xfrm>
      </p:grpSpPr>
      <p:sp>
        <p:nvSpPr>
          <p:cNvPr id="32" name="Google Shape;32;p6"/>
          <p:cNvSpPr txBox="1"/>
          <p:nvPr>
            <p:ph type="title"/>
          </p:nvPr>
        </p:nvSpPr>
        <p:spPr>
          <a:xfrm>
            <a:off x="387900" y="458025"/>
            <a:ext cx="8368200" cy="6861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3" name="Google Shape;33;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4" name="Shape 34"/>
        <p:cNvGrpSpPr/>
        <p:nvPr/>
      </p:nvGrpSpPr>
      <p:grpSpPr>
        <a:xfrm>
          <a:off x="0" y="0"/>
          <a:ext cx="0" cy="0"/>
          <a:chOff x="0" y="0"/>
          <a:chExt cx="0" cy="0"/>
        </a:xfrm>
      </p:grpSpPr>
      <p:cxnSp>
        <p:nvCxnSpPr>
          <p:cNvPr id="35" name="Google Shape;35;p7"/>
          <p:cNvCxnSpPr/>
          <p:nvPr/>
        </p:nvCxnSpPr>
        <p:spPr>
          <a:xfrm>
            <a:off x="489218" y="1412277"/>
            <a:ext cx="331500" cy="0"/>
          </a:xfrm>
          <a:prstGeom prst="straightConnector1">
            <a:avLst/>
          </a:prstGeom>
          <a:noFill/>
          <a:ln cap="flat" cmpd="sng" w="38100">
            <a:solidFill>
              <a:schemeClr val="accent4"/>
            </a:solidFill>
            <a:prstDash val="solid"/>
            <a:round/>
            <a:headEnd len="sm" w="sm" type="none"/>
            <a:tailEnd len="sm" w="sm" type="none"/>
          </a:ln>
        </p:spPr>
      </p:cxnSp>
      <p:sp>
        <p:nvSpPr>
          <p:cNvPr id="36" name="Google Shape;36;p7"/>
          <p:cNvSpPr txBox="1"/>
          <p:nvPr>
            <p:ph type="title"/>
          </p:nvPr>
        </p:nvSpPr>
        <p:spPr>
          <a:xfrm>
            <a:off x="3879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7" name="Google Shape;37;p7"/>
          <p:cNvSpPr txBox="1"/>
          <p:nvPr>
            <p:ph idx="1" type="body"/>
          </p:nvPr>
        </p:nvSpPr>
        <p:spPr>
          <a:xfrm>
            <a:off x="387900" y="1594025"/>
            <a:ext cx="2808000" cy="26811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8" name="Google Shape;3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9" name="Shape 39"/>
        <p:cNvGrpSpPr/>
        <p:nvPr/>
      </p:nvGrpSpPr>
      <p:grpSpPr>
        <a:xfrm>
          <a:off x="0" y="0"/>
          <a:ext cx="0" cy="0"/>
          <a:chOff x="0" y="0"/>
          <a:chExt cx="0" cy="0"/>
        </a:xfrm>
      </p:grpSpPr>
      <p:sp>
        <p:nvSpPr>
          <p:cNvPr id="40" name="Google Shape;40;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2" name="Shape 42"/>
        <p:cNvGrpSpPr/>
        <p:nvPr/>
      </p:nvGrpSpPr>
      <p:grpSpPr>
        <a:xfrm>
          <a:off x="0" y="0"/>
          <a:ext cx="0" cy="0"/>
          <a:chOff x="0" y="0"/>
          <a:chExt cx="0" cy="0"/>
        </a:xfrm>
      </p:grpSpPr>
      <p:sp>
        <p:nvSpPr>
          <p:cNvPr id="43" name="Google Shape;43;p9"/>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4" name="Google Shape;44;p9"/>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45" name="Google Shape;45;p9"/>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6" name="Google Shape;46;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accent5"/>
              </a:buClr>
              <a:buSzPts val="2100"/>
              <a:buNone/>
              <a:defRPr sz="2100">
                <a:solidFill>
                  <a:schemeClr val="accent5"/>
                </a:solidFill>
              </a:defRPr>
            </a:lvl1pPr>
            <a:lvl2pPr lvl="1" algn="ctr">
              <a:lnSpc>
                <a:spcPct val="100000"/>
              </a:lnSpc>
              <a:spcBef>
                <a:spcPts val="0"/>
              </a:spcBef>
              <a:spcAft>
                <a:spcPts val="0"/>
              </a:spcAft>
              <a:buClr>
                <a:schemeClr val="accent5"/>
              </a:buClr>
              <a:buSzPts val="2100"/>
              <a:buNone/>
              <a:defRPr sz="2100">
                <a:solidFill>
                  <a:schemeClr val="accent5"/>
                </a:solidFill>
              </a:defRPr>
            </a:lvl2pPr>
            <a:lvl3pPr lvl="2" algn="ctr">
              <a:lnSpc>
                <a:spcPct val="100000"/>
              </a:lnSpc>
              <a:spcBef>
                <a:spcPts val="0"/>
              </a:spcBef>
              <a:spcAft>
                <a:spcPts val="0"/>
              </a:spcAft>
              <a:buClr>
                <a:schemeClr val="accent5"/>
              </a:buClr>
              <a:buSzPts val="2100"/>
              <a:buNone/>
              <a:defRPr sz="2100">
                <a:solidFill>
                  <a:schemeClr val="accent5"/>
                </a:solidFill>
              </a:defRPr>
            </a:lvl3pPr>
            <a:lvl4pPr lvl="3" algn="ctr">
              <a:lnSpc>
                <a:spcPct val="100000"/>
              </a:lnSpc>
              <a:spcBef>
                <a:spcPts val="0"/>
              </a:spcBef>
              <a:spcAft>
                <a:spcPts val="0"/>
              </a:spcAft>
              <a:buClr>
                <a:schemeClr val="accent5"/>
              </a:buClr>
              <a:buSzPts val="2100"/>
              <a:buNone/>
              <a:defRPr sz="2100">
                <a:solidFill>
                  <a:schemeClr val="accent5"/>
                </a:solidFill>
              </a:defRPr>
            </a:lvl4pPr>
            <a:lvl5pPr lvl="4" algn="ctr">
              <a:lnSpc>
                <a:spcPct val="100000"/>
              </a:lnSpc>
              <a:spcBef>
                <a:spcPts val="0"/>
              </a:spcBef>
              <a:spcAft>
                <a:spcPts val="0"/>
              </a:spcAft>
              <a:buClr>
                <a:schemeClr val="accent5"/>
              </a:buClr>
              <a:buSzPts val="2100"/>
              <a:buNone/>
              <a:defRPr sz="2100">
                <a:solidFill>
                  <a:schemeClr val="accent5"/>
                </a:solidFill>
              </a:defRPr>
            </a:lvl5pPr>
            <a:lvl6pPr lvl="5" algn="ctr">
              <a:lnSpc>
                <a:spcPct val="100000"/>
              </a:lnSpc>
              <a:spcBef>
                <a:spcPts val="0"/>
              </a:spcBef>
              <a:spcAft>
                <a:spcPts val="0"/>
              </a:spcAft>
              <a:buClr>
                <a:schemeClr val="accent5"/>
              </a:buClr>
              <a:buSzPts val="2100"/>
              <a:buNone/>
              <a:defRPr sz="2100">
                <a:solidFill>
                  <a:schemeClr val="accent5"/>
                </a:solidFill>
              </a:defRPr>
            </a:lvl6pPr>
            <a:lvl7pPr lvl="6" algn="ctr">
              <a:lnSpc>
                <a:spcPct val="100000"/>
              </a:lnSpc>
              <a:spcBef>
                <a:spcPts val="0"/>
              </a:spcBef>
              <a:spcAft>
                <a:spcPts val="0"/>
              </a:spcAft>
              <a:buClr>
                <a:schemeClr val="accent5"/>
              </a:buClr>
              <a:buSzPts val="2100"/>
              <a:buNone/>
              <a:defRPr sz="2100">
                <a:solidFill>
                  <a:schemeClr val="accent5"/>
                </a:solidFill>
              </a:defRPr>
            </a:lvl7pPr>
            <a:lvl8pPr lvl="7" algn="ctr">
              <a:lnSpc>
                <a:spcPct val="100000"/>
              </a:lnSpc>
              <a:spcBef>
                <a:spcPts val="0"/>
              </a:spcBef>
              <a:spcAft>
                <a:spcPts val="0"/>
              </a:spcAft>
              <a:buClr>
                <a:schemeClr val="accent5"/>
              </a:buClr>
              <a:buSzPts val="2100"/>
              <a:buNone/>
              <a:defRPr sz="2100">
                <a:solidFill>
                  <a:schemeClr val="accent5"/>
                </a:solidFill>
              </a:defRPr>
            </a:lvl8pPr>
            <a:lvl9pPr lvl="8"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47" name="Google Shape;47;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8" name="Google Shape;4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9" name="Shape 49"/>
        <p:cNvGrpSpPr/>
        <p:nvPr/>
      </p:nvGrpSpPr>
      <p:grpSpPr>
        <a:xfrm>
          <a:off x="0" y="0"/>
          <a:ext cx="0" cy="0"/>
          <a:chOff x="0" y="0"/>
          <a:chExt cx="0" cy="0"/>
        </a:xfrm>
      </p:grpSpPr>
      <p:sp>
        <p:nvSpPr>
          <p:cNvPr id="50" name="Google Shape;50;p10"/>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458025"/>
            <a:ext cx="8368200" cy="6861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Roboto"/>
                <a:ea typeface="Roboto"/>
                <a:cs typeface="Roboto"/>
                <a:sym typeface="Roboto"/>
              </a:defRPr>
            </a:lvl1pPr>
            <a:lvl2pPr lvl="1" algn="r">
              <a:buNone/>
              <a:defRPr sz="1000">
                <a:solidFill>
                  <a:schemeClr val="dk1"/>
                </a:solidFill>
                <a:latin typeface="Roboto"/>
                <a:ea typeface="Roboto"/>
                <a:cs typeface="Roboto"/>
                <a:sym typeface="Roboto"/>
              </a:defRPr>
            </a:lvl2pPr>
            <a:lvl3pPr lvl="2" algn="r">
              <a:buNone/>
              <a:defRPr sz="1000">
                <a:solidFill>
                  <a:schemeClr val="dk1"/>
                </a:solidFill>
                <a:latin typeface="Roboto"/>
                <a:ea typeface="Roboto"/>
                <a:cs typeface="Roboto"/>
                <a:sym typeface="Roboto"/>
              </a:defRPr>
            </a:lvl3pPr>
            <a:lvl4pPr lvl="3" algn="r">
              <a:buNone/>
              <a:defRPr sz="1000">
                <a:solidFill>
                  <a:schemeClr val="dk1"/>
                </a:solidFill>
                <a:latin typeface="Roboto"/>
                <a:ea typeface="Roboto"/>
                <a:cs typeface="Roboto"/>
                <a:sym typeface="Roboto"/>
              </a:defRPr>
            </a:lvl4pPr>
            <a:lvl5pPr lvl="4" algn="r">
              <a:buNone/>
              <a:defRPr sz="1000">
                <a:solidFill>
                  <a:schemeClr val="dk1"/>
                </a:solidFill>
                <a:latin typeface="Roboto"/>
                <a:ea typeface="Roboto"/>
                <a:cs typeface="Roboto"/>
                <a:sym typeface="Roboto"/>
              </a:defRPr>
            </a:lvl5pPr>
            <a:lvl6pPr lvl="5" algn="r">
              <a:buNone/>
              <a:defRPr sz="1000">
                <a:solidFill>
                  <a:schemeClr val="dk1"/>
                </a:solidFill>
                <a:latin typeface="Roboto"/>
                <a:ea typeface="Roboto"/>
                <a:cs typeface="Roboto"/>
                <a:sym typeface="Roboto"/>
              </a:defRPr>
            </a:lvl6pPr>
            <a:lvl7pPr lvl="6" algn="r">
              <a:buNone/>
              <a:defRPr sz="1000">
                <a:solidFill>
                  <a:schemeClr val="dk1"/>
                </a:solidFill>
                <a:latin typeface="Roboto"/>
                <a:ea typeface="Roboto"/>
                <a:cs typeface="Roboto"/>
                <a:sym typeface="Roboto"/>
              </a:defRPr>
            </a:lvl7pPr>
            <a:lvl8pPr lvl="7" algn="r">
              <a:buNone/>
              <a:defRPr sz="1000">
                <a:solidFill>
                  <a:schemeClr val="dk1"/>
                </a:solidFill>
                <a:latin typeface="Roboto"/>
                <a:ea typeface="Roboto"/>
                <a:cs typeface="Roboto"/>
                <a:sym typeface="Roboto"/>
              </a:defRPr>
            </a:lvl8pPr>
            <a:lvl9pPr lvl="8"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3"/>
          <p:cNvSpPr txBox="1"/>
          <p:nvPr>
            <p:ph type="ctrTitle"/>
          </p:nvPr>
        </p:nvSpPr>
        <p:spPr>
          <a:xfrm>
            <a:off x="1680302" y="1188925"/>
            <a:ext cx="5783400" cy="1457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Quantum Computing for Software Engineers</a:t>
            </a:r>
            <a:endParaRPr/>
          </a:p>
        </p:txBody>
      </p:sp>
      <p:sp>
        <p:nvSpPr>
          <p:cNvPr id="64" name="Google Shape;64;p13"/>
          <p:cNvSpPr txBox="1"/>
          <p:nvPr>
            <p:ph idx="1" type="subTitle"/>
          </p:nvPr>
        </p:nvSpPr>
        <p:spPr>
          <a:xfrm>
            <a:off x="1680302" y="3049450"/>
            <a:ext cx="5783400" cy="9090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A Technical Introduction</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 name="Shape 116"/>
        <p:cNvGrpSpPr/>
        <p:nvPr/>
      </p:nvGrpSpPr>
      <p:grpSpPr>
        <a:xfrm>
          <a:off x="0" y="0"/>
          <a:ext cx="0" cy="0"/>
          <a:chOff x="0" y="0"/>
          <a:chExt cx="0" cy="0"/>
        </a:xfrm>
      </p:grpSpPr>
      <p:sp>
        <p:nvSpPr>
          <p:cNvPr id="117" name="Google Shape;117;p22"/>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The Quantum Hardware and Software Stack</a:t>
            </a:r>
            <a:endParaRPr/>
          </a:p>
        </p:txBody>
      </p:sp>
      <p:sp>
        <p:nvSpPr>
          <p:cNvPr id="118" name="Google Shape;118;p22"/>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Hardware Implementations: Superconducting qubits, Trapped-ion qubits, Photonic qubits.</a:t>
            </a:r>
            <a:endParaRPr/>
          </a:p>
          <a:p>
            <a:pPr indent="0" lvl="0" marL="0" rtl="0" algn="l">
              <a:spcBef>
                <a:spcPts val="1200"/>
              </a:spcBef>
              <a:spcAft>
                <a:spcPts val="0"/>
              </a:spcAft>
              <a:buNone/>
            </a:pPr>
            <a:r>
              <a:rPr lang="en"/>
              <a:t>Hardware Challenge: Decoherence.</a:t>
            </a:r>
            <a:endParaRPr/>
          </a:p>
          <a:p>
            <a:pPr indent="0" lvl="0" marL="0" rtl="0" algn="l">
              <a:spcBef>
                <a:spcPts val="1200"/>
              </a:spcBef>
              <a:spcAft>
                <a:spcPts val="0"/>
              </a:spcAft>
              <a:buNone/>
            </a:pPr>
            <a:r>
              <a:rPr lang="en"/>
              <a:t>Software Stack:</a:t>
            </a:r>
            <a:endParaRPr/>
          </a:p>
          <a:p>
            <a:pPr indent="0" lvl="0" marL="0" rtl="0" algn="l">
              <a:spcBef>
                <a:spcPts val="1200"/>
              </a:spcBef>
              <a:spcAft>
                <a:spcPts val="0"/>
              </a:spcAft>
              <a:buNone/>
            </a:pPr>
            <a:r>
              <a:rPr lang="en"/>
              <a:t>  - Quantum Programming Languages: Qiskit (IBM), Cirq (Google), Q# (Microsoft).</a:t>
            </a:r>
            <a:endParaRPr/>
          </a:p>
          <a:p>
            <a:pPr indent="0" lvl="0" marL="0" rtl="0" algn="l">
              <a:spcBef>
                <a:spcPts val="1200"/>
              </a:spcBef>
              <a:spcAft>
                <a:spcPts val="1200"/>
              </a:spcAft>
              <a:buNone/>
            </a:pPr>
            <a:r>
              <a:rPr lang="en"/>
              <a:t>  - Tools for building, simulating, and running quantum circuits.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sp>
        <p:nvSpPr>
          <p:cNvPr id="123" name="Google Shape;123;p23"/>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Implications for Software Engineers</a:t>
            </a:r>
            <a:endParaRPr/>
          </a:p>
        </p:txBody>
      </p:sp>
      <p:sp>
        <p:nvSpPr>
          <p:cNvPr id="124" name="Google Shape;124;p23"/>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New Algorithmic Thinking.</a:t>
            </a:r>
            <a:endParaRPr/>
          </a:p>
          <a:p>
            <a:pPr indent="0" lvl="0" marL="0" rtl="0" algn="l">
              <a:spcBef>
                <a:spcPts val="1200"/>
              </a:spcBef>
              <a:spcAft>
                <a:spcPts val="0"/>
              </a:spcAft>
              <a:buNone/>
            </a:pPr>
            <a:r>
              <a:rPr lang="en"/>
              <a:t>Quantum-Resistant Cryptography.</a:t>
            </a:r>
            <a:endParaRPr/>
          </a:p>
          <a:p>
            <a:pPr indent="0" lvl="0" marL="0" rtl="0" algn="l">
              <a:spcBef>
                <a:spcPts val="1200"/>
              </a:spcBef>
              <a:spcAft>
                <a:spcPts val="0"/>
              </a:spcAft>
              <a:buNone/>
            </a:pPr>
            <a:r>
              <a:rPr lang="en"/>
              <a:t>Solving Complex Optimization and Simulation Problems.</a:t>
            </a:r>
            <a:endParaRPr/>
          </a:p>
          <a:p>
            <a:pPr indent="0" lvl="0" marL="0" rtl="0" algn="l">
              <a:spcBef>
                <a:spcPts val="1200"/>
              </a:spcBef>
              <a:spcAft>
                <a:spcPts val="1200"/>
              </a:spcAft>
              <a:buNone/>
            </a:pPr>
            <a:r>
              <a:rPr lang="en"/>
              <a:t>Emergence of Quantum Machine Learning.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Getting Started with Quantum Computing</a:t>
            </a:r>
            <a:endParaRPr/>
          </a:p>
        </p:txBody>
      </p:sp>
      <p:sp>
        <p:nvSpPr>
          <p:cNvPr id="130" name="Google Shape;130;p2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Online Courses (Coursera, edX).</a:t>
            </a:r>
            <a:endParaRPr/>
          </a:p>
          <a:p>
            <a:pPr indent="0" lvl="0" marL="0" rtl="0" algn="l">
              <a:spcBef>
                <a:spcPts val="1200"/>
              </a:spcBef>
              <a:spcAft>
                <a:spcPts val="0"/>
              </a:spcAft>
              <a:buNone/>
            </a:pPr>
            <a:r>
              <a:rPr lang="en"/>
              <a:t>Hands-on with SDKs (Qiskit, Cirq, Q#).</a:t>
            </a:r>
            <a:endParaRPr/>
          </a:p>
          <a:p>
            <a:pPr indent="0" lvl="0" marL="0" rtl="0" algn="l">
              <a:spcBef>
                <a:spcPts val="1200"/>
              </a:spcBef>
              <a:spcAft>
                <a:spcPts val="1200"/>
              </a:spcAft>
              <a:buNone/>
            </a:pPr>
            <a:r>
              <a:rPr lang="en"/>
              <a:t>Join online communities and attend hackathons.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5"/>
          <p:cNvSpPr txBox="1"/>
          <p:nvPr>
            <p:ph type="title"/>
          </p:nvPr>
        </p:nvSpPr>
        <p:spPr>
          <a:xfrm>
            <a:off x="480750" y="1764950"/>
            <a:ext cx="8222100" cy="9075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Q&amp;A</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sp>
        <p:nvSpPr>
          <p:cNvPr id="69" name="Google Shape;69;p14"/>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Agenda</a:t>
            </a:r>
            <a:endParaRPr/>
          </a:p>
        </p:txBody>
      </p:sp>
      <p:sp>
        <p:nvSpPr>
          <p:cNvPr id="70" name="Google Shape;70;p14"/>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What is Quantum Computing?</a:t>
            </a:r>
            <a:endParaRPr/>
          </a:p>
          <a:p>
            <a:pPr indent="0" lvl="0" marL="0" rtl="0" algn="l">
              <a:spcBef>
                <a:spcPts val="1200"/>
              </a:spcBef>
              <a:spcAft>
                <a:spcPts val="0"/>
              </a:spcAft>
              <a:buNone/>
            </a:pPr>
            <a:r>
              <a:rPr lang="en"/>
              <a:t>Core Quantum Concepts: Qubits, Superposition, and Entanglement</a:t>
            </a:r>
            <a:endParaRPr/>
          </a:p>
          <a:p>
            <a:pPr indent="0" lvl="0" marL="0" rtl="0" algn="l">
              <a:spcBef>
                <a:spcPts val="1200"/>
              </a:spcBef>
              <a:spcAft>
                <a:spcPts val="0"/>
              </a:spcAft>
              <a:buNone/>
            </a:pPr>
            <a:r>
              <a:rPr lang="en"/>
              <a:t>Quantum Gates and Circuits</a:t>
            </a:r>
            <a:endParaRPr/>
          </a:p>
          <a:p>
            <a:pPr indent="0" lvl="0" marL="0" rtl="0" algn="l">
              <a:spcBef>
                <a:spcPts val="1200"/>
              </a:spcBef>
              <a:spcAft>
                <a:spcPts val="0"/>
              </a:spcAft>
              <a:buNone/>
            </a:pPr>
            <a:r>
              <a:rPr lang="en"/>
              <a:t>Key Quantum Algorithms: Shor's &amp; Grover's</a:t>
            </a:r>
            <a:endParaRPr/>
          </a:p>
          <a:p>
            <a:pPr indent="0" lvl="0" marL="0" rtl="0" algn="l">
              <a:spcBef>
                <a:spcPts val="1200"/>
              </a:spcBef>
              <a:spcAft>
                <a:spcPts val="0"/>
              </a:spcAft>
              <a:buNone/>
            </a:pPr>
            <a:r>
              <a:rPr lang="en"/>
              <a:t>The Quantum Hardware and Software Stack</a:t>
            </a:r>
            <a:endParaRPr/>
          </a:p>
          <a:p>
            <a:pPr indent="0" lvl="0" marL="0" rtl="0" algn="l">
              <a:spcBef>
                <a:spcPts val="1200"/>
              </a:spcBef>
              <a:spcAft>
                <a:spcPts val="0"/>
              </a:spcAft>
              <a:buNone/>
            </a:pPr>
            <a:r>
              <a:rPr lang="en"/>
              <a:t>Implications for Software Engineers</a:t>
            </a:r>
            <a:endParaRPr/>
          </a:p>
          <a:p>
            <a:pPr indent="0" lvl="0" marL="0" rtl="0" algn="l">
              <a:spcBef>
                <a:spcPts val="1200"/>
              </a:spcBef>
              <a:spcAft>
                <a:spcPts val="0"/>
              </a:spcAft>
              <a:buNone/>
            </a:pPr>
            <a:r>
              <a:rPr lang="en"/>
              <a:t>Getting Started with Quantum Computing</a:t>
            </a:r>
            <a:endParaRPr/>
          </a:p>
          <a:p>
            <a:pPr indent="0" lvl="0" marL="0" rtl="0" algn="l">
              <a:spcBef>
                <a:spcPts val="1200"/>
              </a:spcBef>
              <a:spcAft>
                <a:spcPts val="1200"/>
              </a:spcAft>
              <a:buNone/>
            </a:pPr>
            <a:r>
              <a:rPr lang="en"/>
              <a:t>Q&amp;A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15"/>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What is Quantum Computing?</a:t>
            </a:r>
            <a:endParaRPr/>
          </a:p>
        </p:txBody>
      </p:sp>
      <p:sp>
        <p:nvSpPr>
          <p:cNvPr id="76" name="Google Shape;76;p15"/>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revolutionary computing paradigm that leverages quantum mechanics.</a:t>
            </a:r>
            <a:endParaRPr/>
          </a:p>
          <a:p>
            <a:pPr indent="0" lvl="0" marL="0" rtl="0" algn="l">
              <a:spcBef>
                <a:spcPts val="1200"/>
              </a:spcBef>
              <a:spcAft>
                <a:spcPts val="0"/>
              </a:spcAft>
              <a:buNone/>
            </a:pPr>
            <a:r>
              <a:rPr lang="en"/>
              <a:t>Uses quantum bits (qubits) instead of classical bits.</a:t>
            </a:r>
            <a:endParaRPr/>
          </a:p>
          <a:p>
            <a:pPr indent="0" lvl="0" marL="0" rtl="0" algn="l">
              <a:spcBef>
                <a:spcPts val="1200"/>
              </a:spcBef>
              <a:spcAft>
                <a:spcPts val="0"/>
              </a:spcAft>
              <a:buNone/>
            </a:pPr>
            <a:r>
              <a:rPr lang="en"/>
              <a:t>Tackles complex problems intractable for classical computers.</a:t>
            </a:r>
            <a:endParaRPr/>
          </a:p>
          <a:p>
            <a:pPr indent="0" lvl="0" marL="0" rtl="0" algn="l">
              <a:spcBef>
                <a:spcPts val="1200"/>
              </a:spcBef>
              <a:spcAft>
                <a:spcPts val="1200"/>
              </a:spcAft>
              <a:buNone/>
            </a:pPr>
            <a:r>
              <a:rPr lang="en"/>
              <a:t>Not a replacement for classical computers, but a specialized tool.</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 1: The Qubit</a:t>
            </a:r>
            <a:endParaRPr/>
          </a:p>
        </p:txBody>
      </p:sp>
      <p:sp>
        <p:nvSpPr>
          <p:cNvPr id="82" name="Google Shape;82;p16"/>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fundamental unit of information in a quantum computer.</a:t>
            </a:r>
            <a:endParaRPr/>
          </a:p>
          <a:p>
            <a:pPr indent="0" lvl="0" marL="0" rtl="0" algn="l">
              <a:spcBef>
                <a:spcPts val="1200"/>
              </a:spcBef>
              <a:spcAft>
                <a:spcPts val="0"/>
              </a:spcAft>
              <a:buNone/>
            </a:pPr>
            <a:r>
              <a:rPr lang="en"/>
              <a:t>Classical Bit: 0 or 1.</a:t>
            </a:r>
            <a:endParaRPr/>
          </a:p>
          <a:p>
            <a:pPr indent="0" lvl="0" marL="0" rtl="0" algn="l">
              <a:spcBef>
                <a:spcPts val="1200"/>
              </a:spcBef>
              <a:spcAft>
                <a:spcPts val="0"/>
              </a:spcAft>
              <a:buNone/>
            </a:pPr>
            <a:r>
              <a:rPr lang="en"/>
              <a:t>Qubit: Can be in state |0⟩, |1⟩, or a superposition of both.</a:t>
            </a:r>
            <a:endParaRPr/>
          </a:p>
          <a:p>
            <a:pPr indent="0" lvl="0" marL="0" rtl="0" algn="l">
              <a:spcBef>
                <a:spcPts val="1200"/>
              </a:spcBef>
              <a:spcAft>
                <a:spcPts val="1200"/>
              </a:spcAft>
              <a:buNone/>
            </a:pPr>
            <a:r>
              <a:rPr lang="en"/>
              <a:t>Often visualized using the Bloch Sphere.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 2: Superposition</a:t>
            </a:r>
            <a:endParaRPr/>
          </a:p>
        </p:txBody>
      </p:sp>
      <p:sp>
        <p:nvSpPr>
          <p:cNvPr id="88" name="Google Shape;88;p17"/>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qubit can exist in multiple states simultaneously.</a:t>
            </a:r>
            <a:endParaRPr/>
          </a:p>
          <a:p>
            <a:pPr indent="0" lvl="0" marL="0" rtl="0" algn="l">
              <a:spcBef>
                <a:spcPts val="1200"/>
              </a:spcBef>
              <a:spcAft>
                <a:spcPts val="0"/>
              </a:spcAft>
              <a:buNone/>
            </a:pPr>
            <a:r>
              <a:rPr lang="en"/>
              <a:t>Mathematical representation: |ψ⟩ = α|0⟩ + β|1⟩</a:t>
            </a:r>
            <a:endParaRPr/>
          </a:p>
          <a:p>
            <a:pPr indent="0" lvl="0" marL="0" rtl="0" algn="l">
              <a:spcBef>
                <a:spcPts val="1200"/>
              </a:spcBef>
              <a:spcAft>
                <a:spcPts val="0"/>
              </a:spcAft>
              <a:buNone/>
            </a:pPr>
            <a:r>
              <a:rPr lang="en"/>
              <a:t>α and β are complex probability amplitudes.</a:t>
            </a:r>
            <a:endParaRPr/>
          </a:p>
          <a:p>
            <a:pPr indent="0" lvl="0" marL="0" rtl="0" algn="l">
              <a:spcBef>
                <a:spcPts val="1200"/>
              </a:spcBef>
              <a:spcAft>
                <a:spcPts val="1200"/>
              </a:spcAft>
              <a:buNone/>
            </a:pPr>
            <a:r>
              <a:rPr lang="en"/>
              <a:t>When measured, the superposition collapses to either |0⟩ or |1⟩.</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8"/>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Core Concept 3: Entanglement</a:t>
            </a:r>
            <a:endParaRPr/>
          </a:p>
        </p:txBody>
      </p:sp>
      <p:sp>
        <p:nvSpPr>
          <p:cNvPr id="94" name="Google Shape;94;p18"/>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or more qubits become linked, and their fates are intertwined.</a:t>
            </a:r>
            <a:endParaRPr/>
          </a:p>
          <a:p>
            <a:pPr indent="0" lvl="0" marL="0" rtl="0" algn="l">
              <a:spcBef>
                <a:spcPts val="1200"/>
              </a:spcBef>
              <a:spcAft>
                <a:spcPts val="0"/>
              </a:spcAft>
              <a:buNone/>
            </a:pPr>
            <a:r>
              <a:rPr lang="en"/>
              <a:t>Einstein called it "spooky action at a distance."</a:t>
            </a:r>
            <a:endParaRPr/>
          </a:p>
          <a:p>
            <a:pPr indent="0" lvl="0" marL="0" rtl="0" algn="l">
              <a:spcBef>
                <a:spcPts val="1200"/>
              </a:spcBef>
              <a:spcAft>
                <a:spcPts val="0"/>
              </a:spcAft>
              <a:buNone/>
            </a:pPr>
            <a:r>
              <a:rPr lang="en"/>
              <a:t>Measuring one entangled qubit instantly affects the other(s).</a:t>
            </a:r>
            <a:endParaRPr/>
          </a:p>
          <a:p>
            <a:pPr indent="0" lvl="0" marL="0" rtl="0" algn="l">
              <a:spcBef>
                <a:spcPts val="1200"/>
              </a:spcBef>
              <a:spcAft>
                <a:spcPts val="1200"/>
              </a:spcAft>
              <a:buNone/>
            </a:pPr>
            <a:r>
              <a:rPr lang="en"/>
              <a:t>Allows for powerful computational correlations.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9"/>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Quantum Gates and Circuits</a:t>
            </a:r>
            <a:endParaRPr/>
          </a:p>
        </p:txBody>
      </p:sp>
      <p:sp>
        <p:nvSpPr>
          <p:cNvPr id="100" name="Google Shape;100;p19"/>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Analogous to classical logic gates, but operate on qubits.</a:t>
            </a:r>
            <a:endParaRPr/>
          </a:p>
          <a:p>
            <a:pPr indent="0" lvl="0" marL="0" rtl="0" algn="l">
              <a:spcBef>
                <a:spcPts val="1200"/>
              </a:spcBef>
              <a:spcAft>
                <a:spcPts val="0"/>
              </a:spcAft>
              <a:buNone/>
            </a:pPr>
            <a:r>
              <a:rPr lang="en"/>
              <a:t>Examples:</a:t>
            </a:r>
            <a:endParaRPr/>
          </a:p>
          <a:p>
            <a:pPr indent="0" lvl="0" marL="0" rtl="0" algn="l">
              <a:spcBef>
                <a:spcPts val="1200"/>
              </a:spcBef>
              <a:spcAft>
                <a:spcPts val="0"/>
              </a:spcAft>
              <a:buNone/>
            </a:pPr>
            <a:r>
              <a:rPr lang="en"/>
              <a:t>  - Hadamard (H) Gate: Creates superposition.</a:t>
            </a:r>
            <a:endParaRPr/>
          </a:p>
          <a:p>
            <a:pPr indent="0" lvl="0" marL="0" rtl="0" algn="l">
              <a:spcBef>
                <a:spcPts val="1200"/>
              </a:spcBef>
              <a:spcAft>
                <a:spcPts val="0"/>
              </a:spcAft>
              <a:buNone/>
            </a:pPr>
            <a:r>
              <a:rPr lang="en"/>
              <a:t>  - Pauli-X (X) Gate: Quantum NOT gate.</a:t>
            </a:r>
            <a:endParaRPr/>
          </a:p>
          <a:p>
            <a:pPr indent="0" lvl="0" marL="0" rtl="0" algn="l">
              <a:spcBef>
                <a:spcPts val="1200"/>
              </a:spcBef>
              <a:spcAft>
                <a:spcPts val="0"/>
              </a:spcAft>
              <a:buNone/>
            </a:pPr>
            <a:r>
              <a:rPr lang="en"/>
              <a:t>  - Controlled-NOT (CNOT) Gate: A two-qubit gate.</a:t>
            </a:r>
            <a:endParaRPr/>
          </a:p>
          <a:p>
            <a:pPr indent="0" lvl="0" marL="0" rtl="0" algn="l">
              <a:spcBef>
                <a:spcPts val="1200"/>
              </a:spcBef>
              <a:spcAft>
                <a:spcPts val="1200"/>
              </a:spcAft>
              <a:buNone/>
            </a:pPr>
            <a:r>
              <a:rPr lang="en"/>
              <a:t>Gates are combined to form quantum circuits.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20"/>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Quantum Algorithm: Shor's Algorithm</a:t>
            </a:r>
            <a:endParaRPr/>
          </a:p>
        </p:txBody>
      </p:sp>
      <p:sp>
        <p:nvSpPr>
          <p:cNvPr id="106" name="Google Shape;106;p20"/>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quantum algorithm for integer factorization.</a:t>
            </a:r>
            <a:endParaRPr/>
          </a:p>
          <a:p>
            <a:pPr indent="0" lvl="0" marL="0" rtl="0" algn="l">
              <a:spcBef>
                <a:spcPts val="1200"/>
              </a:spcBef>
              <a:spcAft>
                <a:spcPts val="0"/>
              </a:spcAft>
              <a:buNone/>
            </a:pPr>
            <a:r>
              <a:rPr lang="en"/>
              <a:t>Exponential speedup over classical algorithms.</a:t>
            </a:r>
            <a:endParaRPr/>
          </a:p>
          <a:p>
            <a:pPr indent="0" lvl="0" marL="0" rtl="0" algn="l">
              <a:spcBef>
                <a:spcPts val="1200"/>
              </a:spcBef>
              <a:spcAft>
                <a:spcPts val="1200"/>
              </a:spcAft>
              <a:buNone/>
            </a:pPr>
            <a:r>
              <a:rPr lang="en"/>
              <a:t>Threatens current public-key cryptography (e.g., RSA).</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1"/>
          <p:cNvSpPr txBox="1"/>
          <p:nvPr>
            <p:ph type="title"/>
          </p:nvPr>
        </p:nvSpPr>
        <p:spPr>
          <a:xfrm>
            <a:off x="387900" y="458025"/>
            <a:ext cx="8368200" cy="686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Key Quantum Algorithm: Grover's Algorithm</a:t>
            </a:r>
            <a:endParaRPr/>
          </a:p>
        </p:txBody>
      </p:sp>
      <p:sp>
        <p:nvSpPr>
          <p:cNvPr id="112" name="Google Shape;112;p21"/>
          <p:cNvSpPr txBox="1"/>
          <p:nvPr>
            <p:ph idx="1" type="body"/>
          </p:nvPr>
        </p:nvSpPr>
        <p:spPr>
          <a:xfrm>
            <a:off x="387900" y="1489824"/>
            <a:ext cx="8368200" cy="3078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 quantum search algorithm for unsorted databases.</a:t>
            </a:r>
            <a:endParaRPr/>
          </a:p>
          <a:p>
            <a:pPr indent="0" lvl="0" marL="0" rtl="0" algn="l">
              <a:spcBef>
                <a:spcPts val="1200"/>
              </a:spcBef>
              <a:spcAft>
                <a:spcPts val="0"/>
              </a:spcAft>
              <a:buNone/>
            </a:pPr>
            <a:r>
              <a:rPr lang="en"/>
              <a:t>Quadratic speedup over classical search.</a:t>
            </a:r>
            <a:endParaRPr/>
          </a:p>
          <a:p>
            <a:pPr indent="0" lvl="0" marL="0" rtl="0" algn="l">
              <a:spcBef>
                <a:spcPts val="1200"/>
              </a:spcBef>
              <a:spcAft>
                <a:spcPts val="1200"/>
              </a:spcAft>
              <a:buNone/>
            </a:pPr>
            <a:r>
              <a:rPr lang="en"/>
              <a:t>Applications in optimization and database problems.</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8BC34A"/>
      </a:accent5>
      <a:accent6>
        <a:srgbClr val="FFEB38"/>
      </a:accent6>
      <a:hlink>
        <a:srgbClr val="8BC34A"/>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