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8" r:id="rId10"/>
    <p:sldId id="269" r:id="rId11"/>
    <p:sldId id="270" r:id="rId12"/>
    <p:sldId id="271" r:id="rId13"/>
    <p:sldId id="272" r:id="rId14"/>
    <p:sldId id="273" r:id="rId15"/>
    <p:sldId id="274" r:id="rId16"/>
    <p:sldId id="275" r:id="rId17"/>
    <p:sldId id="276" r:id="rId18"/>
    <p:sldId id="277" r:id="rId19"/>
    <p:sldId id="264" r:id="rId20"/>
    <p:sldId id="265" r:id="rId21"/>
    <p:sldId id="266"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515" autoAdjust="0"/>
    <p:restoredTop sz="94624" autoAdjust="0"/>
  </p:normalViewPr>
  <p:slideViewPr>
    <p:cSldViewPr>
      <p:cViewPr>
        <p:scale>
          <a:sx n="75" d="100"/>
          <a:sy n="75" d="100"/>
        </p:scale>
        <p:origin x="-103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EE6369-5540-435D-AC57-0A5AF9EBB903}" type="datetimeFigureOut">
              <a:rPr lang="en-US" smtClean="0"/>
              <a:pPr/>
              <a:t>10/9/2023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F53762-A07B-4529-95D1-C85E5D48450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8F53762-A07B-4529-95D1-C85E5D484505}"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8F53762-A07B-4529-95D1-C85E5D484505}"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4855D6-E682-431A-8911-134B06BA3884}"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54E5D-0284-43BC-A908-ED7E6BAB3F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4855D6-E682-431A-8911-134B06BA3884}"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54E5D-0284-43BC-A908-ED7E6BAB3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4855D6-E682-431A-8911-134B06BA3884}"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54E5D-0284-43BC-A908-ED7E6BAB3F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4855D6-E682-431A-8911-134B06BA3884}"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54E5D-0284-43BC-A908-ED7E6BAB3F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4855D6-E682-431A-8911-134B06BA3884}"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54E5D-0284-43BC-A908-ED7E6BAB3F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4855D6-E682-431A-8911-134B06BA3884}"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54E5D-0284-43BC-A908-ED7E6BAB3F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4855D6-E682-431A-8911-134B06BA3884}" type="datetimeFigureOut">
              <a:rPr lang="en-US" smtClean="0"/>
              <a:pPr/>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54E5D-0284-43BC-A908-ED7E6BAB3F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4855D6-E682-431A-8911-134B06BA3884}" type="datetimeFigureOut">
              <a:rPr lang="en-US" smtClean="0"/>
              <a:pPr/>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54E5D-0284-43BC-A908-ED7E6BAB3F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855D6-E682-431A-8911-134B06BA3884}"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154E5D-0284-43BC-A908-ED7E6BAB3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4855D6-E682-431A-8911-134B06BA3884}"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54E5D-0284-43BC-A908-ED7E6BAB3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4855D6-E682-431A-8911-134B06BA3884}"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54E5D-0284-43BC-A908-ED7E6BAB3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855D6-E682-431A-8911-134B06BA3884}" type="datetimeFigureOut">
              <a:rPr lang="en-US" smtClean="0"/>
              <a:pPr/>
              <a:t>10/9/2023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54E5D-0284-43BC-A908-ED7E6BAB3F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audio" Target="../media/audio1.wav"/><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ublic.tableau.com/app/profile/kalimuthu.k/viz/dashboard_16965019593080/Dashboard1?publish=yes" TargetMode="External"/><Relationship Id="rId2" Type="http://schemas.openxmlformats.org/officeDocument/2006/relationships/slideLayout" Target="../slideLayouts/slideLayout2.xml"/><Relationship Id="rId1" Type="http://schemas.openxmlformats.org/officeDocument/2006/relationships/audio" Target="../media/audio9.wav"/><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0.wav"/><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audio" Target="../media/audio11.wav"/></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audio" Target="../media/audio12.wav"/></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media/audio3.wav"/><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audio" Target="../media/audio4.wav"/><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audio" Target="../media/audio5.wav"/><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6.wav"/><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package" Target="../embeddings/Microsoft_Office_Excel_Worksheet1.xlsx"/><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7.wav"/><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8.wav"/><Relationship Id="rId1" Type="http://schemas.openxmlformats.org/officeDocument/2006/relationships/vmlDrawing" Target="../drawings/vmlDrawing3.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8605"/>
            <a:ext cx="7772400" cy="1214445"/>
          </a:xfrm>
        </p:spPr>
        <p:txBody>
          <a:bodyPr>
            <a:normAutofit fontScale="90000"/>
          </a:bodyPr>
          <a:lstStyle/>
          <a:p>
            <a:r>
              <a:rPr lang="en-IN" dirty="0" smtClean="0"/>
              <a:t>ARULMIGU PALANIYANDAVER</a:t>
            </a:r>
            <a:br>
              <a:rPr lang="en-IN" dirty="0" smtClean="0"/>
            </a:br>
            <a:r>
              <a:rPr lang="en-IN" dirty="0" smtClean="0"/>
              <a:t>COLLEGE OF</a:t>
            </a:r>
            <a:br>
              <a:rPr lang="en-IN" dirty="0" smtClean="0"/>
            </a:br>
            <a:r>
              <a:rPr lang="en-IN" dirty="0" smtClean="0"/>
              <a:t>ARTS AND CULTURE</a:t>
            </a:r>
            <a:endParaRPr lang="en-US" dirty="0"/>
          </a:p>
        </p:txBody>
      </p:sp>
      <p:sp>
        <p:nvSpPr>
          <p:cNvPr id="3" name="Subtitle 2"/>
          <p:cNvSpPr>
            <a:spLocks noGrp="1"/>
          </p:cNvSpPr>
          <p:nvPr>
            <p:ph type="subTitle" idx="1"/>
          </p:nvPr>
        </p:nvSpPr>
        <p:spPr>
          <a:xfrm>
            <a:off x="428596" y="3643314"/>
            <a:ext cx="8286808" cy="1000132"/>
          </a:xfrm>
          <a:ln>
            <a:solidFill>
              <a:schemeClr val="bg2">
                <a:lumMod val="25000"/>
              </a:schemeClr>
            </a:solidFill>
          </a:ln>
        </p:spPr>
        <p:txBody>
          <a:bodyPr>
            <a:normAutofit fontScale="62500" lnSpcReduction="20000"/>
          </a:bodyPr>
          <a:lstStyle/>
          <a:p>
            <a:r>
              <a:rPr lang="en-IN" sz="3600" b="1" dirty="0" smtClean="0">
                <a:solidFill>
                  <a:schemeClr val="accent3">
                    <a:lumMod val="75000"/>
                  </a:schemeClr>
                </a:solidFill>
              </a:rPr>
              <a:t>Course name: Data </a:t>
            </a:r>
            <a:r>
              <a:rPr lang="en-IN" sz="3600" b="1" dirty="0" smtClean="0">
                <a:solidFill>
                  <a:schemeClr val="accent3">
                    <a:lumMod val="75000"/>
                  </a:schemeClr>
                </a:solidFill>
              </a:rPr>
              <a:t>Literacy </a:t>
            </a:r>
            <a:r>
              <a:rPr lang="en-IN" sz="3600" b="1" dirty="0" smtClean="0">
                <a:solidFill>
                  <a:schemeClr val="accent3">
                    <a:lumMod val="75000"/>
                  </a:schemeClr>
                </a:solidFill>
              </a:rPr>
              <a:t>with  </a:t>
            </a:r>
            <a:r>
              <a:rPr lang="en-IN" sz="3600" b="1" dirty="0" smtClean="0">
                <a:solidFill>
                  <a:schemeClr val="accent3">
                    <a:lumMod val="75000"/>
                  </a:schemeClr>
                </a:solidFill>
              </a:rPr>
              <a:t>tableau</a:t>
            </a:r>
          </a:p>
          <a:p>
            <a:r>
              <a:rPr lang="en-IN" dirty="0" smtClean="0">
                <a:solidFill>
                  <a:schemeClr val="bg2">
                    <a:lumMod val="10000"/>
                  </a:schemeClr>
                </a:solidFill>
              </a:rPr>
              <a:t>Project  name: political </a:t>
            </a:r>
            <a:r>
              <a:rPr lang="en-IN" dirty="0" smtClean="0">
                <a:solidFill>
                  <a:schemeClr val="bg2">
                    <a:lumMod val="10000"/>
                  </a:schemeClr>
                </a:solidFill>
              </a:rPr>
              <a:t>juggernauts : A </a:t>
            </a:r>
            <a:endParaRPr lang="en-IN" dirty="0" smtClean="0">
              <a:solidFill>
                <a:schemeClr val="bg2">
                  <a:lumMod val="10000"/>
                </a:schemeClr>
              </a:solidFill>
            </a:endParaRPr>
          </a:p>
          <a:p>
            <a:r>
              <a:rPr lang="en-IN" dirty="0" smtClean="0">
                <a:solidFill>
                  <a:schemeClr val="bg2">
                    <a:lumMod val="10000"/>
                  </a:schemeClr>
                </a:solidFill>
              </a:rPr>
              <a:t>Quantitative  analysis  candidates in the 2019  </a:t>
            </a:r>
            <a:r>
              <a:rPr lang="en-IN" b="1" dirty="0" smtClean="0">
                <a:solidFill>
                  <a:schemeClr val="accent3">
                    <a:lumMod val="75000"/>
                  </a:schemeClr>
                </a:solidFill>
              </a:rPr>
              <a:t>LOK SABHA</a:t>
            </a:r>
            <a:r>
              <a:rPr lang="en-IN" b="1" dirty="0" smtClean="0">
                <a:solidFill>
                  <a:schemeClr val="accent3">
                    <a:lumMod val="75000"/>
                  </a:schemeClr>
                </a:solidFill>
              </a:rPr>
              <a:t> </a:t>
            </a:r>
            <a:r>
              <a:rPr lang="en-IN" dirty="0" smtClean="0">
                <a:solidFill>
                  <a:schemeClr val="bg2">
                    <a:lumMod val="10000"/>
                  </a:schemeClr>
                </a:solidFill>
              </a:rPr>
              <a:t>elections </a:t>
            </a:r>
            <a:endParaRPr lang="en-US" dirty="0">
              <a:solidFill>
                <a:schemeClr val="bg2">
                  <a:lumMod val="10000"/>
                </a:schemeClr>
              </a:solidFill>
            </a:endParaRPr>
          </a:p>
        </p:txBody>
      </p:sp>
      <p:pic>
        <p:nvPicPr>
          <p:cNvPr id="2050" name="Picture 2"/>
          <p:cNvPicPr>
            <a:picLocks noChangeAspect="1" noChangeArrowheads="1"/>
          </p:cNvPicPr>
          <p:nvPr/>
        </p:nvPicPr>
        <p:blipFill>
          <a:blip r:embed="rId3" cstate="print"/>
          <a:srcRect/>
          <a:stretch>
            <a:fillRect/>
          </a:stretch>
        </p:blipFill>
        <p:spPr bwMode="auto">
          <a:xfrm>
            <a:off x="3571868" y="1928802"/>
            <a:ext cx="1857387" cy="1071570"/>
          </a:xfrm>
          <a:prstGeom prst="rect">
            <a:avLst/>
          </a:prstGeom>
          <a:noFill/>
          <a:ln w="9525">
            <a:noFill/>
            <a:miter lim="800000"/>
            <a:headEnd/>
            <a:tailEnd/>
          </a:ln>
          <a:effectLst/>
        </p:spPr>
      </p:pic>
      <p:sp>
        <p:nvSpPr>
          <p:cNvPr id="5" name="Rectangle 4"/>
          <p:cNvSpPr/>
          <p:nvPr/>
        </p:nvSpPr>
        <p:spPr>
          <a:xfrm>
            <a:off x="2071670" y="3071810"/>
            <a:ext cx="4786346" cy="400110"/>
          </a:xfrm>
          <a:prstGeom prst="rect">
            <a:avLst/>
          </a:prstGeom>
        </p:spPr>
        <p:txBody>
          <a:bodyPr wrap="square">
            <a:spAutoFit/>
          </a:bodyPr>
          <a:lstStyle/>
          <a:p>
            <a:pPr algn="ctr"/>
            <a:r>
              <a:rPr lang="en-IN" sz="2000" dirty="0" smtClean="0"/>
              <a:t>DEPARTMENT OF</a:t>
            </a:r>
            <a:r>
              <a:rPr lang="en-IN" sz="2000" b="1" dirty="0" smtClean="0"/>
              <a:t> MATHEMATICS</a:t>
            </a:r>
          </a:p>
        </p:txBody>
      </p:sp>
      <p:sp>
        <p:nvSpPr>
          <p:cNvPr id="7" name="Rectangle 6"/>
          <p:cNvSpPr/>
          <p:nvPr/>
        </p:nvSpPr>
        <p:spPr>
          <a:xfrm>
            <a:off x="285720" y="4857760"/>
            <a:ext cx="3643338" cy="20002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TEAM MEMBERS</a:t>
            </a:r>
          </a:p>
          <a:p>
            <a:pPr algn="ctr"/>
            <a:endParaRPr lang="en-IN" dirty="0" smtClean="0"/>
          </a:p>
          <a:p>
            <a:pPr algn="ctr"/>
            <a:r>
              <a:rPr lang="en-IN" dirty="0" smtClean="0"/>
              <a:t>K.KALIMUTHU</a:t>
            </a:r>
          </a:p>
          <a:p>
            <a:pPr algn="ctr"/>
            <a:r>
              <a:rPr lang="en-IN" dirty="0" smtClean="0"/>
              <a:t>S.DHURGANANTH</a:t>
            </a:r>
          </a:p>
          <a:p>
            <a:pPr algn="ctr"/>
            <a:r>
              <a:rPr lang="en-IN" dirty="0" smtClean="0"/>
              <a:t>S.CINNAKARUPPUSAMY</a:t>
            </a:r>
          </a:p>
          <a:p>
            <a:pPr algn="ctr"/>
            <a:r>
              <a:rPr lang="en-IN" dirty="0" smtClean="0"/>
              <a:t>S.CHANDRASEKAR</a:t>
            </a:r>
          </a:p>
        </p:txBody>
      </p:sp>
      <p:sp>
        <p:nvSpPr>
          <p:cNvPr id="8" name="Rectangle 7"/>
          <p:cNvSpPr/>
          <p:nvPr/>
        </p:nvSpPr>
        <p:spPr>
          <a:xfrm>
            <a:off x="6357950" y="5857892"/>
            <a:ext cx="2271722" cy="6286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Mentor:</a:t>
            </a:r>
          </a:p>
          <a:p>
            <a:pPr algn="ctr"/>
            <a:r>
              <a:rPr lang="en-IN" dirty="0" smtClean="0"/>
              <a:t>K.MARUTHAMUTHU</a:t>
            </a:r>
          </a:p>
        </p:txBody>
      </p:sp>
      <p:pic>
        <p:nvPicPr>
          <p:cNvPr id="9" name="~PP1515.WAV">
            <a:hlinkClick r:id="" action="ppaction://media"/>
          </p:cNvPr>
          <p:cNvPicPr>
            <a:picLocks noRot="1" noChangeAspect="1"/>
          </p:cNvPicPr>
          <p:nvPr>
            <a:wavAudioFile r:embed="rId1" name="~PP1515.WAV"/>
          </p:nvPr>
        </p:nvPicPr>
        <p:blipFill>
          <a:blip r:embed="rId4"/>
          <a:stretch>
            <a:fillRect/>
          </a:stretch>
        </p:blipFill>
        <p:spPr>
          <a:xfrm>
            <a:off x="8632825" y="6346825"/>
            <a:ext cx="304800" cy="304800"/>
          </a:xfrm>
          <a:prstGeom prst="rect">
            <a:avLst/>
          </a:prstGeom>
        </p:spPr>
      </p:pic>
    </p:spTree>
  </p:cSld>
  <p:clrMapOvr>
    <a:masterClrMapping/>
  </p:clrMapOvr>
  <p:transition advTm="3303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9"/>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lstStyle/>
          <a:p>
            <a:r>
              <a:rPr lang="en-IN" dirty="0" smtClean="0"/>
              <a:t> </a:t>
            </a:r>
            <a:endParaRPr lang="en-US" dirty="0"/>
          </a:p>
        </p:txBody>
      </p:sp>
      <p:pic>
        <p:nvPicPr>
          <p:cNvPr id="31746" name="Picture 2"/>
          <p:cNvPicPr>
            <a:picLocks noGrp="1" noChangeAspect="1" noChangeArrowheads="1"/>
          </p:cNvPicPr>
          <p:nvPr>
            <p:ph idx="1"/>
          </p:nvPr>
        </p:nvPicPr>
        <p:blipFill>
          <a:blip r:embed="rId2"/>
          <a:srcRect/>
          <a:stretch>
            <a:fillRect/>
          </a:stretch>
        </p:blipFill>
        <p:spPr bwMode="auto">
          <a:xfrm>
            <a:off x="0" y="-214338"/>
            <a:ext cx="9144000" cy="7072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endParaRPr lang="en-US" dirty="0"/>
          </a:p>
        </p:txBody>
      </p:sp>
      <p:pic>
        <p:nvPicPr>
          <p:cNvPr id="32770" name="Picture 2"/>
          <p:cNvPicPr>
            <a:picLocks noGrp="1" noChangeAspect="1" noChangeArrowheads="1"/>
          </p:cNvPicPr>
          <p:nvPr>
            <p:ph idx="1"/>
          </p:nvPr>
        </p:nvPicPr>
        <p:blipFill>
          <a:blip r:embed="rId2"/>
          <a:srcRect/>
          <a:stretch>
            <a:fillRect/>
          </a:stretch>
        </p:blipFill>
        <p:spPr bwMode="auto">
          <a:xfrm>
            <a:off x="0" y="142852"/>
            <a:ext cx="9144000" cy="62151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pic>
        <p:nvPicPr>
          <p:cNvPr id="33794" name="Picture 2"/>
          <p:cNvPicPr>
            <a:picLocks noGrp="1" noChangeAspect="1" noChangeArrowheads="1"/>
          </p:cNvPicPr>
          <p:nvPr>
            <p:ph idx="1"/>
          </p:nvPr>
        </p:nvPicPr>
        <p:blipFill>
          <a:blip r:embed="rId2"/>
          <a:srcRect/>
          <a:stretch>
            <a:fillRect/>
          </a:stretch>
        </p:blipFill>
        <p:spPr bwMode="auto">
          <a:xfrm>
            <a:off x="0" y="0"/>
            <a:ext cx="8929718" cy="7000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pic>
        <p:nvPicPr>
          <p:cNvPr id="34818" name="Picture 2"/>
          <p:cNvPicPr>
            <a:picLocks noGrp="1" noChangeAspect="1" noChangeArrowheads="1"/>
          </p:cNvPicPr>
          <p:nvPr>
            <p:ph idx="1"/>
          </p:nvPr>
        </p:nvPicPr>
        <p:blipFill>
          <a:blip r:embed="rId2"/>
          <a:srcRect/>
          <a:stretch>
            <a:fillRect/>
          </a:stretch>
        </p:blipFill>
        <p:spPr bwMode="auto">
          <a:xfrm>
            <a:off x="0" y="0"/>
            <a:ext cx="9143999" cy="7072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0" y="285728"/>
            <a:ext cx="9001156" cy="67151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0" y="0"/>
            <a:ext cx="9143999" cy="7000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pic>
        <p:nvPicPr>
          <p:cNvPr id="37890" name="Picture 2"/>
          <p:cNvPicPr>
            <a:picLocks noGrp="1" noChangeAspect="1" noChangeArrowheads="1"/>
          </p:cNvPicPr>
          <p:nvPr>
            <p:ph idx="1"/>
          </p:nvPr>
        </p:nvPicPr>
        <p:blipFill>
          <a:blip r:embed="rId2"/>
          <a:srcRect/>
          <a:stretch>
            <a:fillRect/>
          </a:stretch>
        </p:blipFill>
        <p:spPr bwMode="auto">
          <a:xfrm>
            <a:off x="0" y="0"/>
            <a:ext cx="9144000" cy="6643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pic>
        <p:nvPicPr>
          <p:cNvPr id="38914" name="Picture 2"/>
          <p:cNvPicPr>
            <a:picLocks noGrp="1" noChangeAspect="1" noChangeArrowheads="1"/>
          </p:cNvPicPr>
          <p:nvPr>
            <p:ph idx="1"/>
          </p:nvPr>
        </p:nvPicPr>
        <p:blipFill>
          <a:blip r:embed="rId2"/>
          <a:srcRect/>
          <a:stretch>
            <a:fillRect/>
          </a:stretch>
        </p:blipFill>
        <p:spPr bwMode="auto">
          <a:xfrm>
            <a:off x="0" y="214290"/>
            <a:ext cx="9144000" cy="68580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pic>
        <p:nvPicPr>
          <p:cNvPr id="39938" name="Picture 2"/>
          <p:cNvPicPr>
            <a:picLocks noGrp="1" noChangeAspect="1" noChangeArrowheads="1"/>
          </p:cNvPicPr>
          <p:nvPr>
            <p:ph idx="1"/>
          </p:nvPr>
        </p:nvPicPr>
        <p:blipFill>
          <a:blip r:embed="rId2"/>
          <a:srcRect/>
          <a:stretch>
            <a:fillRect/>
          </a:stretch>
        </p:blipFill>
        <p:spPr bwMode="auto">
          <a:xfrm>
            <a:off x="0" y="0"/>
            <a:ext cx="9144000" cy="7000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Tableau public link</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dirty="0" smtClean="0">
                <a:hlinkClick r:id="rId3"/>
              </a:rPr>
              <a:t>https://public.tableau.com/app/profile/kalimuthu.k/viz/story_16965018492580/Story1?publish=yes</a:t>
            </a:r>
          </a:p>
          <a:p>
            <a:pPr>
              <a:buFont typeface="Wingdings" pitchFamily="2" charset="2"/>
              <a:buChar char="Ø"/>
            </a:pPr>
            <a:r>
              <a:rPr lang="en-US" dirty="0" smtClean="0">
                <a:hlinkClick r:id="rId3"/>
              </a:rPr>
              <a:t>https://public.tableau.com/app/profile/kalimuthu.k/viz/dashboard_16965019593080/Dashboard1?publish=yes</a:t>
            </a:r>
            <a:endParaRPr lang="en-US" dirty="0" smtClean="0"/>
          </a:p>
          <a:p>
            <a:pPr>
              <a:buNone/>
            </a:pPr>
            <a:endParaRPr lang="en-US" dirty="0"/>
          </a:p>
        </p:txBody>
      </p:sp>
      <p:pic>
        <p:nvPicPr>
          <p:cNvPr id="5" name="~PP516.WAV">
            <a:hlinkClick r:id="" action="ppaction://media"/>
          </p:cNvPr>
          <p:cNvPicPr>
            <a:picLocks noRot="1" noChangeAspect="1"/>
          </p:cNvPicPr>
          <p:nvPr>
            <a:wavAudioFile r:embed="rId1" name="~PP516.WAV"/>
          </p:nvPr>
        </p:nvPicPr>
        <p:blipFill>
          <a:blip r:embed="rId4"/>
          <a:stretch>
            <a:fillRect/>
          </a:stretch>
        </p:blipFill>
        <p:spPr>
          <a:xfrm>
            <a:off x="8632825" y="6346825"/>
            <a:ext cx="304800" cy="304800"/>
          </a:xfrm>
          <a:prstGeom prst="rect">
            <a:avLst/>
          </a:prstGeom>
        </p:spPr>
      </p:pic>
    </p:spTree>
  </p:cSld>
  <p:clrMapOvr>
    <a:masterClrMapping/>
  </p:clrMapOvr>
  <p:transition advTm="81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229600" cy="1143000"/>
          </a:xfrm>
        </p:spPr>
        <p:txBody>
          <a:bodyPr/>
          <a:lstStyle/>
          <a:p>
            <a:r>
              <a:rPr lang="en-IN" b="1" dirty="0" smtClean="0">
                <a:solidFill>
                  <a:schemeClr val="accent3">
                    <a:lumMod val="75000"/>
                  </a:schemeClr>
                </a:solidFill>
              </a:rPr>
              <a:t>INTRODUCTION TO TABLEAU </a:t>
            </a:r>
            <a:endParaRPr lang="en-US" b="1" dirty="0">
              <a:solidFill>
                <a:schemeClr val="accent3">
                  <a:lumMod val="75000"/>
                </a:schemeClr>
              </a:solidFill>
            </a:endParaRPr>
          </a:p>
        </p:txBody>
      </p:sp>
      <p:sp>
        <p:nvSpPr>
          <p:cNvPr id="3" name="Content Placeholder 2"/>
          <p:cNvSpPr>
            <a:spLocks noGrp="1"/>
          </p:cNvSpPr>
          <p:nvPr>
            <p:ph idx="1"/>
          </p:nvPr>
        </p:nvSpPr>
        <p:spPr/>
        <p:txBody>
          <a:bodyPr>
            <a:normAutofit fontScale="92500" lnSpcReduction="20000"/>
          </a:bodyPr>
          <a:lstStyle/>
          <a:p>
            <a:r>
              <a:rPr lang="en-IN" dirty="0" smtClean="0"/>
              <a:t>Tableau desktop is a data visualization application to  </a:t>
            </a:r>
            <a:r>
              <a:rPr lang="en-IN" dirty="0" smtClean="0"/>
              <a:t>facilitate  </a:t>
            </a:r>
            <a:r>
              <a:rPr lang="en-IN" dirty="0" smtClean="0"/>
              <a:t>you to examine virtually any kind of structured data and generate highly </a:t>
            </a:r>
            <a:r>
              <a:rPr lang="en-IN" dirty="0" smtClean="0"/>
              <a:t>interactive, beautiful </a:t>
            </a:r>
            <a:r>
              <a:rPr lang="en-IN" dirty="0" smtClean="0"/>
              <a:t>graphs , dashboards and reports within minutes.</a:t>
            </a:r>
          </a:p>
          <a:p>
            <a:r>
              <a:rPr lang="en-IN" dirty="0" smtClean="0"/>
              <a:t>Once a quick installation, you can tie to virtually any data source from spreadsheets to data warehouses and display information in several graphic perspectives.</a:t>
            </a:r>
          </a:p>
          <a:p>
            <a:r>
              <a:rPr lang="en-IN" dirty="0" smtClean="0"/>
              <a:t> </a:t>
            </a:r>
            <a:r>
              <a:rPr lang="en-IN" dirty="0" err="1" smtClean="0"/>
              <a:t>Desiged</a:t>
            </a:r>
            <a:r>
              <a:rPr lang="en-IN" dirty="0" smtClean="0"/>
              <a:t>  </a:t>
            </a:r>
            <a:r>
              <a:rPr lang="en-IN" dirty="0" smtClean="0"/>
              <a:t>to  be easy to utilize you will be working more rapidly than ever before.</a:t>
            </a:r>
            <a:endParaRPr lang="en-US" dirty="0"/>
          </a:p>
        </p:txBody>
      </p:sp>
      <p:pic>
        <p:nvPicPr>
          <p:cNvPr id="5" name="~PP1648.WAV">
            <a:hlinkClick r:id="" action="ppaction://media"/>
          </p:cNvPr>
          <p:cNvPicPr>
            <a:picLocks noRot="1" noChangeAspect="1"/>
          </p:cNvPicPr>
          <p:nvPr>
            <a:wavAudioFile r:embed="rId1" name="~PP1648.WAV"/>
          </p:nvPr>
        </p:nvPicPr>
        <p:blipFill>
          <a:blip r:embed="rId3"/>
          <a:stretch>
            <a:fillRect/>
          </a:stretch>
        </p:blipFill>
        <p:spPr>
          <a:xfrm>
            <a:off x="8632825" y="6346825"/>
            <a:ext cx="304800" cy="304800"/>
          </a:xfrm>
          <a:prstGeom prst="rect">
            <a:avLst/>
          </a:prstGeom>
        </p:spPr>
      </p:pic>
    </p:spTree>
  </p:cSld>
  <p:clrMapOvr>
    <a:masterClrMapping/>
  </p:clrMapOvr>
  <p:transition advTm="511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8229600" cy="785818"/>
          </a:xfrm>
        </p:spPr>
        <p:txBody>
          <a:bodyPr>
            <a:normAutofit fontScale="90000"/>
          </a:bodyPr>
          <a:lstStyle/>
          <a:p>
            <a:r>
              <a:rPr lang="en-IN" dirty="0" smtClean="0"/>
              <a:t> Screenshot of Dashboard and story</a:t>
            </a:r>
            <a:endParaRPr lang="en-US" dirty="0"/>
          </a:p>
        </p:txBody>
      </p:sp>
      <p:sp>
        <p:nvSpPr>
          <p:cNvPr id="3" name="Content Placeholder 2"/>
          <p:cNvSpPr>
            <a:spLocks noGrp="1"/>
          </p:cNvSpPr>
          <p:nvPr>
            <p:ph idx="1"/>
          </p:nvPr>
        </p:nvSpPr>
        <p:spPr>
          <a:xfrm>
            <a:off x="457200" y="1571612"/>
            <a:ext cx="8229600" cy="3429025"/>
          </a:xfrm>
        </p:spPr>
        <p:txBody>
          <a:bodyPr/>
          <a:lstStyle/>
          <a:p>
            <a:r>
              <a:rPr lang="en-IN" dirty="0" smtClean="0"/>
              <a:t> </a:t>
            </a:r>
            <a:endParaRPr lang="en-US" dirty="0"/>
          </a:p>
        </p:txBody>
      </p:sp>
      <p:graphicFrame>
        <p:nvGraphicFramePr>
          <p:cNvPr id="26626" name="Object 2"/>
          <p:cNvGraphicFramePr>
            <a:graphicFrameLocks noChangeAspect="1"/>
          </p:cNvGraphicFramePr>
          <p:nvPr/>
        </p:nvGraphicFramePr>
        <p:xfrm>
          <a:off x="142844" y="1000108"/>
          <a:ext cx="9001156" cy="2571768"/>
        </p:xfrm>
        <a:graphic>
          <a:graphicData uri="http://schemas.openxmlformats.org/presentationml/2006/ole">
            <p:oleObj spid="_x0000_s26626" name="Acrobat Document" r:id="rId4" imgW="10686828" imgH="6400589" progId="AcroExch.Document.11">
              <p:embed/>
            </p:oleObj>
          </a:graphicData>
        </a:graphic>
      </p:graphicFrame>
      <p:graphicFrame>
        <p:nvGraphicFramePr>
          <p:cNvPr id="26627" name="Object 3"/>
          <p:cNvGraphicFramePr>
            <a:graphicFrameLocks noChangeAspect="1"/>
          </p:cNvGraphicFramePr>
          <p:nvPr/>
        </p:nvGraphicFramePr>
        <p:xfrm>
          <a:off x="142845" y="3571876"/>
          <a:ext cx="9001156" cy="3000396"/>
        </p:xfrm>
        <a:graphic>
          <a:graphicData uri="http://schemas.openxmlformats.org/presentationml/2006/ole">
            <p:oleObj spid="_x0000_s26627" name="Acrobat Document" r:id="rId5" imgW="5667219" imgH="8019658" progId="AcroExch.Document.11">
              <p:embed/>
            </p:oleObj>
          </a:graphicData>
        </a:graphic>
      </p:graphicFrame>
      <p:pic>
        <p:nvPicPr>
          <p:cNvPr id="7" name="~PP1406.WAV">
            <a:hlinkClick r:id="" action="ppaction://media"/>
          </p:cNvPr>
          <p:cNvPicPr>
            <a:picLocks noRot="1" noChangeAspect="1"/>
          </p:cNvPicPr>
          <p:nvPr>
            <a:wavAudioFile r:embed="rId2" name="~PP1406.WAV"/>
          </p:nvPr>
        </p:nvPicPr>
        <p:blipFill>
          <a:blip r:embed="rId6"/>
          <a:stretch>
            <a:fillRect/>
          </a:stretch>
        </p:blipFill>
        <p:spPr>
          <a:xfrm>
            <a:off x="8632825" y="6346825"/>
            <a:ext cx="304800" cy="304800"/>
          </a:xfrm>
          <a:prstGeom prst="rect">
            <a:avLst/>
          </a:prstGeom>
        </p:spPr>
      </p:pic>
    </p:spTree>
  </p:cSld>
  <p:clrMapOvr>
    <a:masterClrMapping/>
  </p:clrMapOvr>
  <p:transition advTm="75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t>Tableau is an excellent program to simplify all your data visualizations activities and provide better and more accurate analysis if you’ve ever tried data visualization and found tough to grasp or too complex..</a:t>
            </a:r>
            <a:endParaRPr lang="en-US" dirty="0"/>
          </a:p>
        </p:txBody>
      </p:sp>
      <p:pic>
        <p:nvPicPr>
          <p:cNvPr id="5" name="~PP2047.WAV">
            <a:hlinkClick r:id="" action="ppaction://media"/>
          </p:cNvPr>
          <p:cNvPicPr>
            <a:picLocks noRot="1" noChangeAspect="1"/>
          </p:cNvPicPr>
          <p:nvPr>
            <a:wavAudioFile r:embed="rId1" name="~PP2047.WAV"/>
          </p:nvPr>
        </p:nvPicPr>
        <p:blipFill>
          <a:blip r:embed="rId3"/>
          <a:stretch>
            <a:fillRect/>
          </a:stretch>
        </p:blipFill>
        <p:spPr>
          <a:xfrm>
            <a:off x="8632825" y="6346825"/>
            <a:ext cx="304800" cy="304800"/>
          </a:xfrm>
          <a:prstGeom prst="rect">
            <a:avLst/>
          </a:prstGeom>
        </p:spPr>
      </p:pic>
    </p:spTree>
  </p:cSld>
  <p:clrMapOvr>
    <a:masterClrMapping/>
  </p:clrMapOvr>
  <p:transition advTm="48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idx="1"/>
          </p:nvPr>
        </p:nvSpPr>
        <p:spPr/>
        <p:txBody>
          <a:bodyPr/>
          <a:lstStyle/>
          <a:p>
            <a:pPr>
              <a:buNone/>
            </a:pPr>
            <a:endParaRPr lang="en-IN" dirty="0" smtClean="0"/>
          </a:p>
          <a:p>
            <a:pPr>
              <a:buNone/>
            </a:pPr>
            <a:r>
              <a:rPr lang="en-IN" dirty="0" smtClean="0"/>
              <a:t>     </a:t>
            </a:r>
          </a:p>
          <a:p>
            <a:pPr algn="ctr">
              <a:buFont typeface="Wingdings" pitchFamily="2" charset="2"/>
              <a:buChar char="Ø"/>
            </a:pPr>
            <a:r>
              <a:rPr lang="en-IN" dirty="0" smtClean="0"/>
              <a:t>Thank you </a:t>
            </a:r>
          </a:p>
        </p:txBody>
      </p:sp>
      <p:pic>
        <p:nvPicPr>
          <p:cNvPr id="6" name="~PP2703.WAV">
            <a:hlinkClick r:id="" action="ppaction://media"/>
          </p:cNvPr>
          <p:cNvPicPr>
            <a:picLocks noRot="1" noChangeAspect="1"/>
          </p:cNvPicPr>
          <p:nvPr>
            <a:wavAudioFile r:embed="rId1" name="~PP2703.WAV"/>
          </p:nvPr>
        </p:nvPicPr>
        <p:blipFill>
          <a:blip r:embed="rId3"/>
          <a:stretch>
            <a:fillRect/>
          </a:stretch>
        </p:blipFill>
        <p:spPr>
          <a:xfrm>
            <a:off x="8632825" y="6346825"/>
            <a:ext cx="304800" cy="304800"/>
          </a:xfrm>
          <a:prstGeom prst="rect">
            <a:avLst/>
          </a:prstGeom>
        </p:spPr>
      </p:pic>
    </p:spTree>
  </p:cSld>
  <p:clrMapOvr>
    <a:masterClrMapping/>
  </p:clrMapOvr>
  <p:transition advTm="51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FEATURES OF TABLEAU</a:t>
            </a:r>
            <a:endParaRPr lang="en-US" dirty="0"/>
          </a:p>
        </p:txBody>
      </p:sp>
      <p:pic>
        <p:nvPicPr>
          <p:cNvPr id="1026" name="Picture 2"/>
          <p:cNvPicPr>
            <a:picLocks noGrp="1" noChangeAspect="1" noChangeArrowheads="1"/>
          </p:cNvPicPr>
          <p:nvPr>
            <p:ph idx="1"/>
          </p:nvPr>
        </p:nvPicPr>
        <p:blipFill>
          <a:blip r:embed="rId3"/>
          <a:stretch>
            <a:fillRect/>
          </a:stretch>
        </p:blipFill>
        <p:spPr bwMode="auto">
          <a:xfrm>
            <a:off x="1462560" y="1600200"/>
            <a:ext cx="6218880" cy="4525963"/>
          </a:xfrm>
          <a:prstGeom prst="rect">
            <a:avLst/>
          </a:prstGeom>
          <a:noFill/>
          <a:ln w="9525">
            <a:noFill/>
            <a:miter lim="800000"/>
            <a:headEnd/>
            <a:tailEnd/>
          </a:ln>
          <a:effectLst/>
        </p:spPr>
      </p:pic>
      <p:pic>
        <p:nvPicPr>
          <p:cNvPr id="5" name="~PP3038.WAV">
            <a:hlinkClick r:id="" action="ppaction://media"/>
          </p:cNvPr>
          <p:cNvPicPr>
            <a:picLocks noRot="1" noChangeAspect="1"/>
          </p:cNvPicPr>
          <p:nvPr>
            <a:wavAudioFile r:embed="rId1" name="~PP3038.WAV"/>
          </p:nvPr>
        </p:nvPicPr>
        <p:blipFill>
          <a:blip r:embed="rId4"/>
          <a:stretch>
            <a:fillRect/>
          </a:stretch>
        </p:blipFill>
        <p:spPr>
          <a:xfrm>
            <a:off x="8632825" y="6346825"/>
            <a:ext cx="304800" cy="304800"/>
          </a:xfrm>
          <a:prstGeom prst="rect">
            <a:avLst/>
          </a:prstGeom>
        </p:spPr>
      </p:pic>
    </p:spTree>
  </p:cSld>
  <p:clrMapOvr>
    <a:masterClrMapping/>
  </p:clrMapOvr>
  <p:transition advTm="123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32"/>
          </a:xfrm>
        </p:spPr>
        <p:txBody>
          <a:bodyPr/>
          <a:lstStyle/>
          <a:p>
            <a:r>
              <a:rPr lang="en-IN" dirty="0" smtClean="0"/>
              <a:t>Empathy map</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42844" y="1142984"/>
            <a:ext cx="9001156" cy="5500727"/>
          </a:xfrm>
          <a:prstGeom prst="rect">
            <a:avLst/>
          </a:prstGeom>
          <a:noFill/>
          <a:ln w="9525">
            <a:noFill/>
            <a:miter lim="800000"/>
            <a:headEnd/>
            <a:tailEnd/>
          </a:ln>
          <a:effectLst/>
        </p:spPr>
      </p:pic>
      <p:pic>
        <p:nvPicPr>
          <p:cNvPr id="5" name="~PP1973.WAV">
            <a:hlinkClick r:id="" action="ppaction://media"/>
          </p:cNvPr>
          <p:cNvPicPr>
            <a:picLocks noRot="1" noChangeAspect="1"/>
          </p:cNvPicPr>
          <p:nvPr>
            <a:wavAudioFile r:embed="rId1" name="~PP1973.WAV"/>
          </p:nvPr>
        </p:nvPicPr>
        <p:blipFill>
          <a:blip r:embed="rId4"/>
          <a:stretch>
            <a:fillRect/>
          </a:stretch>
        </p:blipFill>
        <p:spPr>
          <a:xfrm>
            <a:off x="8632825" y="6346825"/>
            <a:ext cx="304800" cy="304800"/>
          </a:xfrm>
          <a:prstGeom prst="rect">
            <a:avLst/>
          </a:prstGeom>
        </p:spPr>
      </p:pic>
    </p:spTree>
  </p:cSld>
  <p:clrMapOvr>
    <a:masterClrMapping/>
  </p:clrMapOvr>
  <p:transition advTm="283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solidFill>
                  <a:schemeClr val="accent3">
                    <a:lumMod val="50000"/>
                  </a:schemeClr>
                </a:solidFill>
              </a:rPr>
              <a:t>Brainstroming</a:t>
            </a:r>
            <a:r>
              <a:rPr lang="en-IN" b="1" dirty="0" smtClean="0">
                <a:solidFill>
                  <a:schemeClr val="accent3">
                    <a:lumMod val="50000"/>
                  </a:schemeClr>
                </a:solidFill>
              </a:rPr>
              <a:t> map</a:t>
            </a:r>
            <a:r>
              <a:rPr lang="en-IN" dirty="0" smtClean="0"/>
              <a:t> </a:t>
            </a:r>
            <a:endParaRPr lang="en-US" dirty="0"/>
          </a:p>
        </p:txBody>
      </p:sp>
      <p:pic>
        <p:nvPicPr>
          <p:cNvPr id="3074" name="Picture 2"/>
          <p:cNvPicPr>
            <a:picLocks noGrp="1" noChangeAspect="1" noChangeArrowheads="1"/>
          </p:cNvPicPr>
          <p:nvPr>
            <p:ph idx="1"/>
          </p:nvPr>
        </p:nvPicPr>
        <p:blipFill>
          <a:blip r:embed="rId3"/>
          <a:srcRect/>
          <a:stretch>
            <a:fillRect/>
          </a:stretch>
        </p:blipFill>
        <p:spPr bwMode="auto">
          <a:xfrm>
            <a:off x="0" y="1214422"/>
            <a:ext cx="9144000" cy="4429156"/>
          </a:xfrm>
          <a:prstGeom prst="rect">
            <a:avLst/>
          </a:prstGeom>
          <a:noFill/>
          <a:ln w="9525">
            <a:noFill/>
            <a:miter lim="800000"/>
            <a:headEnd/>
            <a:tailEnd/>
          </a:ln>
          <a:effectLst/>
        </p:spPr>
      </p:pic>
      <p:pic>
        <p:nvPicPr>
          <p:cNvPr id="5" name="~PP284.WAV">
            <a:hlinkClick r:id="" action="ppaction://media"/>
          </p:cNvPr>
          <p:cNvPicPr>
            <a:picLocks noRot="1" noChangeAspect="1"/>
          </p:cNvPicPr>
          <p:nvPr>
            <a:wavAudioFile r:embed="rId1" name="~PP284.WAV"/>
          </p:nvPr>
        </p:nvPicPr>
        <p:blipFill>
          <a:blip r:embed="rId4"/>
          <a:stretch>
            <a:fillRect/>
          </a:stretch>
        </p:blipFill>
        <p:spPr>
          <a:xfrm>
            <a:off x="8632825" y="6346825"/>
            <a:ext cx="304800" cy="304800"/>
          </a:xfrm>
          <a:prstGeom prst="rect">
            <a:avLst/>
          </a:prstGeom>
        </p:spPr>
      </p:pic>
    </p:spTree>
  </p:cSld>
  <p:clrMapOvr>
    <a:masterClrMapping/>
  </p:clrMapOvr>
  <p:transition advTm="218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Data set</a:t>
            </a:r>
            <a:endParaRPr lang="en-US" dirty="0"/>
          </a:p>
        </p:txBody>
      </p:sp>
      <p:sp>
        <p:nvSpPr>
          <p:cNvPr id="3" name="Content Placeholder 2"/>
          <p:cNvSpPr>
            <a:spLocks noGrp="1"/>
          </p:cNvSpPr>
          <p:nvPr>
            <p:ph idx="1"/>
          </p:nvPr>
        </p:nvSpPr>
        <p:spPr/>
        <p:txBody>
          <a:bodyPr/>
          <a:lstStyle/>
          <a:p>
            <a:r>
              <a:rPr lang="en-IN" dirty="0" smtClean="0"/>
              <a:t> </a:t>
            </a:r>
            <a:endParaRPr lang="en-US" dirty="0"/>
          </a:p>
        </p:txBody>
      </p:sp>
      <p:graphicFrame>
        <p:nvGraphicFramePr>
          <p:cNvPr id="6145" name="Object 1"/>
          <p:cNvGraphicFramePr>
            <a:graphicFrameLocks noChangeAspect="1"/>
          </p:cNvGraphicFramePr>
          <p:nvPr/>
        </p:nvGraphicFramePr>
        <p:xfrm>
          <a:off x="0" y="1214422"/>
          <a:ext cx="9144000" cy="5643578"/>
        </p:xfrm>
        <a:graphic>
          <a:graphicData uri="http://schemas.openxmlformats.org/presentationml/2006/ole">
            <p:oleObj spid="_x0000_s6145" name="Worksheet" r:id="rId5" imgW="11592135" imgH="11820602" progId="Excel.Sheet.12">
              <p:embed/>
            </p:oleObj>
          </a:graphicData>
        </a:graphic>
      </p:graphicFrame>
      <p:pic>
        <p:nvPicPr>
          <p:cNvPr id="6" name="~PP1331.WAV">
            <a:hlinkClick r:id="" action="ppaction://media"/>
          </p:cNvPr>
          <p:cNvPicPr>
            <a:picLocks noRot="1" noChangeAspect="1"/>
          </p:cNvPicPr>
          <p:nvPr>
            <a:wavAudioFile r:embed="rId2" name="~PP1331.WAV"/>
          </p:nvPr>
        </p:nvPicPr>
        <p:blipFill>
          <a:blip r:embed="rId6"/>
          <a:stretch>
            <a:fillRect/>
          </a:stretch>
        </p:blipFill>
        <p:spPr>
          <a:xfrm>
            <a:off x="8632825" y="6346825"/>
            <a:ext cx="304800" cy="304800"/>
          </a:xfrm>
          <a:prstGeom prst="rect">
            <a:avLst/>
          </a:prstGeom>
        </p:spPr>
      </p:pic>
    </p:spTree>
  </p:cSld>
  <p:clrMapOvr>
    <a:masterClrMapping/>
  </p:clrMapOvr>
  <p:transition advTm="89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Dashboard</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5124" name="Object 4"/>
          <p:cNvGraphicFramePr>
            <a:graphicFrameLocks noChangeAspect="1"/>
          </p:cNvGraphicFramePr>
          <p:nvPr/>
        </p:nvGraphicFramePr>
        <p:xfrm>
          <a:off x="285721" y="1357298"/>
          <a:ext cx="8358246" cy="5500702"/>
        </p:xfrm>
        <a:graphic>
          <a:graphicData uri="http://schemas.openxmlformats.org/presentationml/2006/ole">
            <p:oleObj spid="_x0000_s5124" name="Acrobat Document" r:id="rId4" imgW="10685714" imgH="6400000" progId="AcroExch.Document.11">
              <p:embed/>
            </p:oleObj>
          </a:graphicData>
        </a:graphic>
      </p:graphicFrame>
      <p:pic>
        <p:nvPicPr>
          <p:cNvPr id="6" name="~PP2862.WAV">
            <a:hlinkClick r:id="" action="ppaction://media"/>
          </p:cNvPr>
          <p:cNvPicPr>
            <a:picLocks noRot="1" noChangeAspect="1"/>
          </p:cNvPicPr>
          <p:nvPr>
            <a:wavAudioFile r:embed="rId2" name="~PP2862.WAV"/>
          </p:nvPr>
        </p:nvPicPr>
        <p:blipFill>
          <a:blip r:embed="rId5"/>
          <a:stretch>
            <a:fillRect/>
          </a:stretch>
        </p:blipFill>
        <p:spPr>
          <a:xfrm>
            <a:off x="8632825" y="6346825"/>
            <a:ext cx="304800" cy="304800"/>
          </a:xfrm>
          <a:prstGeom prst="rect">
            <a:avLst/>
          </a:prstGeom>
        </p:spPr>
      </p:pic>
    </p:spTree>
  </p:cSld>
  <p:clrMapOvr>
    <a:masterClrMapping/>
  </p:clrMapOvr>
  <p:transition advTm="138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Story </a:t>
            </a:r>
            <a:endParaRPr lang="en-US" dirty="0"/>
          </a:p>
        </p:txBody>
      </p:sp>
      <p:pic>
        <p:nvPicPr>
          <p:cNvPr id="5" name="~PP3643.WAV">
            <a:hlinkClick r:id="" action="ppaction://media"/>
          </p:cNvPr>
          <p:cNvPicPr>
            <a:picLocks noRot="1" noChangeAspect="1"/>
          </p:cNvPicPr>
          <p:nvPr>
            <a:wavAudioFile r:embed="rId2" name="~PP3643.WAV"/>
          </p:nvPr>
        </p:nvPicPr>
        <p:blipFill>
          <a:blip r:embed="rId5"/>
          <a:stretch>
            <a:fillRect/>
          </a:stretch>
        </p:blipFill>
        <p:spPr>
          <a:xfrm>
            <a:off x="8632825" y="6346825"/>
            <a:ext cx="304800" cy="304800"/>
          </a:xfrm>
          <a:prstGeom prst="rect">
            <a:avLst/>
          </a:prstGeom>
        </p:spPr>
      </p:pic>
      <p:graphicFrame>
        <p:nvGraphicFramePr>
          <p:cNvPr id="7175" name="Object 7"/>
          <p:cNvGraphicFramePr>
            <a:graphicFrameLocks noChangeAspect="1"/>
          </p:cNvGraphicFramePr>
          <p:nvPr/>
        </p:nvGraphicFramePr>
        <p:xfrm>
          <a:off x="285750" y="1071546"/>
          <a:ext cx="8286750" cy="5786454"/>
        </p:xfrm>
        <a:graphic>
          <a:graphicData uri="http://schemas.openxmlformats.org/presentationml/2006/ole">
            <p:oleObj spid="_x0000_s7175" name="Acrobat Document" r:id="rId6" imgW="5667219" imgH="8019658" progId="AcroExch.Document.11">
              <p:embed/>
            </p:oleObj>
          </a:graphicData>
        </a:graphic>
      </p:graphicFrame>
    </p:spTree>
  </p:cSld>
  <p:clrMapOvr>
    <a:masterClrMapping/>
  </p:clrMapOvr>
  <p:transition advTm="59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pic>
        <p:nvPicPr>
          <p:cNvPr id="30722" name="Picture 2"/>
          <p:cNvPicPr>
            <a:picLocks noGrp="1" noChangeAspect="1" noChangeArrowheads="1"/>
          </p:cNvPicPr>
          <p:nvPr>
            <p:ph idx="1"/>
          </p:nvPr>
        </p:nvPicPr>
        <p:blipFill>
          <a:blip r:embed="rId2"/>
          <a:srcRect/>
          <a:stretch>
            <a:fillRect/>
          </a:stretch>
        </p:blipFill>
        <p:spPr bwMode="auto">
          <a:xfrm>
            <a:off x="0" y="-142900"/>
            <a:ext cx="9144000" cy="68580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TotalTime>
  <Words>195</Words>
  <Application>Microsoft Office PowerPoint</Application>
  <PresentationFormat>On-screen Show (4:3)</PresentationFormat>
  <Paragraphs>47</Paragraphs>
  <Slides>22</Slides>
  <Notes>2</Notes>
  <HiddenSlides>0</HiddenSlides>
  <MMClips>12</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22</vt:i4>
      </vt:variant>
    </vt:vector>
  </HeadingPairs>
  <TitlesOfParts>
    <vt:vector size="26" baseType="lpstr">
      <vt:lpstr>Office Theme</vt:lpstr>
      <vt:lpstr>Microsoft Office Excel Worksheet</vt:lpstr>
      <vt:lpstr>Acrobat Document</vt:lpstr>
      <vt:lpstr>Adobe Acrobat Document</vt:lpstr>
      <vt:lpstr>ARULMIGU PALANIYANDAVER COLLEGE OF ARTS AND CULTURE</vt:lpstr>
      <vt:lpstr>INTRODUCTION TO TABLEAU </vt:lpstr>
      <vt:lpstr>KEY FEATURES OF TABLEAU</vt:lpstr>
      <vt:lpstr>Empathy map</vt:lpstr>
      <vt:lpstr>Brainstroming map </vt:lpstr>
      <vt:lpstr>Data set</vt:lpstr>
      <vt:lpstr>Dashboard</vt:lpstr>
      <vt:lpstr>Story </vt:lpstr>
      <vt:lpstr> </vt:lpstr>
      <vt:lpstr> </vt:lpstr>
      <vt:lpstr>  </vt:lpstr>
      <vt:lpstr> </vt:lpstr>
      <vt:lpstr> </vt:lpstr>
      <vt:lpstr> </vt:lpstr>
      <vt:lpstr>  </vt:lpstr>
      <vt:lpstr> </vt:lpstr>
      <vt:lpstr> </vt:lpstr>
      <vt:lpstr> </vt:lpstr>
      <vt:lpstr>Tableau public link</vt:lpstr>
      <vt:lpstr> Screenshot of Dashboard and story</vt:lpstr>
      <vt:lpstr>CONCLUSION</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ARULMIGU PALANIYANDAVER COLLEGE OF ARTS AND CULTURE</dc:title>
  <dc:creator>sivaselva</dc:creator>
  <cp:lastModifiedBy>sivaselva</cp:lastModifiedBy>
  <cp:revision>38</cp:revision>
  <dcterms:created xsi:type="dcterms:W3CDTF">2023-10-06T23:23:29Z</dcterms:created>
  <dcterms:modified xsi:type="dcterms:W3CDTF">2023-10-09T21:31:13Z</dcterms:modified>
</cp:coreProperties>
</file>