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handoutMasterIdLst>
    <p:handoutMasterId r:id="rId20"/>
  </p:handoutMasterIdLst>
  <p:sldIdLst>
    <p:sldId id="269" r:id="rId2"/>
    <p:sldId id="270" r:id="rId3"/>
    <p:sldId id="282" r:id="rId4"/>
    <p:sldId id="271" r:id="rId5"/>
    <p:sldId id="274" r:id="rId6"/>
    <p:sldId id="277" r:id="rId7"/>
    <p:sldId id="278" r:id="rId8"/>
    <p:sldId id="280" r:id="rId9"/>
    <p:sldId id="281" r:id="rId10"/>
    <p:sldId id="286" r:id="rId11"/>
    <p:sldId id="275" r:id="rId12"/>
    <p:sldId id="279" r:id="rId13"/>
    <p:sldId id="276" r:id="rId14"/>
    <p:sldId id="287" r:id="rId15"/>
    <p:sldId id="283"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056654-F979-4F60-9093-F2F4048CC051}" v="14" dt="2025-05-06T14:41:55.977"/>
  </p1510:revLst>
</p1510:revInfo>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8" autoAdjust="0"/>
    <p:restoredTop sz="94660"/>
  </p:normalViewPr>
  <p:slideViewPr>
    <p:cSldViewPr snapToGrid="0">
      <p:cViewPr varScale="1">
        <p:scale>
          <a:sx n="82" d="100"/>
          <a:sy n="82" d="100"/>
        </p:scale>
        <p:origin x="629" y="77"/>
      </p:cViewPr>
      <p:guideLst/>
    </p:cSldViewPr>
  </p:slideViewPr>
  <p:notesTextViewPr>
    <p:cViewPr>
      <p:scale>
        <a:sx n="3" d="2"/>
        <a:sy n="3" d="2"/>
      </p:scale>
      <p:origin x="0" y="0"/>
    </p:cViewPr>
  </p:notesTextViewPr>
  <p:notesViewPr>
    <p:cSldViewPr snapToGrid="0" showGuides="1">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imuthu K" userId="1f02c554df9cce3a" providerId="LiveId" clId="{53056654-F979-4F60-9093-F2F4048CC051}"/>
    <pc:docChg chg="undo custSel addSld delSld modSld">
      <pc:chgData name="Kalimuthu K" userId="1f02c554df9cce3a" providerId="LiveId" clId="{53056654-F979-4F60-9093-F2F4048CC051}" dt="2025-05-06T15:40:29.464" v="551" actId="20577"/>
      <pc:docMkLst>
        <pc:docMk/>
      </pc:docMkLst>
      <pc:sldChg chg="modSp mod">
        <pc:chgData name="Kalimuthu K" userId="1f02c554df9cce3a" providerId="LiveId" clId="{53056654-F979-4F60-9093-F2F4048CC051}" dt="2025-05-06T15:27:31.263" v="546" actId="20577"/>
        <pc:sldMkLst>
          <pc:docMk/>
          <pc:sldMk cId="2042527857" sldId="269"/>
        </pc:sldMkLst>
        <pc:spChg chg="mod">
          <ac:chgData name="Kalimuthu K" userId="1f02c554df9cce3a" providerId="LiveId" clId="{53056654-F979-4F60-9093-F2F4048CC051}" dt="2025-05-06T15:27:31.263" v="546" actId="20577"/>
          <ac:spMkLst>
            <pc:docMk/>
            <pc:sldMk cId="2042527857" sldId="269"/>
            <ac:spMk id="3" creationId="{00000000-0000-0000-0000-000000000000}"/>
          </ac:spMkLst>
        </pc:spChg>
      </pc:sldChg>
      <pc:sldChg chg="modSp mod">
        <pc:chgData name="Kalimuthu K" userId="1f02c554df9cce3a" providerId="LiveId" clId="{53056654-F979-4F60-9093-F2F4048CC051}" dt="2025-05-06T14:35:45.769" v="536" actId="1038"/>
        <pc:sldMkLst>
          <pc:docMk/>
          <pc:sldMk cId="2524018674" sldId="271"/>
        </pc:sldMkLst>
        <pc:picChg chg="mod">
          <ac:chgData name="Kalimuthu K" userId="1f02c554df9cce3a" providerId="LiveId" clId="{53056654-F979-4F60-9093-F2F4048CC051}" dt="2025-05-06T14:35:45.769" v="536" actId="1038"/>
          <ac:picMkLst>
            <pc:docMk/>
            <pc:sldMk cId="2524018674" sldId="271"/>
            <ac:picMk id="5" creationId="{8D1C81FD-7F3F-F91C-4638-9EAF9CA59E9B}"/>
          </ac:picMkLst>
        </pc:picChg>
      </pc:sldChg>
      <pc:sldChg chg="add">
        <pc:chgData name="Kalimuthu K" userId="1f02c554df9cce3a" providerId="LiveId" clId="{53056654-F979-4F60-9093-F2F4048CC051}" dt="2025-05-06T05:28:19.333" v="234"/>
        <pc:sldMkLst>
          <pc:docMk/>
          <pc:sldMk cId="510364715" sldId="275"/>
        </pc:sldMkLst>
      </pc:sldChg>
      <pc:sldChg chg="del">
        <pc:chgData name="Kalimuthu K" userId="1f02c554df9cce3a" providerId="LiveId" clId="{53056654-F979-4F60-9093-F2F4048CC051}" dt="2025-05-06T05:27:51.494" v="233" actId="2696"/>
        <pc:sldMkLst>
          <pc:docMk/>
          <pc:sldMk cId="3664247686" sldId="275"/>
        </pc:sldMkLst>
      </pc:sldChg>
      <pc:sldChg chg="del">
        <pc:chgData name="Kalimuthu K" userId="1f02c554df9cce3a" providerId="LiveId" clId="{53056654-F979-4F60-9093-F2F4048CC051}" dt="2025-05-06T05:28:29.716" v="235" actId="2696"/>
        <pc:sldMkLst>
          <pc:docMk/>
          <pc:sldMk cId="1094673018" sldId="276"/>
        </pc:sldMkLst>
      </pc:sldChg>
      <pc:sldChg chg="add">
        <pc:chgData name="Kalimuthu K" userId="1f02c554df9cce3a" providerId="LiveId" clId="{53056654-F979-4F60-9093-F2F4048CC051}" dt="2025-05-06T05:28:34.784" v="236"/>
        <pc:sldMkLst>
          <pc:docMk/>
          <pc:sldMk cId="3162047096" sldId="276"/>
        </pc:sldMkLst>
      </pc:sldChg>
      <pc:sldChg chg="modSp mod">
        <pc:chgData name="Kalimuthu K" userId="1f02c554df9cce3a" providerId="LiveId" clId="{53056654-F979-4F60-9093-F2F4048CC051}" dt="2025-05-06T14:39:45.085" v="542" actId="20578"/>
        <pc:sldMkLst>
          <pc:docMk/>
          <pc:sldMk cId="1522214059" sldId="278"/>
        </pc:sldMkLst>
        <pc:spChg chg="mod">
          <ac:chgData name="Kalimuthu K" userId="1f02c554df9cce3a" providerId="LiveId" clId="{53056654-F979-4F60-9093-F2F4048CC051}" dt="2025-05-06T14:39:45.085" v="542" actId="20578"/>
          <ac:spMkLst>
            <pc:docMk/>
            <pc:sldMk cId="1522214059" sldId="278"/>
            <ac:spMk id="5" creationId="{9A82802E-426E-708F-3996-F36EED94B247}"/>
          </ac:spMkLst>
        </pc:spChg>
        <pc:spChg chg="mod">
          <ac:chgData name="Kalimuthu K" userId="1f02c554df9cce3a" providerId="LiveId" clId="{53056654-F979-4F60-9093-F2F4048CC051}" dt="2025-05-06T14:39:04.542" v="538" actId="1076"/>
          <ac:spMkLst>
            <pc:docMk/>
            <pc:sldMk cId="1522214059" sldId="278"/>
            <ac:spMk id="7" creationId="{76ECF459-CEBC-25E3-C764-7DB203BA090A}"/>
          </ac:spMkLst>
        </pc:spChg>
      </pc:sldChg>
      <pc:sldChg chg="modSp mod">
        <pc:chgData name="Kalimuthu K" userId="1f02c554df9cce3a" providerId="LiveId" clId="{53056654-F979-4F60-9093-F2F4048CC051}" dt="2025-05-06T14:41:54.545" v="543" actId="20578"/>
        <pc:sldMkLst>
          <pc:docMk/>
          <pc:sldMk cId="3385028661" sldId="281"/>
        </pc:sldMkLst>
        <pc:spChg chg="mod">
          <ac:chgData name="Kalimuthu K" userId="1f02c554df9cce3a" providerId="LiveId" clId="{53056654-F979-4F60-9093-F2F4048CC051}" dt="2025-05-06T03:46:17.661" v="1"/>
          <ac:spMkLst>
            <pc:docMk/>
            <pc:sldMk cId="3385028661" sldId="281"/>
            <ac:spMk id="2" creationId="{E754730D-3BBD-0358-3BBE-4A26A4C85AA8}"/>
          </ac:spMkLst>
        </pc:spChg>
        <pc:spChg chg="mod">
          <ac:chgData name="Kalimuthu K" userId="1f02c554df9cce3a" providerId="LiveId" clId="{53056654-F979-4F60-9093-F2F4048CC051}" dt="2025-05-06T14:41:54.545" v="543" actId="20578"/>
          <ac:spMkLst>
            <pc:docMk/>
            <pc:sldMk cId="3385028661" sldId="281"/>
            <ac:spMk id="4" creationId="{6F34DE55-C669-7DDA-010F-350862F8280E}"/>
          </ac:spMkLst>
        </pc:spChg>
      </pc:sldChg>
      <pc:sldChg chg="del">
        <pc:chgData name="Kalimuthu K" userId="1f02c554df9cce3a" providerId="LiveId" clId="{53056654-F979-4F60-9093-F2F4048CC051}" dt="2025-05-06T05:26:55.260" v="231" actId="2696"/>
        <pc:sldMkLst>
          <pc:docMk/>
          <pc:sldMk cId="296666067" sldId="282"/>
        </pc:sldMkLst>
      </pc:sldChg>
      <pc:sldChg chg="modSp add">
        <pc:chgData name="Kalimuthu K" userId="1f02c554df9cce3a" providerId="LiveId" clId="{53056654-F979-4F60-9093-F2F4048CC051}" dt="2025-05-06T14:33:42.453" v="534"/>
        <pc:sldMkLst>
          <pc:docMk/>
          <pc:sldMk cId="818662014" sldId="282"/>
        </pc:sldMkLst>
        <pc:spChg chg="mod">
          <ac:chgData name="Kalimuthu K" userId="1f02c554df9cce3a" providerId="LiveId" clId="{53056654-F979-4F60-9093-F2F4048CC051}" dt="2025-05-06T14:33:42.453" v="534"/>
          <ac:spMkLst>
            <pc:docMk/>
            <pc:sldMk cId="818662014" sldId="282"/>
            <ac:spMk id="4" creationId="{9CC691CE-C240-521A-DD1E-ECEDCFCC60D6}"/>
          </ac:spMkLst>
        </pc:spChg>
      </pc:sldChg>
      <pc:sldChg chg="addSp modSp new mod">
        <pc:chgData name="Kalimuthu K" userId="1f02c554df9cce3a" providerId="LiveId" clId="{53056654-F979-4F60-9093-F2F4048CC051}" dt="2025-05-06T15:40:29.464" v="551" actId="20577"/>
        <pc:sldMkLst>
          <pc:docMk/>
          <pc:sldMk cId="3900294649" sldId="286"/>
        </pc:sldMkLst>
        <pc:spChg chg="mod">
          <ac:chgData name="Kalimuthu K" userId="1f02c554df9cce3a" providerId="LiveId" clId="{53056654-F979-4F60-9093-F2F4048CC051}" dt="2025-05-06T03:48:38.917" v="5"/>
          <ac:spMkLst>
            <pc:docMk/>
            <pc:sldMk cId="3900294649" sldId="286"/>
            <ac:spMk id="2" creationId="{3475C29F-377F-AA85-A6F6-1D403D6619D9}"/>
          </ac:spMkLst>
        </pc:spChg>
        <pc:spChg chg="add mod">
          <ac:chgData name="Kalimuthu K" userId="1f02c554df9cce3a" providerId="LiveId" clId="{53056654-F979-4F60-9093-F2F4048CC051}" dt="2025-05-06T15:40:29.464" v="551" actId="20577"/>
          <ac:spMkLst>
            <pc:docMk/>
            <pc:sldMk cId="3900294649" sldId="286"/>
            <ac:spMk id="4" creationId="{9FC4FD06-B8DF-FFCC-0ED0-3750D28D55AF}"/>
          </ac:spMkLst>
        </pc:spChg>
      </pc:sldChg>
      <pc:sldChg chg="addSp delSp modSp new mod">
        <pc:chgData name="Kalimuthu K" userId="1f02c554df9cce3a" providerId="LiveId" clId="{53056654-F979-4F60-9093-F2F4048CC051}" dt="2025-05-06T10:42:46.824" v="532" actId="20577"/>
        <pc:sldMkLst>
          <pc:docMk/>
          <pc:sldMk cId="2040551502" sldId="287"/>
        </pc:sldMkLst>
        <pc:spChg chg="mod">
          <ac:chgData name="Kalimuthu K" userId="1f02c554df9cce3a" providerId="LiveId" clId="{53056654-F979-4F60-9093-F2F4048CC051}" dt="2025-05-06T10:38:39.386" v="238"/>
          <ac:spMkLst>
            <pc:docMk/>
            <pc:sldMk cId="2040551502" sldId="287"/>
            <ac:spMk id="2" creationId="{48E47CA4-466D-8059-0B6D-6BE84DEF84A2}"/>
          </ac:spMkLst>
        </pc:spChg>
        <pc:spChg chg="add mod">
          <ac:chgData name="Kalimuthu K" userId="1f02c554df9cce3a" providerId="LiveId" clId="{53056654-F979-4F60-9093-F2F4048CC051}" dt="2025-05-06T10:40:20.518" v="276" actId="14100"/>
          <ac:spMkLst>
            <pc:docMk/>
            <pc:sldMk cId="2040551502" sldId="287"/>
            <ac:spMk id="3" creationId="{377095B4-093A-5758-0D8B-5E9D2802D821}"/>
          </ac:spMkLst>
        </pc:spChg>
        <pc:spChg chg="add del mod">
          <ac:chgData name="Kalimuthu K" userId="1f02c554df9cce3a" providerId="LiveId" clId="{53056654-F979-4F60-9093-F2F4048CC051}" dt="2025-05-06T10:42:46.824" v="532" actId="20577"/>
          <ac:spMkLst>
            <pc:docMk/>
            <pc:sldMk cId="2040551502" sldId="287"/>
            <ac:spMk id="5" creationId="{84B48072-EB4C-96B2-4CD9-B3061E3C5A4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F4E22-E98E-4F6B-977F-447F402EDE8D}" type="datetimeFigureOut">
              <a:rPr lang="en-US" smtClean="0"/>
              <a:t>5/6/2025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DC7F4F-41CA-4B09-9309-82952A673BCD}" type="slidenum">
              <a:rPr lang="en-US" smtClean="0"/>
              <a:t>‹#›</a:t>
            </a:fld>
            <a:endParaRPr lang="en-US"/>
          </a:p>
        </p:txBody>
      </p:sp>
    </p:spTree>
    <p:extLst>
      <p:ext uri="{BB962C8B-B14F-4D97-AF65-F5344CB8AC3E}">
        <p14:creationId xmlns:p14="http://schemas.microsoft.com/office/powerpoint/2010/main" val="1899143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2AA3D-838A-4524-93AE-BB6F4B6FC72A}"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45297-9661-4111-AC4D-7C1869DFF06C}" type="slidenum">
              <a:rPr lang="en-US" smtClean="0"/>
              <a:t>‹#›</a:t>
            </a:fld>
            <a:endParaRPr lang="en-US"/>
          </a:p>
        </p:txBody>
      </p:sp>
    </p:spTree>
    <p:extLst>
      <p:ext uri="{BB962C8B-B14F-4D97-AF65-F5344CB8AC3E}">
        <p14:creationId xmlns:p14="http://schemas.microsoft.com/office/powerpoint/2010/main" val="419294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F9C73D9D-BEC1-4A36-A912-403F7B61D841}" type="datetime1">
              <a:rPr lang="en-US" smtClean="0"/>
              <a:t>5/6/2025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2FB8604-3E91-4806-A5CC-428F0C480F73}" type="slidenum">
              <a:rPr lang="en-US" smtClean="0"/>
              <a:pPr/>
              <a:t>‹#›</a:t>
            </a:fld>
            <a:endParaRPr lang="en-US"/>
          </a:p>
        </p:txBody>
      </p:sp>
    </p:spTree>
    <p:extLst>
      <p:ext uri="{BB962C8B-B14F-4D97-AF65-F5344CB8AC3E}">
        <p14:creationId xmlns:p14="http://schemas.microsoft.com/office/powerpoint/2010/main" val="25994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0D7670-55F0-4C01-BDA5-393F3358D0D1}" type="datetime1">
              <a:rPr lang="en-US" smtClean="0"/>
              <a:t>5/6/2025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4752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570A4-2E99-4A4B-A2AC-4D556C089130}" type="datetime1">
              <a:rPr lang="en-US" smtClean="0"/>
              <a:t>5/6/2025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2927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0575F1-C798-4463-ADA9-541C94461F29}" type="datetime1">
              <a:rPr lang="en-US" smtClean="0"/>
              <a:t>5/6/2025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04277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E126DD13-DF4B-4719-A326-B4861EB71C66}" type="datetime1">
              <a:rPr lang="en-US" smtClean="0"/>
              <a:t>5/6/2025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2233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71DC53-4A94-4E7C-8BA7-C3E988DA2C17}" type="datetime1">
              <a:rPr lang="en-US" smtClean="0"/>
              <a:t>5/6/2025</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231709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79912A-DA7D-4888-BF1A-FFA8B711273B}" type="datetime1">
              <a:rPr lang="en-US" smtClean="0"/>
              <a:t>5/6/2025</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97020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1F66FA-4CB5-42BA-9ECC-EDEC67A1D389}" type="datetime1">
              <a:rPr lang="en-US" smtClean="0"/>
              <a:t>5/6/2025</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20559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67B65-FBBA-46B4-B227-600DAFCC8EF0}" type="datetime1">
              <a:rPr lang="en-US" smtClean="0"/>
              <a:t>5/6/2025</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282059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C15529-BE6B-4FAF-92A8-E67316B287FA}" type="datetime1">
              <a:rPr lang="en-US" smtClean="0"/>
              <a:t>5/6/2025</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1132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7DF48A-15DE-4D33-B881-E4E92245926D}" type="datetime1">
              <a:rPr lang="en-US" smtClean="0"/>
              <a:t>5/6/2025</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49434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fld id="{889459B6-5D04-429A-B7FB-48F7063307D2}" type="datetime1">
              <a:rPr lang="en-US" smtClean="0"/>
              <a:pPr/>
              <a:t>5/6/2025</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2FB8604-3E91-4806-A5CC-428F0C480F73}" type="slidenum">
              <a:rPr lang="en-US" smtClean="0"/>
              <a:pPr/>
              <a:t>‹#›</a:t>
            </a:fld>
            <a:endParaRPr lang="en-US"/>
          </a:p>
        </p:txBody>
      </p:sp>
    </p:spTree>
    <p:extLst>
      <p:ext uri="{BB962C8B-B14F-4D97-AF65-F5344CB8AC3E}">
        <p14:creationId xmlns:p14="http://schemas.microsoft.com/office/powerpoint/2010/main" val="19556230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solidFill>
                  <a:schemeClr val="accent2"/>
                </a:solidFill>
              </a:rPr>
              <a:t>Background Subtraction</a:t>
            </a:r>
            <a:endParaRPr lang="en-US" dirty="0"/>
          </a:p>
        </p:txBody>
      </p:sp>
      <p:sp>
        <p:nvSpPr>
          <p:cNvPr id="3" name="Subtitle 2"/>
          <p:cNvSpPr>
            <a:spLocks noGrp="1"/>
          </p:cNvSpPr>
          <p:nvPr>
            <p:ph type="subTitle" idx="1"/>
          </p:nvPr>
        </p:nvSpPr>
        <p:spPr/>
        <p:txBody>
          <a:bodyPr/>
          <a:lstStyle/>
          <a:p>
            <a:r>
              <a:rPr lang="en-US" dirty="0"/>
              <a:t>KALIMUTHU K</a:t>
            </a:r>
          </a:p>
          <a:p>
            <a:r>
              <a:rPr lang="en-US" dirty="0"/>
              <a:t>2023510056</a:t>
            </a:r>
          </a:p>
        </p:txBody>
      </p:sp>
    </p:spTree>
    <p:extLst>
      <p:ext uri="{BB962C8B-B14F-4D97-AF65-F5344CB8AC3E}">
        <p14:creationId xmlns:p14="http://schemas.microsoft.com/office/powerpoint/2010/main" val="204252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5C29F-377F-AA85-A6F6-1D403D6619D9}"/>
              </a:ext>
            </a:extLst>
          </p:cNvPr>
          <p:cNvSpPr>
            <a:spLocks noGrp="1"/>
          </p:cNvSpPr>
          <p:nvPr>
            <p:ph type="title"/>
          </p:nvPr>
        </p:nvSpPr>
        <p:spPr/>
        <p:txBody>
          <a:bodyPr/>
          <a:lstStyle/>
          <a:p>
            <a:r>
              <a:rPr lang="en-IN" dirty="0"/>
              <a:t>Frame differencing</a:t>
            </a:r>
          </a:p>
        </p:txBody>
      </p:sp>
      <p:sp>
        <p:nvSpPr>
          <p:cNvPr id="4" name="TextBox 3">
            <a:extLst>
              <a:ext uri="{FF2B5EF4-FFF2-40B4-BE49-F238E27FC236}">
                <a16:creationId xmlns:a16="http://schemas.microsoft.com/office/drawing/2014/main" id="{9FC4FD06-B8DF-FFCC-0ED0-3750D28D55AF}"/>
              </a:ext>
            </a:extLst>
          </p:cNvPr>
          <p:cNvSpPr txBox="1"/>
          <p:nvPr/>
        </p:nvSpPr>
        <p:spPr>
          <a:xfrm>
            <a:off x="417095" y="1937083"/>
            <a:ext cx="10074442" cy="3539430"/>
          </a:xfrm>
          <a:prstGeom prst="rect">
            <a:avLst/>
          </a:prstGeom>
          <a:noFill/>
          <a:ln>
            <a:solidFill>
              <a:schemeClr val="bg2"/>
            </a:solidFill>
          </a:ln>
        </p:spPr>
        <p:txBody>
          <a:bodyPr wrap="square">
            <a:spAutoFit/>
          </a:bodyPr>
          <a:lstStyle/>
          <a:p>
            <a:r>
              <a:rPr lang="en-US" sz="3200" b="1" dirty="0">
                <a:latin typeface="Times New Roman" panose="02020603050405020304" pitchFamily="18" charset="0"/>
                <a:cs typeface="Times New Roman" panose="02020603050405020304" pitchFamily="18" charset="0"/>
              </a:rPr>
              <a:t>Background is estimated to be the previous frame:</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                                    B(x, y, t) = I(x, y, t - 1)</a:t>
            </a: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Background subtraction then becomes:</a:t>
            </a:r>
          </a:p>
          <a:p>
            <a:endParaRPr lang="en-US" sz="3200" b="1" dirty="0">
              <a:latin typeface="Times New Roman" panose="02020603050405020304" pitchFamily="18" charset="0"/>
              <a:cs typeface="Times New Roman" panose="02020603050405020304" pitchFamily="18" charset="0"/>
            </a:endParaRPr>
          </a:p>
          <a:p>
            <a:r>
              <a:rPr lang="en-US" sz="3200" b="1">
                <a:latin typeface="Times New Roman" panose="02020603050405020304" pitchFamily="18" charset="0"/>
                <a:cs typeface="Times New Roman" panose="02020603050405020304" pitchFamily="18" charset="0"/>
              </a:rPr>
              <a:t>                               |I</a:t>
            </a:r>
            <a:r>
              <a:rPr lang="en-US" sz="3200" b="1" dirty="0">
                <a:latin typeface="Times New Roman" panose="02020603050405020304" pitchFamily="18" charset="0"/>
                <a:cs typeface="Times New Roman" panose="02020603050405020304" pitchFamily="18" charset="0"/>
              </a:rPr>
              <a:t>(x, y, t) </a:t>
            </a:r>
            <a:r>
              <a:rPr lang="en-US" sz="3200" b="1">
                <a:latin typeface="Times New Roman" panose="02020603050405020304" pitchFamily="18" charset="0"/>
                <a:cs typeface="Times New Roman" panose="02020603050405020304" pitchFamily="18" charset="0"/>
              </a:rPr>
              <a:t>- I(</a:t>
            </a:r>
            <a:r>
              <a:rPr lang="en-US" sz="3200" b="1" dirty="0">
                <a:latin typeface="Times New Roman" panose="02020603050405020304" pitchFamily="18" charset="0"/>
                <a:cs typeface="Times New Roman" panose="02020603050405020304" pitchFamily="18" charset="0"/>
              </a:rPr>
              <a:t>x, y, t - 1)| &gt; Th</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2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75F4-4DD7-E291-4FB3-BF81BF188FF2}"/>
              </a:ext>
            </a:extLst>
          </p:cNvPr>
          <p:cNvSpPr>
            <a:spLocks noGrp="1"/>
          </p:cNvSpPr>
          <p:nvPr>
            <p:ph type="title"/>
          </p:nvPr>
        </p:nvSpPr>
        <p:spPr>
          <a:xfrm>
            <a:off x="685801" y="332509"/>
            <a:ext cx="10668000" cy="1423555"/>
          </a:xfrm>
        </p:spPr>
        <p:txBody>
          <a:bodyPr>
            <a:noAutofit/>
          </a:bodyPr>
          <a:lstStyle/>
          <a:p>
            <a:r>
              <a:rPr lang="en-US" sz="2400" b="0" i="0" dirty="0">
                <a:solidFill>
                  <a:srgbClr val="C9D1D9"/>
                </a:solidFill>
                <a:effectLst/>
                <a:latin typeface="Helvetica" panose="020B0604020202020204" pitchFamily="34" charset="0"/>
              </a:rPr>
              <a:t>Background subtraction (BS) is a common and widely used technique for generating a foreground mask (namely, a binary image containing the pixels belonging to moving objects in the scene) by using static cameras</a:t>
            </a:r>
            <a:endParaRPr lang="en-IN" sz="2400" dirty="0"/>
          </a:p>
        </p:txBody>
      </p:sp>
      <p:pic>
        <p:nvPicPr>
          <p:cNvPr id="1026" name="Picture 2">
            <a:extLst>
              <a:ext uri="{FF2B5EF4-FFF2-40B4-BE49-F238E27FC236}">
                <a16:creationId xmlns:a16="http://schemas.microsoft.com/office/drawing/2014/main" id="{74AA3202-2D5A-8884-C139-01E78D850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3528" y="2238374"/>
            <a:ext cx="5968330" cy="315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36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55B385-7D91-D50A-9F24-370F21215877}"/>
              </a:ext>
            </a:extLst>
          </p:cNvPr>
          <p:cNvPicPr>
            <a:picLocks noChangeAspect="1"/>
          </p:cNvPicPr>
          <p:nvPr/>
        </p:nvPicPr>
        <p:blipFill>
          <a:blip r:embed="rId2"/>
          <a:stretch>
            <a:fillRect/>
          </a:stretch>
        </p:blipFill>
        <p:spPr>
          <a:xfrm>
            <a:off x="23069" y="0"/>
            <a:ext cx="12145862" cy="6858000"/>
          </a:xfrm>
          <a:prstGeom prst="rect">
            <a:avLst/>
          </a:prstGeom>
        </p:spPr>
      </p:pic>
    </p:spTree>
    <p:extLst>
      <p:ext uri="{BB962C8B-B14F-4D97-AF65-F5344CB8AC3E}">
        <p14:creationId xmlns:p14="http://schemas.microsoft.com/office/powerpoint/2010/main" val="172022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ABC4-1BF8-1A1B-E883-0B6C631A96F6}"/>
              </a:ext>
            </a:extLst>
          </p:cNvPr>
          <p:cNvSpPr>
            <a:spLocks noGrp="1"/>
          </p:cNvSpPr>
          <p:nvPr>
            <p:ph type="title"/>
          </p:nvPr>
        </p:nvSpPr>
        <p:spPr/>
        <p:txBody>
          <a:bodyPr>
            <a:normAutofit fontScale="90000"/>
          </a:bodyPr>
          <a:lstStyle/>
          <a:p>
            <a:r>
              <a:rPr lang="en-US" dirty="0"/>
              <a:t>In OpenCV we have 3 algorithms to do this operation</a:t>
            </a:r>
            <a:endParaRPr lang="en-IN" dirty="0"/>
          </a:p>
        </p:txBody>
      </p:sp>
      <p:sp>
        <p:nvSpPr>
          <p:cNvPr id="6" name="TextBox 5">
            <a:extLst>
              <a:ext uri="{FF2B5EF4-FFF2-40B4-BE49-F238E27FC236}">
                <a16:creationId xmlns:a16="http://schemas.microsoft.com/office/drawing/2014/main" id="{D2AE9603-C900-204C-DAD2-0324ABA64329}"/>
              </a:ext>
            </a:extLst>
          </p:cNvPr>
          <p:cNvSpPr txBox="1"/>
          <p:nvPr/>
        </p:nvSpPr>
        <p:spPr>
          <a:xfrm>
            <a:off x="838200" y="1922315"/>
            <a:ext cx="9615055" cy="4175502"/>
          </a:xfrm>
          <a:prstGeom prst="rect">
            <a:avLst/>
          </a:prstGeom>
          <a:noFill/>
          <a:ln>
            <a:solidFill>
              <a:schemeClr val="bg2"/>
            </a:solidFill>
          </a:ln>
        </p:spPr>
        <p:txBody>
          <a:bodyPr wrap="square">
            <a:spAutoFit/>
          </a:bodyPr>
          <a:lstStyle/>
          <a:p>
            <a:pPr algn="l" fontAlgn="base">
              <a:spcAft>
                <a:spcPts val="750"/>
              </a:spcAft>
              <a:buNone/>
            </a:pPr>
            <a:r>
              <a:rPr lang="en-IN" sz="2800" b="1" dirty="0" err="1">
                <a:solidFill>
                  <a:schemeClr val="tx1">
                    <a:lumMod val="95000"/>
                  </a:schemeClr>
                </a:solidFill>
                <a:effectLst/>
                <a:highlight>
                  <a:srgbClr val="000000"/>
                </a:highlight>
                <a:latin typeface="Times New Roman" panose="02020603050405020304" pitchFamily="18" charset="0"/>
                <a:cs typeface="Times New Roman" panose="02020603050405020304" pitchFamily="18" charset="0"/>
              </a:rPr>
              <a:t>BackgroundSubtractorMOG</a:t>
            </a:r>
            <a:r>
              <a:rPr lang="en-IN" sz="2800" dirty="0">
                <a:solidFill>
                  <a:schemeClr val="tx1">
                    <a:lumMod val="95000"/>
                  </a:schemeClr>
                </a:solidFill>
                <a:effectLst/>
                <a:latin typeface="Times New Roman" panose="02020603050405020304" pitchFamily="18" charset="0"/>
                <a:cs typeface="Times New Roman" panose="02020603050405020304" pitchFamily="18" charset="0"/>
              </a:rPr>
              <a:t> – It is a Gaussian Mixture-based Background/Foreground Segmentation Algorithm.</a:t>
            </a:r>
          </a:p>
          <a:p>
            <a:pPr algn="l" fontAlgn="base">
              <a:spcAft>
                <a:spcPts val="750"/>
              </a:spcAft>
              <a:buNone/>
            </a:pPr>
            <a:r>
              <a:rPr lang="en-IN" sz="2800" b="1" dirty="0">
                <a:solidFill>
                  <a:schemeClr val="tx1">
                    <a:lumMod val="95000"/>
                  </a:schemeClr>
                </a:solidFill>
                <a:effectLst/>
                <a:highlight>
                  <a:srgbClr val="000000"/>
                </a:highlight>
                <a:latin typeface="Times New Roman" panose="02020603050405020304" pitchFamily="18" charset="0"/>
                <a:cs typeface="Times New Roman" panose="02020603050405020304" pitchFamily="18" charset="0"/>
              </a:rPr>
              <a:t>BackgroundSubtractorMOG2</a:t>
            </a:r>
            <a:r>
              <a:rPr lang="en-IN" sz="2800" dirty="0">
                <a:solidFill>
                  <a:schemeClr val="tx1">
                    <a:lumMod val="95000"/>
                  </a:schemeClr>
                </a:solidFill>
                <a:effectLst/>
                <a:latin typeface="Times New Roman" panose="02020603050405020304" pitchFamily="18" charset="0"/>
                <a:cs typeface="Times New Roman" panose="02020603050405020304" pitchFamily="18" charset="0"/>
              </a:rPr>
              <a:t> – It is also a Gaussian Mixture-based Background/Foreground Segmentation Algorithm. It provides better adaptability to varying scenes due illumination changes etc.</a:t>
            </a:r>
          </a:p>
          <a:p>
            <a:pPr algn="l" fontAlgn="base">
              <a:spcAft>
                <a:spcPts val="750"/>
              </a:spcAft>
            </a:pPr>
            <a:r>
              <a:rPr lang="en-IN" sz="2800" b="1" dirty="0" err="1">
                <a:solidFill>
                  <a:schemeClr val="tx1">
                    <a:lumMod val="95000"/>
                  </a:schemeClr>
                </a:solidFill>
                <a:effectLst/>
                <a:highlight>
                  <a:srgbClr val="000000"/>
                </a:highlight>
                <a:latin typeface="Times New Roman" panose="02020603050405020304" pitchFamily="18" charset="0"/>
                <a:cs typeface="Times New Roman" panose="02020603050405020304" pitchFamily="18" charset="0"/>
              </a:rPr>
              <a:t>BackgroundSubtractorGMG</a:t>
            </a:r>
            <a:r>
              <a:rPr lang="en-IN" sz="2800" dirty="0">
                <a:solidFill>
                  <a:schemeClr val="tx1">
                    <a:lumMod val="95000"/>
                  </a:schemeClr>
                </a:solidFill>
                <a:effectLst/>
                <a:latin typeface="Times New Roman" panose="02020603050405020304" pitchFamily="18" charset="0"/>
                <a:cs typeface="Times New Roman" panose="02020603050405020304" pitchFamily="18" charset="0"/>
              </a:rPr>
              <a:t> – This algorithm combines statistical background image estimation and per-pixel Bayesian segmentation.</a:t>
            </a:r>
          </a:p>
        </p:txBody>
      </p:sp>
    </p:spTree>
    <p:extLst>
      <p:ext uri="{BB962C8B-B14F-4D97-AF65-F5344CB8AC3E}">
        <p14:creationId xmlns:p14="http://schemas.microsoft.com/office/powerpoint/2010/main" val="316204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47CA4-466D-8059-0B6D-6BE84DEF84A2}"/>
              </a:ext>
            </a:extLst>
          </p:cNvPr>
          <p:cNvSpPr>
            <a:spLocks noGrp="1"/>
          </p:cNvSpPr>
          <p:nvPr>
            <p:ph type="title"/>
          </p:nvPr>
        </p:nvSpPr>
        <p:spPr/>
        <p:txBody>
          <a:bodyPr/>
          <a:lstStyle/>
          <a:p>
            <a:r>
              <a:rPr lang="en-IN" dirty="0"/>
              <a:t>Advantages</a:t>
            </a:r>
          </a:p>
        </p:txBody>
      </p:sp>
      <p:sp>
        <p:nvSpPr>
          <p:cNvPr id="3" name="Rectangle 1">
            <a:extLst>
              <a:ext uri="{FF2B5EF4-FFF2-40B4-BE49-F238E27FC236}">
                <a16:creationId xmlns:a16="http://schemas.microsoft.com/office/drawing/2014/main" id="{377095B4-093A-5758-0D8B-5E9D2802D821}"/>
              </a:ext>
            </a:extLst>
          </p:cNvPr>
          <p:cNvSpPr>
            <a:spLocks noChangeArrowheads="1"/>
          </p:cNvSpPr>
          <p:nvPr/>
        </p:nvSpPr>
        <p:spPr bwMode="auto">
          <a:xfrm>
            <a:off x="755780" y="949459"/>
            <a:ext cx="8755156"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4B48072-EB4C-96B2-4CD9-B3061E3C5A4F}"/>
              </a:ext>
            </a:extLst>
          </p:cNvPr>
          <p:cNvSpPr txBox="1"/>
          <p:nvPr/>
        </p:nvSpPr>
        <p:spPr>
          <a:xfrm>
            <a:off x="838200" y="1690688"/>
            <a:ext cx="8483859" cy="3416320"/>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Simple and Efficient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Effective for Static Cameras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Quick Motion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Foreground Isolation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Useful for Object Tracking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Flexible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55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1BFC-CAC8-29CE-867A-2AA2E56E3F37}"/>
              </a:ext>
            </a:extLst>
          </p:cNvPr>
          <p:cNvSpPr>
            <a:spLocks noGrp="1"/>
          </p:cNvSpPr>
          <p:nvPr>
            <p:ph type="title"/>
          </p:nvPr>
        </p:nvSpPr>
        <p:spPr/>
        <p:txBody>
          <a:bodyPr>
            <a:normAutofit/>
          </a:bodyPr>
          <a:lstStyle/>
          <a:p>
            <a:r>
              <a:rPr lang="en-IN" dirty="0"/>
              <a:t>Disadvantages:</a:t>
            </a:r>
          </a:p>
        </p:txBody>
      </p:sp>
      <p:sp>
        <p:nvSpPr>
          <p:cNvPr id="7" name="TextBox 6">
            <a:extLst>
              <a:ext uri="{FF2B5EF4-FFF2-40B4-BE49-F238E27FC236}">
                <a16:creationId xmlns:a16="http://schemas.microsoft.com/office/drawing/2014/main" id="{A721784E-2991-335A-94EE-FB08B185C398}"/>
              </a:ext>
            </a:extLst>
          </p:cNvPr>
          <p:cNvSpPr txBox="1"/>
          <p:nvPr/>
        </p:nvSpPr>
        <p:spPr>
          <a:xfrm>
            <a:off x="955964" y="2244436"/>
            <a:ext cx="8185438" cy="2554545"/>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Sensitive to illumination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Fails with shadows and reflections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Background changes slowly (e.g., waving trees)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Requires tuning thresholds for accuracy</a:t>
            </a:r>
          </a:p>
        </p:txBody>
      </p:sp>
    </p:spTree>
    <p:extLst>
      <p:ext uri="{BB962C8B-B14F-4D97-AF65-F5344CB8AC3E}">
        <p14:creationId xmlns:p14="http://schemas.microsoft.com/office/powerpoint/2010/main" val="604890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296D-C256-4806-6042-8107A095F70D}"/>
              </a:ext>
            </a:extLst>
          </p:cNvPr>
          <p:cNvSpPr>
            <a:spLocks noGrp="1"/>
          </p:cNvSpPr>
          <p:nvPr>
            <p:ph type="title"/>
          </p:nvPr>
        </p:nvSpPr>
        <p:spPr/>
        <p:txBody>
          <a:bodyPr>
            <a:normAutofit fontScale="90000"/>
          </a:bodyPr>
          <a:lstStyle/>
          <a:p>
            <a:r>
              <a:rPr lang="en-US" b="1" dirty="0"/>
              <a:t>How to overcome the disadvantages:</a:t>
            </a:r>
            <a:br>
              <a:rPr lang="en-US" b="1" dirty="0"/>
            </a:br>
            <a:endParaRPr lang="en-IN" dirty="0"/>
          </a:p>
        </p:txBody>
      </p:sp>
      <p:sp>
        <p:nvSpPr>
          <p:cNvPr id="3" name="Rectangle 1">
            <a:extLst>
              <a:ext uri="{FF2B5EF4-FFF2-40B4-BE49-F238E27FC236}">
                <a16:creationId xmlns:a16="http://schemas.microsoft.com/office/drawing/2014/main" id="{7365D1D1-AA2C-BC7C-C676-611EDCACF003}"/>
              </a:ext>
            </a:extLst>
          </p:cNvPr>
          <p:cNvSpPr>
            <a:spLocks noChangeArrowheads="1"/>
          </p:cNvSpPr>
          <p:nvPr/>
        </p:nvSpPr>
        <p:spPr bwMode="auto">
          <a:xfrm>
            <a:off x="1600200" y="2313242"/>
            <a:ext cx="971926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adaptive background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shadow removal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 with temporal filtering or morphological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advanced models (e.g., Mixture of Gaussians)</a:t>
            </a:r>
          </a:p>
        </p:txBody>
      </p:sp>
    </p:spTree>
    <p:extLst>
      <p:ext uri="{BB962C8B-B14F-4D97-AF65-F5344CB8AC3E}">
        <p14:creationId xmlns:p14="http://schemas.microsoft.com/office/powerpoint/2010/main" val="422152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ank You Vector Art, Icons, and Graphics for Free Download">
            <a:extLst>
              <a:ext uri="{FF2B5EF4-FFF2-40B4-BE49-F238E27FC236}">
                <a16:creationId xmlns:a16="http://schemas.microsoft.com/office/drawing/2014/main" id="{D1D592C7-C718-F54F-6F87-1BCC585396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6832" y="73312"/>
            <a:ext cx="9179767" cy="655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46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Background Subtraction</a:t>
            </a:r>
          </a:p>
        </p:txBody>
      </p:sp>
      <p:sp>
        <p:nvSpPr>
          <p:cNvPr id="14" name="Content Placeholder 13"/>
          <p:cNvSpPr>
            <a:spLocks noGrp="1"/>
          </p:cNvSpPr>
          <p:nvPr>
            <p:ph idx="1"/>
          </p:nvPr>
        </p:nvSpPr>
        <p:spPr/>
        <p:txBody>
          <a:bodyPr/>
          <a:lstStyle/>
          <a:p>
            <a:pPr algn="l" fontAlgn="base">
              <a:spcAft>
                <a:spcPts val="750"/>
              </a:spcAft>
              <a:buNone/>
            </a:pPr>
            <a:r>
              <a:rPr lang="en-US" b="0" i="0" dirty="0">
                <a:solidFill>
                  <a:schemeClr val="tx1">
                    <a:lumMod val="85000"/>
                  </a:schemeClr>
                </a:solidFill>
                <a:effectLst/>
                <a:latin typeface="Times New Roman" panose="02020603050405020304" pitchFamily="18" charset="0"/>
                <a:cs typeface="Times New Roman" panose="02020603050405020304" pitchFamily="18" charset="0"/>
              </a:rPr>
              <a:t>    * Background subtraction is a way of eliminating the background from image. To achieve this we extract the moving foreground from the static background.</a:t>
            </a:r>
          </a:p>
          <a:p>
            <a:pPr marL="0" indent="0" algn="l" fontAlgn="base">
              <a:spcAft>
                <a:spcPts val="750"/>
              </a:spcAft>
              <a:buNone/>
            </a:pPr>
            <a:r>
              <a:rPr lang="en-US" b="0" i="0" dirty="0">
                <a:solidFill>
                  <a:schemeClr val="tx1">
                    <a:lumMod val="85000"/>
                  </a:schemeClr>
                </a:solidFill>
                <a:effectLst/>
                <a:latin typeface="Times New Roman" panose="02020603050405020304" pitchFamily="18" charset="0"/>
                <a:cs typeface="Times New Roman" panose="02020603050405020304" pitchFamily="18" charset="0"/>
              </a:rPr>
              <a:t>   *  Background Subtraction has several use cases in everyday life, It is being used for object segmentation, security enhancement, pedestrian tracking, counting the number of visitors, number of vehicles in traffic etc. It is able to learn and identify the foreground mask</a:t>
            </a:r>
            <a:r>
              <a:rPr lang="en-US" b="0" i="0" dirty="0">
                <a:solidFill>
                  <a:srgbClr val="273239"/>
                </a:solidFill>
                <a:effectLst/>
                <a:latin typeface="Nunito" pitchFamily="2" charset="0"/>
              </a:rPr>
              <a:t>.</a:t>
            </a:r>
          </a:p>
          <a:p>
            <a:pPr marL="0" lvl="0" indent="0">
              <a:buNone/>
            </a:pPr>
            <a:endParaRPr lang="en-US" dirty="0"/>
          </a:p>
        </p:txBody>
      </p:sp>
    </p:spTree>
    <p:extLst>
      <p:ext uri="{BB962C8B-B14F-4D97-AF65-F5344CB8AC3E}">
        <p14:creationId xmlns:p14="http://schemas.microsoft.com/office/powerpoint/2010/main" val="30342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1011A-74A1-34EA-D33E-1F5D818528AA}"/>
              </a:ext>
            </a:extLst>
          </p:cNvPr>
          <p:cNvSpPr>
            <a:spLocks noGrp="1"/>
          </p:cNvSpPr>
          <p:nvPr>
            <p:ph type="title"/>
          </p:nvPr>
        </p:nvSpPr>
        <p:spPr/>
        <p:txBody>
          <a:bodyPr>
            <a:normAutofit fontScale="90000"/>
          </a:bodyPr>
          <a:lstStyle/>
          <a:p>
            <a:r>
              <a:rPr lang="en-US" b="1" dirty="0"/>
              <a:t>How is it used to find motion in a video?</a:t>
            </a:r>
            <a:br>
              <a:rPr lang="en-US" dirty="0"/>
            </a:br>
            <a:endParaRPr lang="en-IN" dirty="0"/>
          </a:p>
        </p:txBody>
      </p:sp>
      <p:sp>
        <p:nvSpPr>
          <p:cNvPr id="4" name="TextBox 3">
            <a:extLst>
              <a:ext uri="{FF2B5EF4-FFF2-40B4-BE49-F238E27FC236}">
                <a16:creationId xmlns:a16="http://schemas.microsoft.com/office/drawing/2014/main" id="{9CC691CE-C240-521A-DD1E-ECEDCFCC60D6}"/>
              </a:ext>
            </a:extLst>
          </p:cNvPr>
          <p:cNvSpPr txBox="1"/>
          <p:nvPr/>
        </p:nvSpPr>
        <p:spPr>
          <a:xfrm>
            <a:off x="838200" y="1423554"/>
            <a:ext cx="8414038" cy="4524315"/>
          </a:xfrm>
          <a:prstGeom prst="rect">
            <a:avLst/>
          </a:prstGeom>
          <a:noFill/>
          <a:ln>
            <a:solidFill>
              <a:schemeClr val="bg2"/>
            </a:solidFill>
          </a:ln>
        </p:spPr>
        <p:txBody>
          <a:bodyPr wrap="square">
            <a:spAutoFit/>
          </a:bodyPr>
          <a:lstStyle/>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Each frame is compared to the background.</a:t>
            </a:r>
          </a:p>
          <a:p>
            <a:endParaRPr lang="en-US"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If the pixel value differs significantly, it's marked as "foreground" (i.e., moving object).</a:t>
            </a:r>
          </a:p>
          <a:p>
            <a:endParaRPr lang="en-US" sz="3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This highlights areas where motion has occurred.</a:t>
            </a:r>
          </a:p>
        </p:txBody>
      </p:sp>
    </p:spTree>
    <p:extLst>
      <p:ext uri="{BB962C8B-B14F-4D97-AF65-F5344CB8AC3E}">
        <p14:creationId xmlns:p14="http://schemas.microsoft.com/office/powerpoint/2010/main" val="81866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sz="4400" dirty="0"/>
              <a:t>Background Modelling</a:t>
            </a:r>
            <a:endParaRPr lang="en-US" dirty="0"/>
          </a:p>
        </p:txBody>
      </p:sp>
      <p:pic>
        <p:nvPicPr>
          <p:cNvPr id="5" name="Picture 3" descr="Anim">
            <a:extLst>
              <a:ext uri="{FF2B5EF4-FFF2-40B4-BE49-F238E27FC236}">
                <a16:creationId xmlns:a16="http://schemas.microsoft.com/office/drawing/2014/main" id="{8D1C81FD-7F3F-F91C-4638-9EAF9CA59E9B}"/>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a:xfrm>
            <a:off x="3731079" y="2017373"/>
            <a:ext cx="4762500" cy="4000500"/>
          </a:xfrm>
          <a:noFill/>
        </p:spPr>
      </p:pic>
    </p:spTree>
    <p:extLst>
      <p:ext uri="{BB962C8B-B14F-4D97-AF65-F5344CB8AC3E}">
        <p14:creationId xmlns:p14="http://schemas.microsoft.com/office/powerpoint/2010/main" val="252401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81D8BD-266F-5223-E34F-238E7CF4DD7C}"/>
              </a:ext>
            </a:extLst>
          </p:cNvPr>
          <p:cNvSpPr txBox="1"/>
          <p:nvPr/>
        </p:nvSpPr>
        <p:spPr>
          <a:xfrm>
            <a:off x="96116" y="152049"/>
            <a:ext cx="5161684" cy="523220"/>
          </a:xfrm>
          <a:prstGeom prst="rect">
            <a:avLst/>
          </a:prstGeom>
          <a:noFill/>
          <a:ln>
            <a:solidFill>
              <a:schemeClr val="bg2"/>
            </a:solidFill>
          </a:ln>
        </p:spPr>
        <p:txBody>
          <a:bodyPr wrap="square">
            <a:spAutoFit/>
          </a:bodyPr>
          <a:lstStyle/>
          <a:p>
            <a:r>
              <a:rPr lang="en-GB" altLang="en-US" sz="2800" dirty="0"/>
              <a:t>Background Model</a:t>
            </a:r>
            <a:endParaRPr lang="en-IN" sz="2800" dirty="0"/>
          </a:p>
        </p:txBody>
      </p:sp>
      <p:sp>
        <p:nvSpPr>
          <p:cNvPr id="5" name="TextBox 4">
            <a:extLst>
              <a:ext uri="{FF2B5EF4-FFF2-40B4-BE49-F238E27FC236}">
                <a16:creationId xmlns:a16="http://schemas.microsoft.com/office/drawing/2014/main" id="{352DE0BC-BAC0-0980-AEF4-F6EA94D56A31}"/>
              </a:ext>
            </a:extLst>
          </p:cNvPr>
          <p:cNvSpPr txBox="1"/>
          <p:nvPr/>
        </p:nvSpPr>
        <p:spPr>
          <a:xfrm>
            <a:off x="5257800" y="152049"/>
            <a:ext cx="6838084" cy="523220"/>
          </a:xfrm>
          <a:prstGeom prst="rect">
            <a:avLst/>
          </a:prstGeom>
          <a:noFill/>
          <a:ln>
            <a:solidFill>
              <a:schemeClr val="bg2"/>
            </a:solidFill>
          </a:ln>
        </p:spPr>
        <p:txBody>
          <a:bodyPr wrap="square">
            <a:spAutoFit/>
          </a:bodyPr>
          <a:lstStyle/>
          <a:p>
            <a:r>
              <a:rPr lang="en-GB" altLang="en-US" sz="2800" b="1" dirty="0">
                <a:latin typeface="Times New Roman" panose="02020603050405020304" pitchFamily="18" charset="0"/>
                <a:cs typeface="Times New Roman" panose="02020603050405020304" pitchFamily="18" charset="0"/>
              </a:rPr>
              <a:t>After Background Filtering…</a:t>
            </a:r>
            <a:endParaRPr lang="en-IN" sz="2800" b="1" dirty="0">
              <a:latin typeface="Times New Roman" panose="02020603050405020304" pitchFamily="18" charset="0"/>
              <a:cs typeface="Times New Roman" panose="02020603050405020304" pitchFamily="18" charset="0"/>
            </a:endParaRPr>
          </a:p>
        </p:txBody>
      </p:sp>
      <p:pic>
        <p:nvPicPr>
          <p:cNvPr id="6" name="Picture 3" descr="bg">
            <a:extLst>
              <a:ext uri="{FF2B5EF4-FFF2-40B4-BE49-F238E27FC236}">
                <a16:creationId xmlns:a16="http://schemas.microsoft.com/office/drawing/2014/main" id="{BC15F984-C6CA-FBA5-989E-1A2056950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6116" y="1207076"/>
            <a:ext cx="5981106" cy="5318415"/>
          </a:xfrm>
          <a:prstGeom prst="rect">
            <a:avLst/>
          </a:prstGeom>
          <a:noFill/>
        </p:spPr>
      </p:pic>
      <p:pic>
        <p:nvPicPr>
          <p:cNvPr id="7" name="Picture 3" descr="vanAnim">
            <a:extLst>
              <a:ext uri="{FF2B5EF4-FFF2-40B4-BE49-F238E27FC236}">
                <a16:creationId xmlns:a16="http://schemas.microsoft.com/office/drawing/2014/main" id="{BCE36E6B-7733-E33D-C7EF-450383918FF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a:xfrm>
            <a:off x="6117409" y="1207076"/>
            <a:ext cx="6074591" cy="5401541"/>
          </a:xfrm>
          <a:prstGeom prst="rect">
            <a:avLst/>
          </a:prstGeom>
          <a:noFill/>
        </p:spPr>
      </p:pic>
    </p:spTree>
    <p:extLst>
      <p:ext uri="{BB962C8B-B14F-4D97-AF65-F5344CB8AC3E}">
        <p14:creationId xmlns:p14="http://schemas.microsoft.com/office/powerpoint/2010/main" val="234383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A32E-115A-875D-411A-936E444262E7}"/>
              </a:ext>
            </a:extLst>
          </p:cNvPr>
          <p:cNvSpPr>
            <a:spLocks noGrp="1"/>
          </p:cNvSpPr>
          <p:nvPr>
            <p:ph type="title"/>
          </p:nvPr>
        </p:nvSpPr>
        <p:spPr>
          <a:xfrm>
            <a:off x="839788" y="457200"/>
            <a:ext cx="10683730" cy="1828800"/>
          </a:xfrm>
        </p:spPr>
        <p:txBody>
          <a:bodyPr/>
          <a:lstStyle/>
          <a:p>
            <a:r>
              <a:rPr lang="en-IN" sz="3600" b="1" i="1" dirty="0">
                <a:latin typeface="Times New Roman" panose="02020603050405020304" pitchFamily="18" charset="0"/>
                <a:cs typeface="Times New Roman" panose="02020603050405020304" pitchFamily="18" charset="0"/>
              </a:rPr>
              <a:t>PROBLEM</a:t>
            </a:r>
            <a:br>
              <a:rPr lang="en-IN" dirty="0"/>
            </a:br>
            <a:endParaRPr lang="en-IN" dirty="0"/>
          </a:p>
        </p:txBody>
      </p:sp>
      <p:sp>
        <p:nvSpPr>
          <p:cNvPr id="4" name="Text Placeholder 3">
            <a:extLst>
              <a:ext uri="{FF2B5EF4-FFF2-40B4-BE49-F238E27FC236}">
                <a16:creationId xmlns:a16="http://schemas.microsoft.com/office/drawing/2014/main" id="{773CE4FB-502B-EDB9-990C-74F8EDF67729}"/>
              </a:ext>
            </a:extLst>
          </p:cNvPr>
          <p:cNvSpPr>
            <a:spLocks noGrp="1"/>
          </p:cNvSpPr>
          <p:nvPr>
            <p:ph type="body" sz="half" idx="2"/>
          </p:nvPr>
        </p:nvSpPr>
        <p:spPr/>
        <p:txBody>
          <a:bodyPr/>
          <a:lstStyle/>
          <a:p>
            <a:endParaRPr lang="en-IN" dirty="0"/>
          </a:p>
          <a:p>
            <a:r>
              <a:rPr lang="en-IN" sz="2400" b="1" dirty="0">
                <a:latin typeface="Times New Roman" panose="02020603050405020304" pitchFamily="18" charset="0"/>
                <a:cs typeface="Times New Roman" panose="02020603050405020304" pitchFamily="18" charset="0"/>
              </a:rPr>
              <a:t>Frame at Time: t</a:t>
            </a:r>
          </a:p>
          <a:p>
            <a:r>
              <a:rPr lang="en-IN" sz="2400" b="1" dirty="0">
                <a:latin typeface="Times New Roman" panose="02020603050405020304" pitchFamily="18" charset="0"/>
                <a:cs typeface="Times New Roman" panose="02020603050405020304" pitchFamily="18" charset="0"/>
              </a:rPr>
              <a:t>              [12,  25,  12,  45]</a:t>
            </a:r>
          </a:p>
          <a:p>
            <a:r>
              <a:rPr lang="en-IN" sz="2400" b="1" dirty="0">
                <a:latin typeface="Times New Roman" panose="02020603050405020304" pitchFamily="18" charset="0"/>
                <a:cs typeface="Times New Roman" panose="02020603050405020304" pitchFamily="18" charset="0"/>
              </a:rPr>
              <a:t>              [12, 125,  17,  14]</a:t>
            </a:r>
          </a:p>
          <a:p>
            <a:r>
              <a:rPr lang="en-IN" sz="2400" b="1" dirty="0">
                <a:latin typeface="Times New Roman" panose="02020603050405020304" pitchFamily="18" charset="0"/>
                <a:cs typeface="Times New Roman" panose="02020603050405020304" pitchFamily="18" charset="0"/>
              </a:rPr>
              <a:t>             [18, 184,  15, 126]</a:t>
            </a:r>
          </a:p>
          <a:p>
            <a:r>
              <a:rPr lang="en-IN" sz="2400" b="1" dirty="0">
                <a:latin typeface="Times New Roman" panose="02020603050405020304" pitchFamily="18" charset="0"/>
                <a:cs typeface="Times New Roman" panose="02020603050405020304" pitchFamily="18" charset="0"/>
              </a:rPr>
              <a:t>             [18,  25, 214,  65]</a:t>
            </a:r>
          </a:p>
          <a:p>
            <a:endParaRPr lang="en-IN" dirty="0"/>
          </a:p>
        </p:txBody>
      </p:sp>
      <p:sp>
        <p:nvSpPr>
          <p:cNvPr id="5" name="Picture Placeholder 4">
            <a:extLst>
              <a:ext uri="{FF2B5EF4-FFF2-40B4-BE49-F238E27FC236}">
                <a16:creationId xmlns:a16="http://schemas.microsoft.com/office/drawing/2014/main" id="{1F2C0955-224C-0623-A006-668D35FEC125}"/>
              </a:ext>
            </a:extLst>
          </p:cNvPr>
          <p:cNvSpPr>
            <a:spLocks noGrp="1"/>
          </p:cNvSpPr>
          <p:nvPr>
            <p:ph type="pic" idx="1"/>
          </p:nvPr>
        </p:nvSpPr>
        <p:spPr/>
      </p:sp>
      <p:pic>
        <p:nvPicPr>
          <p:cNvPr id="7" name="Picture 6">
            <a:extLst>
              <a:ext uri="{FF2B5EF4-FFF2-40B4-BE49-F238E27FC236}">
                <a16:creationId xmlns:a16="http://schemas.microsoft.com/office/drawing/2014/main" id="{9D4DAEE2-4C7A-556E-20F6-275C630483F8}"/>
              </a:ext>
            </a:extLst>
          </p:cNvPr>
          <p:cNvPicPr>
            <a:picLocks noChangeAspect="1"/>
          </p:cNvPicPr>
          <p:nvPr/>
        </p:nvPicPr>
        <p:blipFill>
          <a:blip r:embed="rId2"/>
          <a:stretch>
            <a:fillRect/>
          </a:stretch>
        </p:blipFill>
        <p:spPr>
          <a:xfrm>
            <a:off x="5256865" y="1774253"/>
            <a:ext cx="6182588" cy="4096322"/>
          </a:xfrm>
          <a:prstGeom prst="rect">
            <a:avLst/>
          </a:prstGeom>
        </p:spPr>
      </p:pic>
    </p:spTree>
    <p:extLst>
      <p:ext uri="{BB962C8B-B14F-4D97-AF65-F5344CB8AC3E}">
        <p14:creationId xmlns:p14="http://schemas.microsoft.com/office/powerpoint/2010/main" val="79332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E434E5-D8EF-4F4F-8AE7-63E373D5E49A}"/>
              </a:ext>
            </a:extLst>
          </p:cNvPr>
          <p:cNvPicPr>
            <a:picLocks noChangeAspect="1"/>
          </p:cNvPicPr>
          <p:nvPr/>
        </p:nvPicPr>
        <p:blipFill>
          <a:blip r:embed="rId2"/>
          <a:stretch>
            <a:fillRect/>
          </a:stretch>
        </p:blipFill>
        <p:spPr>
          <a:xfrm>
            <a:off x="5705037" y="1461813"/>
            <a:ext cx="6268325" cy="3934374"/>
          </a:xfrm>
          <a:prstGeom prst="rect">
            <a:avLst/>
          </a:prstGeom>
        </p:spPr>
      </p:pic>
      <p:sp>
        <p:nvSpPr>
          <p:cNvPr id="5" name="TextBox 4">
            <a:extLst>
              <a:ext uri="{FF2B5EF4-FFF2-40B4-BE49-F238E27FC236}">
                <a16:creationId xmlns:a16="http://schemas.microsoft.com/office/drawing/2014/main" id="{9A82802E-426E-708F-3996-F36EED94B247}"/>
              </a:ext>
            </a:extLst>
          </p:cNvPr>
          <p:cNvSpPr txBox="1"/>
          <p:nvPr/>
        </p:nvSpPr>
        <p:spPr>
          <a:xfrm>
            <a:off x="305665" y="2537892"/>
            <a:ext cx="5159952" cy="1569660"/>
          </a:xfrm>
          <a:prstGeom prst="rect">
            <a:avLst/>
          </a:prstGeom>
          <a:noFill/>
          <a:ln>
            <a:solidFill>
              <a:schemeClr val="bg2"/>
            </a:solidFill>
          </a:ln>
        </p:spPr>
        <p:txBody>
          <a:bodyPr wrap="square">
            <a:spAutoFit/>
          </a:bodyPr>
          <a:lstStyle/>
          <a:p>
            <a:r>
              <a:rPr lang="en-IN" sz="2400" b="1" dirty="0">
                <a:latin typeface="Times New Roman" panose="02020603050405020304" pitchFamily="18" charset="0"/>
                <a:cs typeface="Times New Roman" panose="02020603050405020304" pitchFamily="18" charset="0"/>
              </a:rPr>
              <a:t>[12,  25,  12,  45]</a:t>
            </a:r>
          </a:p>
          <a:p>
            <a:r>
              <a:rPr lang="en-IN" sz="2400" b="1" dirty="0">
                <a:latin typeface="Times New Roman" panose="02020603050405020304" pitchFamily="18" charset="0"/>
                <a:cs typeface="Times New Roman" panose="02020603050405020304" pitchFamily="18" charset="0"/>
              </a:rPr>
              <a:t>[12, 125, 125,  14]</a:t>
            </a:r>
          </a:p>
          <a:p>
            <a:r>
              <a:rPr lang="en-IN" sz="2400" b="1" dirty="0">
                <a:latin typeface="Times New Roman" panose="02020603050405020304" pitchFamily="18" charset="0"/>
                <a:cs typeface="Times New Roman" panose="02020603050405020304" pitchFamily="18" charset="0"/>
              </a:rPr>
              <a:t>[18,  15, 184, 126]</a:t>
            </a:r>
          </a:p>
          <a:p>
            <a:r>
              <a:rPr lang="en-IN" sz="2400" b="1" dirty="0">
                <a:latin typeface="Times New Roman" panose="02020603050405020304" pitchFamily="18" charset="0"/>
                <a:cs typeface="Times New Roman" panose="02020603050405020304" pitchFamily="18" charset="0"/>
              </a:rPr>
              <a:t>[18,  25, 214,  65]</a:t>
            </a:r>
          </a:p>
        </p:txBody>
      </p:sp>
      <p:sp>
        <p:nvSpPr>
          <p:cNvPr id="7" name="TextBox 6">
            <a:extLst>
              <a:ext uri="{FF2B5EF4-FFF2-40B4-BE49-F238E27FC236}">
                <a16:creationId xmlns:a16="http://schemas.microsoft.com/office/drawing/2014/main" id="{76ECF459-CEBC-25E3-C764-7DB203BA090A}"/>
              </a:ext>
            </a:extLst>
          </p:cNvPr>
          <p:cNvSpPr txBox="1"/>
          <p:nvPr/>
        </p:nvSpPr>
        <p:spPr>
          <a:xfrm>
            <a:off x="148936" y="1883125"/>
            <a:ext cx="5473411" cy="523220"/>
          </a:xfrm>
          <a:prstGeom prst="rect">
            <a:avLst/>
          </a:prstGeom>
          <a:noFill/>
          <a:ln>
            <a:solidFill>
              <a:schemeClr val="bg2"/>
            </a:solidFill>
          </a:ln>
        </p:spPr>
        <p:txBody>
          <a:bodyPr wrap="square">
            <a:spAutoFit/>
          </a:bodyPr>
          <a:lstStyle/>
          <a:p>
            <a:r>
              <a:rPr lang="en-IN" sz="2800" b="1" dirty="0">
                <a:latin typeface="Times New Roman" panose="02020603050405020304" pitchFamily="18" charset="0"/>
                <a:cs typeface="Times New Roman" panose="02020603050405020304" pitchFamily="18" charset="0"/>
              </a:rPr>
              <a:t>Frame at Time: t+1</a:t>
            </a:r>
          </a:p>
        </p:txBody>
      </p:sp>
    </p:spTree>
    <p:extLst>
      <p:ext uri="{BB962C8B-B14F-4D97-AF65-F5344CB8AC3E}">
        <p14:creationId xmlns:p14="http://schemas.microsoft.com/office/powerpoint/2010/main" val="152221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E18BF49-5A28-EB17-576B-F0B7227EA56F}"/>
              </a:ext>
            </a:extLst>
          </p:cNvPr>
          <p:cNvSpPr txBox="1"/>
          <p:nvPr/>
        </p:nvSpPr>
        <p:spPr>
          <a:xfrm>
            <a:off x="116898" y="189407"/>
            <a:ext cx="6094268" cy="369332"/>
          </a:xfrm>
          <a:prstGeom prst="rect">
            <a:avLst/>
          </a:prstGeom>
          <a:noFill/>
          <a:ln>
            <a:solidFill>
              <a:schemeClr val="bg2"/>
            </a:solidFill>
          </a:ln>
        </p:spPr>
        <p:txBody>
          <a:bodyPr wrap="square">
            <a:spAutoFit/>
          </a:bodyPr>
          <a:lstStyle/>
          <a:p>
            <a:r>
              <a:rPr lang="en-IN" dirty="0"/>
              <a:t>Time: t+1 - t</a:t>
            </a:r>
          </a:p>
        </p:txBody>
      </p:sp>
      <p:graphicFrame>
        <p:nvGraphicFramePr>
          <p:cNvPr id="10" name="Table 9">
            <a:extLst>
              <a:ext uri="{FF2B5EF4-FFF2-40B4-BE49-F238E27FC236}">
                <a16:creationId xmlns:a16="http://schemas.microsoft.com/office/drawing/2014/main" id="{0941FAA1-62E1-6855-D2B0-B1564BF9478F}"/>
              </a:ext>
            </a:extLst>
          </p:cNvPr>
          <p:cNvGraphicFramePr>
            <a:graphicFrameLocks noGrp="1"/>
          </p:cNvGraphicFramePr>
          <p:nvPr>
            <p:extLst>
              <p:ext uri="{D42A27DB-BD31-4B8C-83A1-F6EECF244321}">
                <p14:modId xmlns:p14="http://schemas.microsoft.com/office/powerpoint/2010/main" val="828227136"/>
              </p:ext>
            </p:extLst>
          </p:nvPr>
        </p:nvGraphicFramePr>
        <p:xfrm>
          <a:off x="116898" y="558739"/>
          <a:ext cx="11236904" cy="1103806"/>
        </p:xfrm>
        <a:graphic>
          <a:graphicData uri="http://schemas.openxmlformats.org/drawingml/2006/table">
            <a:tbl>
              <a:tblPr/>
              <a:tblGrid>
                <a:gridCol w="2809226">
                  <a:extLst>
                    <a:ext uri="{9D8B030D-6E8A-4147-A177-3AD203B41FA5}">
                      <a16:colId xmlns:a16="http://schemas.microsoft.com/office/drawing/2014/main" val="3147049700"/>
                    </a:ext>
                  </a:extLst>
                </a:gridCol>
                <a:gridCol w="2809226">
                  <a:extLst>
                    <a:ext uri="{9D8B030D-6E8A-4147-A177-3AD203B41FA5}">
                      <a16:colId xmlns:a16="http://schemas.microsoft.com/office/drawing/2014/main" val="1490127494"/>
                    </a:ext>
                  </a:extLst>
                </a:gridCol>
                <a:gridCol w="2809226">
                  <a:extLst>
                    <a:ext uri="{9D8B030D-6E8A-4147-A177-3AD203B41FA5}">
                      <a16:colId xmlns:a16="http://schemas.microsoft.com/office/drawing/2014/main" val="2522735746"/>
                    </a:ext>
                  </a:extLst>
                </a:gridCol>
                <a:gridCol w="2809226">
                  <a:extLst>
                    <a:ext uri="{9D8B030D-6E8A-4147-A177-3AD203B41FA5}">
                      <a16:colId xmlns:a16="http://schemas.microsoft.com/office/drawing/2014/main" val="3572801926"/>
                    </a:ext>
                  </a:extLst>
                </a:gridCol>
              </a:tblGrid>
              <a:tr h="551903">
                <a:tc>
                  <a:txBody>
                    <a:bodyPr/>
                    <a:lstStyle/>
                    <a:p>
                      <a:r>
                        <a:rPr lang="en-IN" dirty="0"/>
                        <a:t>12-12</a:t>
                      </a:r>
                    </a:p>
                  </a:txBody>
                  <a:tcPr anchor="ctr">
                    <a:lnL>
                      <a:noFill/>
                    </a:lnL>
                    <a:lnR>
                      <a:noFill/>
                    </a:lnR>
                    <a:lnT>
                      <a:noFill/>
                    </a:lnT>
                    <a:lnB>
                      <a:noFill/>
                    </a:lnB>
                    <a:noFill/>
                  </a:tcPr>
                </a:tc>
                <a:tc>
                  <a:txBody>
                    <a:bodyPr/>
                    <a:lstStyle/>
                    <a:p>
                      <a:r>
                        <a:rPr lang="en-IN" dirty="0"/>
                        <a:t>25-25</a:t>
                      </a:r>
                    </a:p>
                  </a:txBody>
                  <a:tcPr anchor="ctr">
                    <a:lnL>
                      <a:noFill/>
                    </a:lnL>
                    <a:lnR>
                      <a:noFill/>
                    </a:lnR>
                    <a:lnT>
                      <a:noFill/>
                    </a:lnT>
                    <a:lnB>
                      <a:noFill/>
                    </a:lnB>
                    <a:noFill/>
                  </a:tcPr>
                </a:tc>
                <a:tc>
                  <a:txBody>
                    <a:bodyPr/>
                    <a:lstStyle/>
                    <a:p>
                      <a:r>
                        <a:rPr lang="en-IN"/>
                        <a:t>12-12</a:t>
                      </a:r>
                    </a:p>
                  </a:txBody>
                  <a:tcPr anchor="ctr">
                    <a:lnL>
                      <a:noFill/>
                    </a:lnL>
                    <a:lnR>
                      <a:noFill/>
                    </a:lnR>
                    <a:lnT>
                      <a:noFill/>
                    </a:lnT>
                    <a:lnB>
                      <a:noFill/>
                    </a:lnB>
                    <a:noFill/>
                  </a:tcPr>
                </a:tc>
                <a:tc>
                  <a:txBody>
                    <a:bodyPr/>
                    <a:lstStyle/>
                    <a:p>
                      <a:r>
                        <a:rPr lang="en-IN" dirty="0"/>
                        <a:t>45-45</a:t>
                      </a:r>
                    </a:p>
                  </a:txBody>
                  <a:tcPr anchor="ctr">
                    <a:lnL>
                      <a:noFill/>
                    </a:lnL>
                    <a:lnR>
                      <a:noFill/>
                    </a:lnR>
                    <a:lnT>
                      <a:noFill/>
                    </a:lnT>
                    <a:lnB>
                      <a:noFill/>
                    </a:lnB>
                    <a:noFill/>
                  </a:tcPr>
                </a:tc>
                <a:extLst>
                  <a:ext uri="{0D108BD9-81ED-4DB2-BD59-A6C34878D82A}">
                    <a16:rowId xmlns:a16="http://schemas.microsoft.com/office/drawing/2014/main" val="3656613715"/>
                  </a:ext>
                </a:extLst>
              </a:tr>
              <a:tr h="551903">
                <a:tc>
                  <a:txBody>
                    <a:bodyPr/>
                    <a:lstStyle/>
                    <a:p>
                      <a:r>
                        <a:rPr lang="en-IN" dirty="0"/>
                        <a:t>0</a:t>
                      </a:r>
                    </a:p>
                  </a:txBody>
                  <a:tcPr anchor="ctr">
                    <a:lnL>
                      <a:noFill/>
                    </a:lnL>
                    <a:lnR>
                      <a:noFill/>
                    </a:lnR>
                    <a:lnT>
                      <a:noFill/>
                    </a:lnT>
                    <a:lnB>
                      <a:noFill/>
                    </a:lnB>
                    <a:noFill/>
                  </a:tcPr>
                </a:tc>
                <a:tc>
                  <a:txBody>
                    <a:bodyPr/>
                    <a:lstStyle/>
                    <a:p>
                      <a:r>
                        <a:rPr lang="en-IN" dirty="0"/>
                        <a:t>0</a:t>
                      </a:r>
                    </a:p>
                  </a:txBody>
                  <a:tcPr anchor="ctr">
                    <a:lnL>
                      <a:noFill/>
                    </a:lnL>
                    <a:lnR>
                      <a:noFill/>
                    </a:lnR>
                    <a:lnT>
                      <a:noFill/>
                    </a:lnT>
                    <a:lnB>
                      <a:noFill/>
                    </a:lnB>
                    <a:noFill/>
                  </a:tcPr>
                </a:tc>
                <a:tc>
                  <a:txBody>
                    <a:bodyPr/>
                    <a:lstStyle/>
                    <a:p>
                      <a:r>
                        <a:rPr lang="en-IN" dirty="0"/>
                        <a:t>0</a:t>
                      </a:r>
                    </a:p>
                  </a:txBody>
                  <a:tcPr anchor="ctr">
                    <a:lnL>
                      <a:noFill/>
                    </a:lnL>
                    <a:lnR>
                      <a:noFill/>
                    </a:lnR>
                    <a:lnT>
                      <a:noFill/>
                    </a:lnT>
                    <a:lnB>
                      <a:noFill/>
                    </a:lnB>
                    <a:noFill/>
                  </a:tcPr>
                </a:tc>
                <a:tc>
                  <a:txBody>
                    <a:bodyPr/>
                    <a:lstStyle/>
                    <a:p>
                      <a:r>
                        <a:rPr lang="en-IN" dirty="0"/>
                        <a:t>0</a:t>
                      </a:r>
                    </a:p>
                  </a:txBody>
                  <a:tcPr anchor="ctr">
                    <a:lnL>
                      <a:noFill/>
                    </a:lnL>
                    <a:lnR>
                      <a:noFill/>
                    </a:lnR>
                    <a:lnT>
                      <a:noFill/>
                    </a:lnT>
                    <a:lnB>
                      <a:noFill/>
                    </a:lnB>
                    <a:noFill/>
                  </a:tcPr>
                </a:tc>
                <a:extLst>
                  <a:ext uri="{0D108BD9-81ED-4DB2-BD59-A6C34878D82A}">
                    <a16:rowId xmlns:a16="http://schemas.microsoft.com/office/drawing/2014/main" val="4109751758"/>
                  </a:ext>
                </a:extLst>
              </a:tr>
            </a:tbl>
          </a:graphicData>
        </a:graphic>
      </p:graphicFrame>
      <p:graphicFrame>
        <p:nvGraphicFramePr>
          <p:cNvPr id="11" name="Table 10">
            <a:extLst>
              <a:ext uri="{FF2B5EF4-FFF2-40B4-BE49-F238E27FC236}">
                <a16:creationId xmlns:a16="http://schemas.microsoft.com/office/drawing/2014/main" id="{6EF3896F-5253-FEFA-ABE1-61C33A5CA642}"/>
              </a:ext>
            </a:extLst>
          </p:cNvPr>
          <p:cNvGraphicFramePr>
            <a:graphicFrameLocks noGrp="1"/>
          </p:cNvGraphicFramePr>
          <p:nvPr>
            <p:extLst>
              <p:ext uri="{D42A27DB-BD31-4B8C-83A1-F6EECF244321}">
                <p14:modId xmlns:p14="http://schemas.microsoft.com/office/powerpoint/2010/main" val="3103282579"/>
              </p:ext>
            </p:extLst>
          </p:nvPr>
        </p:nvGraphicFramePr>
        <p:xfrm>
          <a:off x="116896" y="1808018"/>
          <a:ext cx="11236904" cy="1517074"/>
        </p:xfrm>
        <a:graphic>
          <a:graphicData uri="http://schemas.openxmlformats.org/drawingml/2006/table">
            <a:tbl>
              <a:tblPr/>
              <a:tblGrid>
                <a:gridCol w="2809226">
                  <a:extLst>
                    <a:ext uri="{9D8B030D-6E8A-4147-A177-3AD203B41FA5}">
                      <a16:colId xmlns:a16="http://schemas.microsoft.com/office/drawing/2014/main" val="3295047782"/>
                    </a:ext>
                  </a:extLst>
                </a:gridCol>
                <a:gridCol w="2809226">
                  <a:extLst>
                    <a:ext uri="{9D8B030D-6E8A-4147-A177-3AD203B41FA5}">
                      <a16:colId xmlns:a16="http://schemas.microsoft.com/office/drawing/2014/main" val="399522132"/>
                    </a:ext>
                  </a:extLst>
                </a:gridCol>
                <a:gridCol w="2809226">
                  <a:extLst>
                    <a:ext uri="{9D8B030D-6E8A-4147-A177-3AD203B41FA5}">
                      <a16:colId xmlns:a16="http://schemas.microsoft.com/office/drawing/2014/main" val="553371781"/>
                    </a:ext>
                  </a:extLst>
                </a:gridCol>
                <a:gridCol w="2809226">
                  <a:extLst>
                    <a:ext uri="{9D8B030D-6E8A-4147-A177-3AD203B41FA5}">
                      <a16:colId xmlns:a16="http://schemas.microsoft.com/office/drawing/2014/main" val="4109038454"/>
                    </a:ext>
                  </a:extLst>
                </a:gridCol>
              </a:tblGrid>
              <a:tr h="758537">
                <a:tc>
                  <a:txBody>
                    <a:bodyPr/>
                    <a:lstStyle/>
                    <a:p>
                      <a:r>
                        <a:rPr lang="en-IN"/>
                        <a:t>12-12</a:t>
                      </a:r>
                    </a:p>
                  </a:txBody>
                  <a:tcPr anchor="ctr">
                    <a:lnL>
                      <a:noFill/>
                    </a:lnL>
                    <a:lnR>
                      <a:noFill/>
                    </a:lnR>
                    <a:lnT>
                      <a:noFill/>
                    </a:lnT>
                    <a:lnB>
                      <a:noFill/>
                    </a:lnB>
                    <a:noFill/>
                  </a:tcPr>
                </a:tc>
                <a:tc>
                  <a:txBody>
                    <a:bodyPr/>
                    <a:lstStyle/>
                    <a:p>
                      <a:r>
                        <a:rPr lang="en-IN"/>
                        <a:t>125-125</a:t>
                      </a:r>
                    </a:p>
                  </a:txBody>
                  <a:tcPr anchor="ctr">
                    <a:lnL>
                      <a:noFill/>
                    </a:lnL>
                    <a:lnR>
                      <a:noFill/>
                    </a:lnR>
                    <a:lnT>
                      <a:noFill/>
                    </a:lnT>
                    <a:lnB>
                      <a:noFill/>
                    </a:lnB>
                    <a:noFill/>
                  </a:tcPr>
                </a:tc>
                <a:tc>
                  <a:txBody>
                    <a:bodyPr/>
                    <a:lstStyle/>
                    <a:p>
                      <a:r>
                        <a:rPr lang="en-IN"/>
                        <a:t>17-17</a:t>
                      </a:r>
                    </a:p>
                  </a:txBody>
                  <a:tcPr anchor="ctr">
                    <a:lnL>
                      <a:noFill/>
                    </a:lnL>
                    <a:lnR>
                      <a:noFill/>
                    </a:lnR>
                    <a:lnT>
                      <a:noFill/>
                    </a:lnT>
                    <a:lnB>
                      <a:noFill/>
                    </a:lnB>
                    <a:noFill/>
                  </a:tcPr>
                </a:tc>
                <a:tc>
                  <a:txBody>
                    <a:bodyPr/>
                    <a:lstStyle/>
                    <a:p>
                      <a:r>
                        <a:rPr lang="en-IN"/>
                        <a:t>14-14</a:t>
                      </a:r>
                    </a:p>
                  </a:txBody>
                  <a:tcPr anchor="ctr">
                    <a:lnL>
                      <a:noFill/>
                    </a:lnL>
                    <a:lnR>
                      <a:noFill/>
                    </a:lnR>
                    <a:lnT>
                      <a:noFill/>
                    </a:lnT>
                    <a:lnB>
                      <a:noFill/>
                    </a:lnB>
                    <a:noFill/>
                  </a:tcPr>
                </a:tc>
                <a:extLst>
                  <a:ext uri="{0D108BD9-81ED-4DB2-BD59-A6C34878D82A}">
                    <a16:rowId xmlns:a16="http://schemas.microsoft.com/office/drawing/2014/main" val="3801071032"/>
                  </a:ext>
                </a:extLst>
              </a:tr>
              <a:tr h="758537">
                <a:tc>
                  <a:txBody>
                    <a:bodyPr/>
                    <a:lstStyle/>
                    <a:p>
                      <a:r>
                        <a:rPr lang="en-IN"/>
                        <a:t>0</a:t>
                      </a:r>
                    </a:p>
                  </a:txBody>
                  <a:tcPr anchor="ctr">
                    <a:lnL>
                      <a:noFill/>
                    </a:lnL>
                    <a:lnR>
                      <a:noFill/>
                    </a:lnR>
                    <a:lnT>
                      <a:noFill/>
                    </a:lnT>
                    <a:lnB>
                      <a:noFill/>
                    </a:lnB>
                    <a:noFill/>
                  </a:tcPr>
                </a:tc>
                <a:tc>
                  <a:txBody>
                    <a:bodyPr/>
                    <a:lstStyle/>
                    <a:p>
                      <a:r>
                        <a:rPr lang="en-IN"/>
                        <a:t>0</a:t>
                      </a:r>
                    </a:p>
                  </a:txBody>
                  <a:tcPr anchor="ctr">
                    <a:lnL>
                      <a:noFill/>
                    </a:lnL>
                    <a:lnR>
                      <a:noFill/>
                    </a:lnR>
                    <a:lnT>
                      <a:noFill/>
                    </a:lnT>
                    <a:lnB>
                      <a:noFill/>
                    </a:lnB>
                    <a:noFill/>
                  </a:tcPr>
                </a:tc>
                <a:tc>
                  <a:txBody>
                    <a:bodyPr/>
                    <a:lstStyle/>
                    <a:p>
                      <a:r>
                        <a:rPr lang="en-IN"/>
                        <a:t>0</a:t>
                      </a:r>
                    </a:p>
                  </a:txBody>
                  <a:tcPr anchor="ctr">
                    <a:lnL>
                      <a:noFill/>
                    </a:lnL>
                    <a:lnR>
                      <a:noFill/>
                    </a:lnR>
                    <a:lnT>
                      <a:noFill/>
                    </a:lnT>
                    <a:lnB>
                      <a:noFill/>
                    </a:lnB>
                    <a:noFill/>
                  </a:tcPr>
                </a:tc>
                <a:tc>
                  <a:txBody>
                    <a:bodyPr/>
                    <a:lstStyle/>
                    <a:p>
                      <a:r>
                        <a:rPr lang="en-IN" dirty="0"/>
                        <a:t>0</a:t>
                      </a:r>
                    </a:p>
                  </a:txBody>
                  <a:tcPr anchor="ctr">
                    <a:lnL>
                      <a:noFill/>
                    </a:lnL>
                    <a:lnR>
                      <a:noFill/>
                    </a:lnR>
                    <a:lnT>
                      <a:noFill/>
                    </a:lnT>
                    <a:lnB>
                      <a:noFill/>
                    </a:lnB>
                    <a:noFill/>
                  </a:tcPr>
                </a:tc>
                <a:extLst>
                  <a:ext uri="{0D108BD9-81ED-4DB2-BD59-A6C34878D82A}">
                    <a16:rowId xmlns:a16="http://schemas.microsoft.com/office/drawing/2014/main" val="3876302030"/>
                  </a:ext>
                </a:extLst>
              </a:tr>
            </a:tbl>
          </a:graphicData>
        </a:graphic>
      </p:graphicFrame>
      <p:graphicFrame>
        <p:nvGraphicFramePr>
          <p:cNvPr id="12" name="Table 11">
            <a:extLst>
              <a:ext uri="{FF2B5EF4-FFF2-40B4-BE49-F238E27FC236}">
                <a16:creationId xmlns:a16="http://schemas.microsoft.com/office/drawing/2014/main" id="{C62D9D0B-5D6C-88FD-E342-25058EE291F8}"/>
              </a:ext>
            </a:extLst>
          </p:cNvPr>
          <p:cNvGraphicFramePr>
            <a:graphicFrameLocks noGrp="1"/>
          </p:cNvGraphicFramePr>
          <p:nvPr>
            <p:extLst>
              <p:ext uri="{D42A27DB-BD31-4B8C-83A1-F6EECF244321}">
                <p14:modId xmlns:p14="http://schemas.microsoft.com/office/powerpoint/2010/main" val="1213399840"/>
              </p:ext>
            </p:extLst>
          </p:nvPr>
        </p:nvGraphicFramePr>
        <p:xfrm>
          <a:off x="0" y="3325091"/>
          <a:ext cx="11353800" cy="1103806"/>
        </p:xfrm>
        <a:graphic>
          <a:graphicData uri="http://schemas.openxmlformats.org/drawingml/2006/table">
            <a:tbl>
              <a:tblPr/>
              <a:tblGrid>
                <a:gridCol w="2838450">
                  <a:extLst>
                    <a:ext uri="{9D8B030D-6E8A-4147-A177-3AD203B41FA5}">
                      <a16:colId xmlns:a16="http://schemas.microsoft.com/office/drawing/2014/main" val="3009960350"/>
                    </a:ext>
                  </a:extLst>
                </a:gridCol>
                <a:gridCol w="2838450">
                  <a:extLst>
                    <a:ext uri="{9D8B030D-6E8A-4147-A177-3AD203B41FA5}">
                      <a16:colId xmlns:a16="http://schemas.microsoft.com/office/drawing/2014/main" val="2552845012"/>
                    </a:ext>
                  </a:extLst>
                </a:gridCol>
                <a:gridCol w="2838450">
                  <a:extLst>
                    <a:ext uri="{9D8B030D-6E8A-4147-A177-3AD203B41FA5}">
                      <a16:colId xmlns:a16="http://schemas.microsoft.com/office/drawing/2014/main" val="1468348137"/>
                    </a:ext>
                  </a:extLst>
                </a:gridCol>
                <a:gridCol w="2838450">
                  <a:extLst>
                    <a:ext uri="{9D8B030D-6E8A-4147-A177-3AD203B41FA5}">
                      <a16:colId xmlns:a16="http://schemas.microsoft.com/office/drawing/2014/main" val="2381577862"/>
                    </a:ext>
                  </a:extLst>
                </a:gridCol>
              </a:tblGrid>
              <a:tr h="551903">
                <a:tc>
                  <a:txBody>
                    <a:bodyPr/>
                    <a:lstStyle/>
                    <a:p>
                      <a:r>
                        <a:rPr lang="en-IN" dirty="0"/>
                        <a:t>18-18</a:t>
                      </a:r>
                    </a:p>
                  </a:txBody>
                  <a:tcPr anchor="ctr">
                    <a:lnL>
                      <a:noFill/>
                    </a:lnL>
                    <a:lnR>
                      <a:noFill/>
                    </a:lnR>
                    <a:lnT>
                      <a:noFill/>
                    </a:lnT>
                    <a:lnB>
                      <a:noFill/>
                    </a:lnB>
                    <a:noFill/>
                  </a:tcPr>
                </a:tc>
                <a:tc>
                  <a:txBody>
                    <a:bodyPr/>
                    <a:lstStyle/>
                    <a:p>
                      <a:r>
                        <a:rPr lang="en-IN"/>
                        <a:t>15-184</a:t>
                      </a:r>
                    </a:p>
                  </a:txBody>
                  <a:tcPr anchor="ctr">
                    <a:lnL>
                      <a:noFill/>
                    </a:lnL>
                    <a:lnR>
                      <a:noFill/>
                    </a:lnR>
                    <a:lnT>
                      <a:noFill/>
                    </a:lnT>
                    <a:lnB>
                      <a:noFill/>
                    </a:lnB>
                    <a:noFill/>
                  </a:tcPr>
                </a:tc>
                <a:tc>
                  <a:txBody>
                    <a:bodyPr/>
                    <a:lstStyle/>
                    <a:p>
                      <a:r>
                        <a:rPr lang="en-IN"/>
                        <a:t>184-15</a:t>
                      </a:r>
                    </a:p>
                  </a:txBody>
                  <a:tcPr anchor="ctr">
                    <a:lnL>
                      <a:noFill/>
                    </a:lnL>
                    <a:lnR>
                      <a:noFill/>
                    </a:lnR>
                    <a:lnT>
                      <a:noFill/>
                    </a:lnT>
                    <a:lnB>
                      <a:noFill/>
                    </a:lnB>
                    <a:noFill/>
                  </a:tcPr>
                </a:tc>
                <a:tc>
                  <a:txBody>
                    <a:bodyPr/>
                    <a:lstStyle/>
                    <a:p>
                      <a:r>
                        <a:rPr lang="en-IN"/>
                        <a:t>126-126</a:t>
                      </a:r>
                    </a:p>
                  </a:txBody>
                  <a:tcPr anchor="ctr">
                    <a:lnL>
                      <a:noFill/>
                    </a:lnL>
                    <a:lnR>
                      <a:noFill/>
                    </a:lnR>
                    <a:lnT>
                      <a:noFill/>
                    </a:lnT>
                    <a:lnB>
                      <a:noFill/>
                    </a:lnB>
                    <a:noFill/>
                  </a:tcPr>
                </a:tc>
                <a:extLst>
                  <a:ext uri="{0D108BD9-81ED-4DB2-BD59-A6C34878D82A}">
                    <a16:rowId xmlns:a16="http://schemas.microsoft.com/office/drawing/2014/main" val="111980042"/>
                  </a:ext>
                </a:extLst>
              </a:tr>
              <a:tr h="551903">
                <a:tc>
                  <a:txBody>
                    <a:bodyPr/>
                    <a:lstStyle/>
                    <a:p>
                      <a:r>
                        <a:rPr lang="en-IN" dirty="0"/>
                        <a:t>0</a:t>
                      </a:r>
                    </a:p>
                  </a:txBody>
                  <a:tcPr anchor="ctr">
                    <a:lnL>
                      <a:noFill/>
                    </a:lnL>
                    <a:lnR>
                      <a:noFill/>
                    </a:lnR>
                    <a:lnT>
                      <a:noFill/>
                    </a:lnT>
                    <a:lnB>
                      <a:noFill/>
                    </a:lnB>
                    <a:noFill/>
                  </a:tcPr>
                </a:tc>
                <a:tc>
                  <a:txBody>
                    <a:bodyPr/>
                    <a:lstStyle/>
                    <a:p>
                      <a:r>
                        <a:rPr lang="en-IN"/>
                        <a:t>169</a:t>
                      </a:r>
                    </a:p>
                  </a:txBody>
                  <a:tcPr anchor="ctr">
                    <a:lnL>
                      <a:noFill/>
                    </a:lnL>
                    <a:lnR>
                      <a:noFill/>
                    </a:lnR>
                    <a:lnT>
                      <a:noFill/>
                    </a:lnT>
                    <a:lnB>
                      <a:noFill/>
                    </a:lnB>
                    <a:noFill/>
                  </a:tcPr>
                </a:tc>
                <a:tc>
                  <a:txBody>
                    <a:bodyPr/>
                    <a:lstStyle/>
                    <a:p>
                      <a:r>
                        <a:rPr lang="en-IN"/>
                        <a:t>169</a:t>
                      </a:r>
                    </a:p>
                  </a:txBody>
                  <a:tcPr anchor="ctr">
                    <a:lnL>
                      <a:noFill/>
                    </a:lnL>
                    <a:lnR>
                      <a:noFill/>
                    </a:lnR>
                    <a:lnT>
                      <a:noFill/>
                    </a:lnT>
                    <a:lnB>
                      <a:noFill/>
                    </a:lnB>
                    <a:noFill/>
                  </a:tcPr>
                </a:tc>
                <a:tc>
                  <a:txBody>
                    <a:bodyPr/>
                    <a:lstStyle/>
                    <a:p>
                      <a:r>
                        <a:rPr lang="en-IN" dirty="0"/>
                        <a:t>0</a:t>
                      </a:r>
                    </a:p>
                  </a:txBody>
                  <a:tcPr anchor="ctr">
                    <a:lnL>
                      <a:noFill/>
                    </a:lnL>
                    <a:lnR>
                      <a:noFill/>
                    </a:lnR>
                    <a:lnT>
                      <a:noFill/>
                    </a:lnT>
                    <a:lnB>
                      <a:noFill/>
                    </a:lnB>
                    <a:noFill/>
                  </a:tcPr>
                </a:tc>
                <a:extLst>
                  <a:ext uri="{0D108BD9-81ED-4DB2-BD59-A6C34878D82A}">
                    <a16:rowId xmlns:a16="http://schemas.microsoft.com/office/drawing/2014/main" val="880845877"/>
                  </a:ext>
                </a:extLst>
              </a:tr>
            </a:tbl>
          </a:graphicData>
        </a:graphic>
      </p:graphicFrame>
      <p:graphicFrame>
        <p:nvGraphicFramePr>
          <p:cNvPr id="13" name="Table 12">
            <a:extLst>
              <a:ext uri="{FF2B5EF4-FFF2-40B4-BE49-F238E27FC236}">
                <a16:creationId xmlns:a16="http://schemas.microsoft.com/office/drawing/2014/main" id="{B298A2C7-4093-0520-AD42-7915D2EF5982}"/>
              </a:ext>
            </a:extLst>
          </p:cNvPr>
          <p:cNvGraphicFramePr>
            <a:graphicFrameLocks noGrp="1"/>
          </p:cNvGraphicFramePr>
          <p:nvPr>
            <p:extLst>
              <p:ext uri="{D42A27DB-BD31-4B8C-83A1-F6EECF244321}">
                <p14:modId xmlns:p14="http://schemas.microsoft.com/office/powerpoint/2010/main" val="1715948303"/>
              </p:ext>
            </p:extLst>
          </p:nvPr>
        </p:nvGraphicFramePr>
        <p:xfrm>
          <a:off x="0" y="4428897"/>
          <a:ext cx="11353800" cy="1462748"/>
        </p:xfrm>
        <a:graphic>
          <a:graphicData uri="http://schemas.openxmlformats.org/drawingml/2006/table">
            <a:tbl>
              <a:tblPr/>
              <a:tblGrid>
                <a:gridCol w="2838450">
                  <a:extLst>
                    <a:ext uri="{9D8B030D-6E8A-4147-A177-3AD203B41FA5}">
                      <a16:colId xmlns:a16="http://schemas.microsoft.com/office/drawing/2014/main" val="1631857422"/>
                    </a:ext>
                  </a:extLst>
                </a:gridCol>
                <a:gridCol w="2838450">
                  <a:extLst>
                    <a:ext uri="{9D8B030D-6E8A-4147-A177-3AD203B41FA5}">
                      <a16:colId xmlns:a16="http://schemas.microsoft.com/office/drawing/2014/main" val="3031171831"/>
                    </a:ext>
                  </a:extLst>
                </a:gridCol>
                <a:gridCol w="2838450">
                  <a:extLst>
                    <a:ext uri="{9D8B030D-6E8A-4147-A177-3AD203B41FA5}">
                      <a16:colId xmlns:a16="http://schemas.microsoft.com/office/drawing/2014/main" val="16162315"/>
                    </a:ext>
                  </a:extLst>
                </a:gridCol>
                <a:gridCol w="2838450">
                  <a:extLst>
                    <a:ext uri="{9D8B030D-6E8A-4147-A177-3AD203B41FA5}">
                      <a16:colId xmlns:a16="http://schemas.microsoft.com/office/drawing/2014/main" val="69099495"/>
                    </a:ext>
                  </a:extLst>
                </a:gridCol>
              </a:tblGrid>
              <a:tr h="731374">
                <a:tc>
                  <a:txBody>
                    <a:bodyPr/>
                    <a:lstStyle/>
                    <a:p>
                      <a:r>
                        <a:rPr lang="en-IN"/>
                        <a:t>18-18</a:t>
                      </a:r>
                    </a:p>
                  </a:txBody>
                  <a:tcPr anchor="ctr">
                    <a:lnL>
                      <a:noFill/>
                    </a:lnL>
                    <a:lnR>
                      <a:noFill/>
                    </a:lnR>
                    <a:lnT>
                      <a:noFill/>
                    </a:lnT>
                    <a:lnB>
                      <a:noFill/>
                    </a:lnB>
                    <a:noFill/>
                  </a:tcPr>
                </a:tc>
                <a:tc>
                  <a:txBody>
                    <a:bodyPr/>
                    <a:lstStyle/>
                    <a:p>
                      <a:r>
                        <a:rPr lang="en-IN"/>
                        <a:t>25-25</a:t>
                      </a:r>
                    </a:p>
                  </a:txBody>
                  <a:tcPr anchor="ctr">
                    <a:lnL>
                      <a:noFill/>
                    </a:lnL>
                    <a:lnR>
                      <a:noFill/>
                    </a:lnR>
                    <a:lnT>
                      <a:noFill/>
                    </a:lnT>
                    <a:lnB>
                      <a:noFill/>
                    </a:lnB>
                    <a:noFill/>
                  </a:tcPr>
                </a:tc>
                <a:tc>
                  <a:txBody>
                    <a:bodyPr/>
                    <a:lstStyle/>
                    <a:p>
                      <a:r>
                        <a:rPr lang="en-IN"/>
                        <a:t>214-214</a:t>
                      </a:r>
                    </a:p>
                  </a:txBody>
                  <a:tcPr anchor="ctr">
                    <a:lnL>
                      <a:noFill/>
                    </a:lnL>
                    <a:lnR>
                      <a:noFill/>
                    </a:lnR>
                    <a:lnT>
                      <a:noFill/>
                    </a:lnT>
                    <a:lnB>
                      <a:noFill/>
                    </a:lnB>
                    <a:noFill/>
                  </a:tcPr>
                </a:tc>
                <a:tc>
                  <a:txBody>
                    <a:bodyPr/>
                    <a:lstStyle/>
                    <a:p>
                      <a:r>
                        <a:rPr lang="en-IN"/>
                        <a:t>65-65</a:t>
                      </a:r>
                    </a:p>
                  </a:txBody>
                  <a:tcPr anchor="ctr">
                    <a:lnL>
                      <a:noFill/>
                    </a:lnL>
                    <a:lnR>
                      <a:noFill/>
                    </a:lnR>
                    <a:lnT>
                      <a:noFill/>
                    </a:lnT>
                    <a:lnB>
                      <a:noFill/>
                    </a:lnB>
                    <a:noFill/>
                  </a:tcPr>
                </a:tc>
                <a:extLst>
                  <a:ext uri="{0D108BD9-81ED-4DB2-BD59-A6C34878D82A}">
                    <a16:rowId xmlns:a16="http://schemas.microsoft.com/office/drawing/2014/main" val="517917899"/>
                  </a:ext>
                </a:extLst>
              </a:tr>
              <a:tr h="731374">
                <a:tc>
                  <a:txBody>
                    <a:bodyPr/>
                    <a:lstStyle/>
                    <a:p>
                      <a:r>
                        <a:rPr lang="en-IN"/>
                        <a:t>0</a:t>
                      </a:r>
                    </a:p>
                  </a:txBody>
                  <a:tcPr anchor="ctr">
                    <a:lnL>
                      <a:noFill/>
                    </a:lnL>
                    <a:lnR>
                      <a:noFill/>
                    </a:lnR>
                    <a:lnT>
                      <a:noFill/>
                    </a:lnT>
                    <a:lnB>
                      <a:noFill/>
                    </a:lnB>
                    <a:noFill/>
                  </a:tcPr>
                </a:tc>
                <a:tc>
                  <a:txBody>
                    <a:bodyPr/>
                    <a:lstStyle/>
                    <a:p>
                      <a:r>
                        <a:rPr lang="en-IN"/>
                        <a:t>0</a:t>
                      </a:r>
                    </a:p>
                  </a:txBody>
                  <a:tcPr anchor="ctr">
                    <a:lnL>
                      <a:noFill/>
                    </a:lnL>
                    <a:lnR>
                      <a:noFill/>
                    </a:lnR>
                    <a:lnT>
                      <a:noFill/>
                    </a:lnT>
                    <a:lnB>
                      <a:noFill/>
                    </a:lnB>
                    <a:noFill/>
                  </a:tcPr>
                </a:tc>
                <a:tc>
                  <a:txBody>
                    <a:bodyPr/>
                    <a:lstStyle/>
                    <a:p>
                      <a:r>
                        <a:rPr lang="en-IN"/>
                        <a:t>0</a:t>
                      </a:r>
                    </a:p>
                  </a:txBody>
                  <a:tcPr anchor="ctr">
                    <a:lnL>
                      <a:noFill/>
                    </a:lnL>
                    <a:lnR>
                      <a:noFill/>
                    </a:lnR>
                    <a:lnT>
                      <a:noFill/>
                    </a:lnT>
                    <a:lnB>
                      <a:noFill/>
                    </a:lnB>
                    <a:noFill/>
                  </a:tcPr>
                </a:tc>
                <a:tc>
                  <a:txBody>
                    <a:bodyPr/>
                    <a:lstStyle/>
                    <a:p>
                      <a:r>
                        <a:rPr lang="en-IN" dirty="0"/>
                        <a:t>0</a:t>
                      </a:r>
                    </a:p>
                  </a:txBody>
                  <a:tcPr anchor="ctr">
                    <a:lnL>
                      <a:noFill/>
                    </a:lnL>
                    <a:lnR>
                      <a:noFill/>
                    </a:lnR>
                    <a:lnT>
                      <a:noFill/>
                    </a:lnT>
                    <a:lnB>
                      <a:noFill/>
                    </a:lnB>
                    <a:noFill/>
                  </a:tcPr>
                </a:tc>
                <a:extLst>
                  <a:ext uri="{0D108BD9-81ED-4DB2-BD59-A6C34878D82A}">
                    <a16:rowId xmlns:a16="http://schemas.microsoft.com/office/drawing/2014/main" val="2168481916"/>
                  </a:ext>
                </a:extLst>
              </a:tr>
            </a:tbl>
          </a:graphicData>
        </a:graphic>
      </p:graphicFrame>
    </p:spTree>
    <p:extLst>
      <p:ext uri="{BB962C8B-B14F-4D97-AF65-F5344CB8AC3E}">
        <p14:creationId xmlns:p14="http://schemas.microsoft.com/office/powerpoint/2010/main" val="2857217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730D-3BBD-0358-3BBE-4A26A4C85AA8}"/>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Result (t+1 - t)</a:t>
            </a:r>
            <a:br>
              <a:rPr lang="en-IN" sz="3200" b="1" dirty="0">
                <a:latin typeface="Times New Roman" panose="02020603050405020304" pitchFamily="18" charset="0"/>
                <a:cs typeface="Times New Roman" panose="02020603050405020304" pitchFamily="18" charset="0"/>
              </a:rPr>
            </a:br>
            <a:endParaRPr lang="en-IN" dirty="0"/>
          </a:p>
        </p:txBody>
      </p:sp>
      <p:sp>
        <p:nvSpPr>
          <p:cNvPr id="3" name="Picture Placeholder 2">
            <a:extLst>
              <a:ext uri="{FF2B5EF4-FFF2-40B4-BE49-F238E27FC236}">
                <a16:creationId xmlns:a16="http://schemas.microsoft.com/office/drawing/2014/main" id="{EBDD90CD-F07B-D8D9-E2F3-F82C47179D8B}"/>
              </a:ext>
            </a:extLst>
          </p:cNvPr>
          <p:cNvSpPr>
            <a:spLocks noGrp="1"/>
          </p:cNvSpPr>
          <p:nvPr>
            <p:ph type="pic" idx="1"/>
          </p:nvPr>
        </p:nvSpPr>
        <p:spPr/>
      </p:sp>
      <p:sp>
        <p:nvSpPr>
          <p:cNvPr id="4" name="Text Placeholder 3">
            <a:extLst>
              <a:ext uri="{FF2B5EF4-FFF2-40B4-BE49-F238E27FC236}">
                <a16:creationId xmlns:a16="http://schemas.microsoft.com/office/drawing/2014/main" id="{6F34DE55-C669-7DDA-010F-350862F8280E}"/>
              </a:ext>
            </a:extLst>
          </p:cNvPr>
          <p:cNvSpPr>
            <a:spLocks noGrp="1"/>
          </p:cNvSpPr>
          <p:nvPr>
            <p:ph type="body" sz="half" idx="2"/>
          </p:nvPr>
        </p:nvSpPr>
        <p:spPr>
          <a:xfrm>
            <a:off x="839788" y="2111375"/>
            <a:ext cx="3932237" cy="3759200"/>
          </a:xfrm>
        </p:spPr>
        <p:txBody>
          <a:bodyPr/>
          <a:lstStyle/>
          <a:p>
            <a:endParaRPr lang="en-IN"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[0 ,  0 ,  0 ,    0]</a:t>
            </a:r>
          </a:p>
          <a:p>
            <a:r>
              <a:rPr lang="en-IN" sz="2400" b="1" dirty="0">
                <a:latin typeface="Times New Roman" panose="02020603050405020304" pitchFamily="18" charset="0"/>
                <a:cs typeface="Times New Roman" panose="02020603050405020304" pitchFamily="18" charset="0"/>
              </a:rPr>
              <a:t>[0 ,   0 ,  0,     0]</a:t>
            </a:r>
          </a:p>
          <a:p>
            <a:r>
              <a:rPr lang="en-IN" sz="2400" b="1" dirty="0">
                <a:latin typeface="Times New Roman" panose="02020603050405020304" pitchFamily="18" charset="0"/>
                <a:cs typeface="Times New Roman" panose="02020603050405020304" pitchFamily="18" charset="0"/>
              </a:rPr>
              <a:t>[0,  169, 169, 0]</a:t>
            </a:r>
          </a:p>
          <a:p>
            <a:r>
              <a:rPr lang="en-IN" sz="2400" b="1" dirty="0">
                <a:latin typeface="Times New Roman" panose="02020603050405020304" pitchFamily="18" charset="0"/>
                <a:cs typeface="Times New Roman" panose="02020603050405020304" pitchFamily="18" charset="0"/>
              </a:rPr>
              <a:t>[0 ,     0 ,      0,0]</a:t>
            </a:r>
            <a:endParaRPr lang="en-IN" dirty="0"/>
          </a:p>
        </p:txBody>
      </p:sp>
      <p:pic>
        <p:nvPicPr>
          <p:cNvPr id="6" name="Picture 5">
            <a:extLst>
              <a:ext uri="{FF2B5EF4-FFF2-40B4-BE49-F238E27FC236}">
                <a16:creationId xmlns:a16="http://schemas.microsoft.com/office/drawing/2014/main" id="{59C6CD93-73B1-A4CC-F34B-56E4C9F62CE7}"/>
              </a:ext>
            </a:extLst>
          </p:cNvPr>
          <p:cNvPicPr>
            <a:picLocks noChangeAspect="1"/>
          </p:cNvPicPr>
          <p:nvPr/>
        </p:nvPicPr>
        <p:blipFill>
          <a:blip r:embed="rId2"/>
          <a:stretch>
            <a:fillRect/>
          </a:stretch>
        </p:blipFill>
        <p:spPr>
          <a:xfrm>
            <a:off x="5217256" y="1069305"/>
            <a:ext cx="6134956" cy="4801270"/>
          </a:xfrm>
          <a:prstGeom prst="rect">
            <a:avLst/>
          </a:prstGeom>
        </p:spPr>
      </p:pic>
    </p:spTree>
    <p:extLst>
      <p:ext uri="{BB962C8B-B14F-4D97-AF65-F5344CB8AC3E}">
        <p14:creationId xmlns:p14="http://schemas.microsoft.com/office/powerpoint/2010/main" val="33850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sland design templat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Island design slides.potx" id="{5D7C5807-6DD8-49ED-901B-9094A9BD792B}" vid="{EDDDA1B0-F8E2-4B33-B027-7D47A75ECBBC}"/>
    </a:ext>
  </a:extLst>
</a:theme>
</file>

<file path=ppt/theme/theme2.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Island design slides</Template>
  <TotalTime>257</TotalTime>
  <Words>563</Words>
  <Application>Microsoft Office PowerPoint</Application>
  <PresentationFormat>Widescreen</PresentationFormat>
  <Paragraphs>127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Helvetica</vt:lpstr>
      <vt:lpstr>Nunito</vt:lpstr>
      <vt:lpstr>Times New Roman</vt:lpstr>
      <vt:lpstr>Island design template</vt:lpstr>
      <vt:lpstr>Background Subtraction</vt:lpstr>
      <vt:lpstr>What is Background Subtraction</vt:lpstr>
      <vt:lpstr>How is it used to find motion in a video? </vt:lpstr>
      <vt:lpstr>Background Modelling</vt:lpstr>
      <vt:lpstr>PowerPoint Presentation</vt:lpstr>
      <vt:lpstr>PROBLEM </vt:lpstr>
      <vt:lpstr>PowerPoint Presentation</vt:lpstr>
      <vt:lpstr>PowerPoint Presentation</vt:lpstr>
      <vt:lpstr>Result (t+1 - t) </vt:lpstr>
      <vt:lpstr>Frame differencing</vt:lpstr>
      <vt:lpstr>Background subtraction (BS) is a common and widely used technique for generating a foreground mask (namely, a binary image containing the pixels belonging to moving objects in the scene) by using static cameras</vt:lpstr>
      <vt:lpstr>PowerPoint Presentation</vt:lpstr>
      <vt:lpstr>In OpenCV we have 3 algorithms to do this operation</vt:lpstr>
      <vt:lpstr>Advantages</vt:lpstr>
      <vt:lpstr>Disadvantages:</vt:lpstr>
      <vt:lpstr>How to overcome the disadvantages: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Kalimuthu K</dc:creator>
  <cp:lastModifiedBy>Kalimuthu K</cp:lastModifiedBy>
  <cp:revision>1</cp:revision>
  <dcterms:created xsi:type="dcterms:W3CDTF">2025-05-06T02:18:43Z</dcterms:created>
  <dcterms:modified xsi:type="dcterms:W3CDTF">2025-05-06T15:40:37Z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