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5" r:id="rId4"/>
    <p:sldId id="266" r:id="rId5"/>
    <p:sldId id="258" r:id="rId6"/>
    <p:sldId id="259" r:id="rId7"/>
    <p:sldId id="260" r:id="rId8"/>
    <p:sldId id="261" r:id="rId9"/>
    <p:sldId id="262" r:id="rId10"/>
    <p:sldId id="263"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10"/>
    <p:restoredTop sz="94686"/>
  </p:normalViewPr>
  <p:slideViewPr>
    <p:cSldViewPr snapToGrid="0">
      <p:cViewPr varScale="1">
        <p:scale>
          <a:sx n="101" d="100"/>
          <a:sy n="101" d="100"/>
        </p:scale>
        <p:origin x="8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C95DA34-442F-0844-9006-E1D0FBF51629}" type="datetimeFigureOut">
              <a:rPr lang="en-US" smtClean="0"/>
              <a:t>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85EE5-53CB-BE42-95AD-345B712F6442}" type="slidenum">
              <a:rPr lang="en-US" smtClean="0"/>
              <a:t>‹#›</a:t>
            </a:fld>
            <a:endParaRPr lang="en-US"/>
          </a:p>
        </p:txBody>
      </p:sp>
    </p:spTree>
    <p:extLst>
      <p:ext uri="{BB962C8B-B14F-4D97-AF65-F5344CB8AC3E}">
        <p14:creationId xmlns:p14="http://schemas.microsoft.com/office/powerpoint/2010/main" val="4271063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C95DA34-442F-0844-9006-E1D0FBF51629}" type="datetimeFigureOut">
              <a:rPr lang="en-US" smtClean="0"/>
              <a:t>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85EE5-53CB-BE42-95AD-345B712F6442}" type="slidenum">
              <a:rPr lang="en-US" smtClean="0"/>
              <a:t>‹#›</a:t>
            </a:fld>
            <a:endParaRPr lang="en-US"/>
          </a:p>
        </p:txBody>
      </p:sp>
    </p:spTree>
    <p:extLst>
      <p:ext uri="{BB962C8B-B14F-4D97-AF65-F5344CB8AC3E}">
        <p14:creationId xmlns:p14="http://schemas.microsoft.com/office/powerpoint/2010/main" val="3302970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C95DA34-442F-0844-9006-E1D0FBF51629}" type="datetimeFigureOut">
              <a:rPr lang="en-US" smtClean="0"/>
              <a:t>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85EE5-53CB-BE42-95AD-345B712F6442}" type="slidenum">
              <a:rPr lang="en-US" smtClean="0"/>
              <a:t>‹#›</a:t>
            </a:fld>
            <a:endParaRPr lang="en-US"/>
          </a:p>
        </p:txBody>
      </p:sp>
    </p:spTree>
    <p:extLst>
      <p:ext uri="{BB962C8B-B14F-4D97-AF65-F5344CB8AC3E}">
        <p14:creationId xmlns:p14="http://schemas.microsoft.com/office/powerpoint/2010/main" val="61926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C95DA34-442F-0844-9006-E1D0FBF51629}" type="datetimeFigureOut">
              <a:rPr lang="en-US" smtClean="0"/>
              <a:t>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85EE5-53CB-BE42-95AD-345B712F6442}" type="slidenum">
              <a:rPr lang="en-US" smtClean="0"/>
              <a:t>‹#›</a:t>
            </a:fld>
            <a:endParaRPr lang="en-US"/>
          </a:p>
        </p:txBody>
      </p:sp>
    </p:spTree>
    <p:extLst>
      <p:ext uri="{BB962C8B-B14F-4D97-AF65-F5344CB8AC3E}">
        <p14:creationId xmlns:p14="http://schemas.microsoft.com/office/powerpoint/2010/main" val="3657599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C95DA34-442F-0844-9006-E1D0FBF51629}" type="datetimeFigureOut">
              <a:rPr lang="en-US" smtClean="0"/>
              <a:t>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85EE5-53CB-BE42-95AD-345B712F6442}" type="slidenum">
              <a:rPr lang="en-US" smtClean="0"/>
              <a:t>‹#›</a:t>
            </a:fld>
            <a:endParaRPr lang="en-US"/>
          </a:p>
        </p:txBody>
      </p:sp>
    </p:spTree>
    <p:extLst>
      <p:ext uri="{BB962C8B-B14F-4D97-AF65-F5344CB8AC3E}">
        <p14:creationId xmlns:p14="http://schemas.microsoft.com/office/powerpoint/2010/main" val="162939093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C95DA34-442F-0844-9006-E1D0FBF51629}" type="datetimeFigureOut">
              <a:rPr lang="en-US" smtClean="0"/>
              <a:t>1/9/25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CF85EE5-53CB-BE42-95AD-345B712F6442}" type="slidenum">
              <a:rPr lang="en-US" smtClean="0"/>
              <a:t>‹#›</a:t>
            </a:fld>
            <a:endParaRPr lang="en-US"/>
          </a:p>
        </p:txBody>
      </p:sp>
    </p:spTree>
    <p:extLst>
      <p:ext uri="{BB962C8B-B14F-4D97-AF65-F5344CB8AC3E}">
        <p14:creationId xmlns:p14="http://schemas.microsoft.com/office/powerpoint/2010/main" val="2003292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C95DA34-442F-0844-9006-E1D0FBF51629}" type="datetimeFigureOut">
              <a:rPr lang="en-US" smtClean="0"/>
              <a:t>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85EE5-53CB-BE42-95AD-345B712F6442}"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3074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C95DA34-442F-0844-9006-E1D0FBF51629}" type="datetimeFigureOut">
              <a:rPr lang="en-US" smtClean="0"/>
              <a:t>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85EE5-53CB-BE42-95AD-345B712F6442}" type="slidenum">
              <a:rPr lang="en-US" smtClean="0"/>
              <a:t>‹#›</a:t>
            </a:fld>
            <a:endParaRPr lang="en-US"/>
          </a:p>
        </p:txBody>
      </p:sp>
    </p:spTree>
    <p:extLst>
      <p:ext uri="{BB962C8B-B14F-4D97-AF65-F5344CB8AC3E}">
        <p14:creationId xmlns:p14="http://schemas.microsoft.com/office/powerpoint/2010/main" val="476857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5DA34-442F-0844-9006-E1D0FBF51629}" type="datetimeFigureOut">
              <a:rPr lang="en-US" smtClean="0"/>
              <a:t>1/9/25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85EE5-53CB-BE42-95AD-345B712F6442}" type="slidenum">
              <a:rPr lang="en-US" smtClean="0"/>
              <a:t>‹#›</a:t>
            </a:fld>
            <a:endParaRPr lang="en-US"/>
          </a:p>
        </p:txBody>
      </p:sp>
    </p:spTree>
    <p:extLst>
      <p:ext uri="{BB962C8B-B14F-4D97-AF65-F5344CB8AC3E}">
        <p14:creationId xmlns:p14="http://schemas.microsoft.com/office/powerpoint/2010/main" val="53559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4C95DA34-442F-0844-9006-E1D0FBF51629}" type="datetimeFigureOut">
              <a:rPr lang="en-US" smtClean="0"/>
              <a:t>1/9/25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CF85EE5-53CB-BE42-95AD-345B712F6442}" type="slidenum">
              <a:rPr lang="en-US" smtClean="0"/>
              <a:t>‹#›</a:t>
            </a:fld>
            <a:endParaRPr lang="en-US"/>
          </a:p>
        </p:txBody>
      </p:sp>
    </p:spTree>
    <p:extLst>
      <p:ext uri="{BB962C8B-B14F-4D97-AF65-F5344CB8AC3E}">
        <p14:creationId xmlns:p14="http://schemas.microsoft.com/office/powerpoint/2010/main" val="2618968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C95DA34-442F-0844-9006-E1D0FBF51629}" type="datetimeFigureOut">
              <a:rPr lang="en-US" smtClean="0"/>
              <a:t>1/9/25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CF85EE5-53CB-BE42-95AD-345B712F6442}" type="slidenum">
              <a:rPr lang="en-US" smtClean="0"/>
              <a:t>‹#›</a:t>
            </a:fld>
            <a:endParaRPr lang="en-US"/>
          </a:p>
        </p:txBody>
      </p:sp>
    </p:spTree>
    <p:extLst>
      <p:ext uri="{BB962C8B-B14F-4D97-AF65-F5344CB8AC3E}">
        <p14:creationId xmlns:p14="http://schemas.microsoft.com/office/powerpoint/2010/main" val="633676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C95DA34-442F-0844-9006-E1D0FBF51629}" type="datetimeFigureOut">
              <a:rPr lang="en-US" smtClean="0"/>
              <a:t>1/9/25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CF85EE5-53CB-BE42-95AD-345B712F6442}" type="slidenum">
              <a:rPr lang="en-US" smtClean="0"/>
              <a:t>‹#›</a:t>
            </a:fld>
            <a:endParaRPr lang="en-US"/>
          </a:p>
        </p:txBody>
      </p:sp>
    </p:spTree>
    <p:extLst>
      <p:ext uri="{BB962C8B-B14F-4D97-AF65-F5344CB8AC3E}">
        <p14:creationId xmlns:p14="http://schemas.microsoft.com/office/powerpoint/2010/main" val="558374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45C4-7801-F9CC-307F-6A57C702CA4A}"/>
              </a:ext>
            </a:extLst>
          </p:cNvPr>
          <p:cNvSpPr>
            <a:spLocks noGrp="1"/>
          </p:cNvSpPr>
          <p:nvPr>
            <p:ph type="ctrTitle"/>
          </p:nvPr>
        </p:nvSpPr>
        <p:spPr>
          <a:xfrm>
            <a:off x="965198" y="2490283"/>
            <a:ext cx="5602383" cy="1877437"/>
          </a:xfrm>
        </p:spPr>
        <p:txBody>
          <a:bodyPr>
            <a:normAutofit/>
          </a:bodyPr>
          <a:lstStyle/>
          <a:p>
            <a:r>
              <a:rPr lang="en-US"/>
              <a:t>Sample Analysis for Analyst Role</a:t>
            </a:r>
          </a:p>
        </p:txBody>
      </p:sp>
      <p:sp>
        <p:nvSpPr>
          <p:cNvPr id="12" name="Rectangle 11">
            <a:extLst>
              <a:ext uri="{FF2B5EF4-FFF2-40B4-BE49-F238E27FC236}">
                <a16:creationId xmlns:a16="http://schemas.microsoft.com/office/drawing/2014/main" id="{165040EF-32B8-46F3-823C-6BA3A49A7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44AB2E0-3876-71A1-F07F-7D311241B4C5}"/>
              </a:ext>
            </a:extLst>
          </p:cNvPr>
          <p:cNvSpPr>
            <a:spLocks noGrp="1"/>
          </p:cNvSpPr>
          <p:nvPr>
            <p:ph type="subTitle" idx="1"/>
          </p:nvPr>
        </p:nvSpPr>
        <p:spPr>
          <a:xfrm>
            <a:off x="8129873" y="2173266"/>
            <a:ext cx="3657119" cy="2511468"/>
          </a:xfrm>
        </p:spPr>
        <p:txBody>
          <a:bodyPr anchor="ctr">
            <a:normAutofit/>
          </a:bodyPr>
          <a:lstStyle/>
          <a:p>
            <a:r>
              <a:rPr lang="en-US">
                <a:solidFill>
                  <a:schemeClr val="bg1">
                    <a:lumMod val="75000"/>
                    <a:lumOff val="25000"/>
                  </a:schemeClr>
                </a:solidFill>
              </a:rPr>
              <a:t>Name – Kalind Joshi</a:t>
            </a:r>
          </a:p>
          <a:p>
            <a:r>
              <a:rPr lang="en-US">
                <a:solidFill>
                  <a:schemeClr val="bg1">
                    <a:lumMod val="75000"/>
                    <a:lumOff val="25000"/>
                  </a:schemeClr>
                </a:solidFill>
              </a:rPr>
              <a:t>Date - 01/09/2025</a:t>
            </a:r>
          </a:p>
        </p:txBody>
      </p:sp>
    </p:spTree>
    <p:extLst>
      <p:ext uri="{BB962C8B-B14F-4D97-AF65-F5344CB8AC3E}">
        <p14:creationId xmlns:p14="http://schemas.microsoft.com/office/powerpoint/2010/main" val="1114185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B53B8C-C809-E94D-06B3-64C731910F2A}"/>
              </a:ext>
            </a:extLst>
          </p:cNvPr>
          <p:cNvSpPr>
            <a:spLocks noGrp="1"/>
          </p:cNvSpPr>
          <p:nvPr>
            <p:ph type="title"/>
          </p:nvPr>
        </p:nvSpPr>
        <p:spPr>
          <a:xfrm>
            <a:off x="2231136" y="467418"/>
            <a:ext cx="7729728" cy="1188720"/>
          </a:xfrm>
          <a:solidFill>
            <a:srgbClr val="FFFFFF"/>
          </a:solidFill>
        </p:spPr>
        <p:txBody>
          <a:bodyPr>
            <a:normAutofit/>
          </a:bodyPr>
          <a:lstStyle/>
          <a:p>
            <a:r>
              <a:rPr lang="en-US" dirty="0"/>
              <a:t>Creating Chart 2 </a:t>
            </a:r>
          </a:p>
        </p:txBody>
      </p:sp>
      <p:sp>
        <p:nvSpPr>
          <p:cNvPr id="3" name="Content Placeholder 2">
            <a:extLst>
              <a:ext uri="{FF2B5EF4-FFF2-40B4-BE49-F238E27FC236}">
                <a16:creationId xmlns:a16="http://schemas.microsoft.com/office/drawing/2014/main" id="{DE34382A-571B-0690-4546-FA72F2FADDF3}"/>
              </a:ext>
            </a:extLst>
          </p:cNvPr>
          <p:cNvSpPr>
            <a:spLocks noGrp="1"/>
          </p:cNvSpPr>
          <p:nvPr>
            <p:ph idx="1"/>
          </p:nvPr>
        </p:nvSpPr>
        <p:spPr>
          <a:xfrm>
            <a:off x="1706244" y="2193363"/>
            <a:ext cx="8779512" cy="2879256"/>
          </a:xfrm>
        </p:spPr>
        <p:txBody>
          <a:bodyPr>
            <a:normAutofit/>
          </a:bodyPr>
          <a:lstStyle/>
          <a:p>
            <a:pPr marL="514350" indent="-514350">
              <a:buFont typeface="+mj-lt"/>
              <a:buAutoNum type="arabicPeriod"/>
            </a:pPr>
            <a:r>
              <a:rPr lang="en-US" sz="2000" dirty="0">
                <a:solidFill>
                  <a:srgbClr val="404040"/>
                </a:solidFill>
              </a:rPr>
              <a:t>Created a new worksheet named ’Chart 2’ </a:t>
            </a:r>
          </a:p>
          <a:p>
            <a:pPr marL="514350" indent="-514350">
              <a:buFont typeface="+mj-lt"/>
              <a:buAutoNum type="arabicPeriod"/>
            </a:pPr>
            <a:r>
              <a:rPr lang="en-US" sz="2000" dirty="0">
                <a:solidFill>
                  <a:srgbClr val="404040"/>
                </a:solidFill>
              </a:rPr>
              <a:t>Created a table with the Insert table option and created 5 columns</a:t>
            </a:r>
          </a:p>
          <a:p>
            <a:pPr marL="514350" indent="-514350">
              <a:buFont typeface="+mj-lt"/>
              <a:buAutoNum type="arabicPeriod"/>
            </a:pPr>
            <a:r>
              <a:rPr lang="en-US" sz="2000" dirty="0">
                <a:solidFill>
                  <a:srgbClr val="404040"/>
                </a:solidFill>
              </a:rPr>
              <a:t>1</a:t>
            </a:r>
            <a:r>
              <a:rPr lang="en-US" sz="2000" baseline="30000" dirty="0">
                <a:solidFill>
                  <a:srgbClr val="404040"/>
                </a:solidFill>
              </a:rPr>
              <a:t>st</a:t>
            </a:r>
            <a:r>
              <a:rPr lang="en-US" sz="2000" dirty="0">
                <a:solidFill>
                  <a:srgbClr val="404040"/>
                </a:solidFill>
              </a:rPr>
              <a:t> column was distance from campus in 20-mile increments up to 300 miles and last line for &gt;300 miles</a:t>
            </a:r>
          </a:p>
          <a:p>
            <a:pPr marL="514350" indent="-514350">
              <a:buFont typeface="+mj-lt"/>
              <a:buAutoNum type="arabicPeriod"/>
            </a:pPr>
            <a:r>
              <a:rPr lang="en-US" sz="2000" dirty="0">
                <a:solidFill>
                  <a:srgbClr val="404040"/>
                </a:solidFill>
              </a:rPr>
              <a:t>The other columns were the share of students attending each campus within distance range indicated </a:t>
            </a:r>
          </a:p>
        </p:txBody>
      </p:sp>
    </p:spTree>
    <p:extLst>
      <p:ext uri="{BB962C8B-B14F-4D97-AF65-F5344CB8AC3E}">
        <p14:creationId xmlns:p14="http://schemas.microsoft.com/office/powerpoint/2010/main" val="4182917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23DE6-09F2-FDCE-FAF1-E6576D00951E}"/>
              </a:ext>
            </a:extLst>
          </p:cNvPr>
          <p:cNvSpPr>
            <a:spLocks noGrp="1"/>
          </p:cNvSpPr>
          <p:nvPr>
            <p:ph type="title"/>
          </p:nvPr>
        </p:nvSpPr>
        <p:spPr>
          <a:xfrm>
            <a:off x="838200" y="365125"/>
            <a:ext cx="8255000" cy="765175"/>
          </a:xfrm>
        </p:spPr>
        <p:txBody>
          <a:bodyPr/>
          <a:lstStyle/>
          <a:p>
            <a:r>
              <a:rPr lang="en-US" dirty="0"/>
              <a:t>Chart 2 </a:t>
            </a:r>
          </a:p>
        </p:txBody>
      </p:sp>
      <p:pic>
        <p:nvPicPr>
          <p:cNvPr id="5" name="Content Placeholder 4" descr="Chart 2">
            <a:extLst>
              <a:ext uri="{FF2B5EF4-FFF2-40B4-BE49-F238E27FC236}">
                <a16:creationId xmlns:a16="http://schemas.microsoft.com/office/drawing/2014/main" id="{32F9D75D-45D8-97A0-EB70-B425CC9E3519}"/>
              </a:ext>
            </a:extLst>
          </p:cNvPr>
          <p:cNvPicPr>
            <a:picLocks noGrp="1" noChangeAspect="1"/>
          </p:cNvPicPr>
          <p:nvPr>
            <p:ph idx="1"/>
          </p:nvPr>
        </p:nvPicPr>
        <p:blipFill>
          <a:blip r:embed="rId2"/>
          <a:stretch>
            <a:fillRect/>
          </a:stretch>
        </p:blipFill>
        <p:spPr>
          <a:xfrm>
            <a:off x="205838" y="1397000"/>
            <a:ext cx="11780324" cy="4064000"/>
          </a:xfrm>
        </p:spPr>
      </p:pic>
    </p:spTree>
    <p:extLst>
      <p:ext uri="{BB962C8B-B14F-4D97-AF65-F5344CB8AC3E}">
        <p14:creationId xmlns:p14="http://schemas.microsoft.com/office/powerpoint/2010/main" val="2003539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2A9291-55AD-4DDC-8735-1BA5A1C98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D84FACD-6C2B-B3F7-8E6F-E4F2583391CD}"/>
              </a:ext>
            </a:extLst>
          </p:cNvPr>
          <p:cNvSpPr>
            <a:spLocks noGrp="1"/>
          </p:cNvSpPr>
          <p:nvPr>
            <p:ph type="title"/>
          </p:nvPr>
        </p:nvSpPr>
        <p:spPr>
          <a:xfrm>
            <a:off x="1752600" y="2542604"/>
            <a:ext cx="8686800" cy="1772793"/>
          </a:xfrm>
          <a:solidFill>
            <a:srgbClr val="FFFFFF"/>
          </a:solidFill>
          <a:ln>
            <a:solidFill>
              <a:srgbClr val="404040"/>
            </a:solidFill>
          </a:ln>
        </p:spPr>
        <p:txBody>
          <a:bodyPr wrap="square">
            <a:normAutofit/>
          </a:bodyPr>
          <a:lstStyle/>
          <a:p>
            <a:r>
              <a:rPr lang="en-US" sz="4800"/>
              <a:t>Thank you !</a:t>
            </a:r>
          </a:p>
        </p:txBody>
      </p:sp>
    </p:spTree>
    <p:extLst>
      <p:ext uri="{BB962C8B-B14F-4D97-AF65-F5344CB8AC3E}">
        <p14:creationId xmlns:p14="http://schemas.microsoft.com/office/powerpoint/2010/main" val="3264925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318B47-016C-8F46-FE5C-7172801B4A56}"/>
              </a:ext>
            </a:extLst>
          </p:cNvPr>
          <p:cNvSpPr>
            <a:spLocks noGrp="1"/>
          </p:cNvSpPr>
          <p:nvPr>
            <p:ph type="title"/>
          </p:nvPr>
        </p:nvSpPr>
        <p:spPr>
          <a:xfrm>
            <a:off x="2231136" y="467418"/>
            <a:ext cx="7729728" cy="1188720"/>
          </a:xfrm>
          <a:solidFill>
            <a:srgbClr val="FFFFFF"/>
          </a:solidFill>
        </p:spPr>
        <p:txBody>
          <a:bodyPr>
            <a:normAutofit/>
          </a:bodyPr>
          <a:lstStyle/>
          <a:p>
            <a:r>
              <a:rPr lang="en-US" dirty="0"/>
              <a:t>Initial data analysis</a:t>
            </a:r>
          </a:p>
        </p:txBody>
      </p:sp>
      <p:sp>
        <p:nvSpPr>
          <p:cNvPr id="3" name="Content Placeholder 2">
            <a:extLst>
              <a:ext uri="{FF2B5EF4-FFF2-40B4-BE49-F238E27FC236}">
                <a16:creationId xmlns:a16="http://schemas.microsoft.com/office/drawing/2014/main" id="{E4E0DC08-6061-151C-EA2F-30EFF705908F}"/>
              </a:ext>
            </a:extLst>
          </p:cNvPr>
          <p:cNvSpPr>
            <a:spLocks noGrp="1"/>
          </p:cNvSpPr>
          <p:nvPr>
            <p:ph idx="1"/>
          </p:nvPr>
        </p:nvSpPr>
        <p:spPr>
          <a:xfrm>
            <a:off x="1706062" y="2291262"/>
            <a:ext cx="8779512" cy="2879256"/>
          </a:xfrm>
        </p:spPr>
        <p:txBody>
          <a:bodyPr>
            <a:noAutofit/>
          </a:bodyPr>
          <a:lstStyle/>
          <a:p>
            <a:r>
              <a:rPr lang="en-US" sz="2400" dirty="0">
                <a:solidFill>
                  <a:srgbClr val="404040"/>
                </a:solidFill>
              </a:rPr>
              <a:t>Raw Data of 18,408 students with their corresponding campus, program, city, state, CIP code, degree level and GEOID </a:t>
            </a:r>
          </a:p>
          <a:p>
            <a:r>
              <a:rPr lang="en-US" sz="2400" dirty="0">
                <a:solidFill>
                  <a:srgbClr val="404040"/>
                </a:solidFill>
              </a:rPr>
              <a:t>Each GEOID was referred to distance from West campus (WTC), East campus (ETC) and Main campus (MNC)</a:t>
            </a:r>
          </a:p>
          <a:p>
            <a:r>
              <a:rPr lang="en-US" sz="2400" dirty="0">
                <a:solidFill>
                  <a:srgbClr val="404040"/>
                </a:solidFill>
              </a:rPr>
              <a:t>127 students did not have a GEOID</a:t>
            </a:r>
          </a:p>
          <a:p>
            <a:r>
              <a:rPr lang="en-US" sz="2400" dirty="0">
                <a:solidFill>
                  <a:srgbClr val="404040"/>
                </a:solidFill>
              </a:rPr>
              <a:t>Students with ‘WEB’ as their campus meant they had taken online course</a:t>
            </a:r>
          </a:p>
        </p:txBody>
      </p:sp>
    </p:spTree>
    <p:extLst>
      <p:ext uri="{BB962C8B-B14F-4D97-AF65-F5344CB8AC3E}">
        <p14:creationId xmlns:p14="http://schemas.microsoft.com/office/powerpoint/2010/main" val="4236996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11FCED-E6CC-1E68-3604-1669FDBEF36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1F285-26A8-FFFB-870A-C902D0CFF2C2}"/>
              </a:ext>
            </a:extLst>
          </p:cNvPr>
          <p:cNvSpPr>
            <a:spLocks noGrp="1"/>
          </p:cNvSpPr>
          <p:nvPr>
            <p:ph type="title"/>
          </p:nvPr>
        </p:nvSpPr>
        <p:spPr>
          <a:xfrm>
            <a:off x="2231136" y="467418"/>
            <a:ext cx="7729728" cy="1188720"/>
          </a:xfrm>
          <a:solidFill>
            <a:srgbClr val="FFFFFF"/>
          </a:solidFill>
        </p:spPr>
        <p:txBody>
          <a:bodyPr>
            <a:normAutofit/>
          </a:bodyPr>
          <a:lstStyle/>
          <a:p>
            <a:r>
              <a:rPr lang="en-US" dirty="0"/>
              <a:t>Assumptions to address</a:t>
            </a:r>
          </a:p>
        </p:txBody>
      </p:sp>
      <p:sp>
        <p:nvSpPr>
          <p:cNvPr id="3" name="Content Placeholder 2">
            <a:extLst>
              <a:ext uri="{FF2B5EF4-FFF2-40B4-BE49-F238E27FC236}">
                <a16:creationId xmlns:a16="http://schemas.microsoft.com/office/drawing/2014/main" id="{0FC910E2-AC1F-361F-31EF-EC6B80E5E804}"/>
              </a:ext>
            </a:extLst>
          </p:cNvPr>
          <p:cNvSpPr>
            <a:spLocks noGrp="1"/>
          </p:cNvSpPr>
          <p:nvPr>
            <p:ph idx="1"/>
          </p:nvPr>
        </p:nvSpPr>
        <p:spPr>
          <a:xfrm>
            <a:off x="1706244" y="1843590"/>
            <a:ext cx="8779512" cy="2879256"/>
          </a:xfrm>
        </p:spPr>
        <p:txBody>
          <a:bodyPr>
            <a:noAutofit/>
          </a:bodyPr>
          <a:lstStyle/>
          <a:p>
            <a:pPr marL="514350" indent="-514350">
              <a:lnSpc>
                <a:spcPct val="90000"/>
              </a:lnSpc>
              <a:buFont typeface="+mj-lt"/>
              <a:buAutoNum type="arabicPeriod"/>
            </a:pPr>
            <a:r>
              <a:rPr lang="en-US" sz="2000" dirty="0">
                <a:solidFill>
                  <a:srgbClr val="404040"/>
                </a:solidFill>
              </a:rPr>
              <a:t>How did you determine online student distances?</a:t>
            </a:r>
          </a:p>
          <a:p>
            <a:pPr marL="0" indent="0">
              <a:lnSpc>
                <a:spcPct val="90000"/>
              </a:lnSpc>
              <a:buNone/>
            </a:pPr>
            <a:r>
              <a:rPr lang="en-US" sz="2000" dirty="0">
                <a:solidFill>
                  <a:srgbClr val="404040"/>
                </a:solidFill>
              </a:rPr>
              <a:t>Ans. ‘WEB’ or online students consisted of around 5000 records, which accounted for almost 27% of total records and is a significant amount. Therefore, it was not possible to ignore this data neither was it possible to count them as ‘zero distance from their campus’ because that would lead to all the 5000 records being categorized in the ‘0–20 mile’ mark and make the data wrongly skewed. </a:t>
            </a:r>
          </a:p>
          <a:p>
            <a:pPr marL="0" indent="0">
              <a:lnSpc>
                <a:spcPct val="90000"/>
              </a:lnSpc>
              <a:buNone/>
            </a:pPr>
            <a:r>
              <a:rPr lang="en-US" sz="2000" dirty="0">
                <a:solidFill>
                  <a:srgbClr val="404040"/>
                </a:solidFill>
              </a:rPr>
              <a:t>As a solution, I took the average of ETC, WTC and MNC distance of the GEOID for online students and created a ‘WEB avg’ column which was then used to categorize them into their respective bin. This solution prevented elimination of 5000 records of data and prevented the chart to be wrongly skewed to the ‘0-20 mile’ mark.</a:t>
            </a:r>
            <a:br>
              <a:rPr lang="en-US" sz="2000" dirty="0">
                <a:solidFill>
                  <a:srgbClr val="404040"/>
                </a:solidFill>
              </a:rPr>
            </a:br>
            <a:endParaRPr lang="en-US" sz="2000" dirty="0">
              <a:solidFill>
                <a:srgbClr val="404040"/>
              </a:solidFill>
            </a:endParaRPr>
          </a:p>
        </p:txBody>
      </p:sp>
    </p:spTree>
    <p:extLst>
      <p:ext uri="{BB962C8B-B14F-4D97-AF65-F5344CB8AC3E}">
        <p14:creationId xmlns:p14="http://schemas.microsoft.com/office/powerpoint/2010/main" val="160599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45E113-1C8B-AAEF-522A-F286F7B8C50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9BFA9-60BD-1671-7639-8C636731989A}"/>
              </a:ext>
            </a:extLst>
          </p:cNvPr>
          <p:cNvSpPr>
            <a:spLocks noGrp="1"/>
          </p:cNvSpPr>
          <p:nvPr>
            <p:ph type="title"/>
          </p:nvPr>
        </p:nvSpPr>
        <p:spPr>
          <a:xfrm>
            <a:off x="2231136" y="467418"/>
            <a:ext cx="7729728" cy="1188720"/>
          </a:xfrm>
          <a:solidFill>
            <a:srgbClr val="FFFFFF"/>
          </a:solidFill>
        </p:spPr>
        <p:txBody>
          <a:bodyPr>
            <a:normAutofit/>
          </a:bodyPr>
          <a:lstStyle/>
          <a:p>
            <a:r>
              <a:rPr lang="en-US" dirty="0"/>
              <a:t>Assumptions to address (cont.)</a:t>
            </a:r>
          </a:p>
        </p:txBody>
      </p:sp>
      <p:sp>
        <p:nvSpPr>
          <p:cNvPr id="3" name="Content Placeholder 2">
            <a:extLst>
              <a:ext uri="{FF2B5EF4-FFF2-40B4-BE49-F238E27FC236}">
                <a16:creationId xmlns:a16="http://schemas.microsoft.com/office/drawing/2014/main" id="{9F236214-B071-F348-1AD2-D5EF9BB5AE70}"/>
              </a:ext>
            </a:extLst>
          </p:cNvPr>
          <p:cNvSpPr>
            <a:spLocks noGrp="1"/>
          </p:cNvSpPr>
          <p:nvPr>
            <p:ph idx="1"/>
          </p:nvPr>
        </p:nvSpPr>
        <p:spPr>
          <a:xfrm>
            <a:off x="1706244" y="1843590"/>
            <a:ext cx="8779512" cy="2879256"/>
          </a:xfrm>
        </p:spPr>
        <p:txBody>
          <a:bodyPr>
            <a:noAutofit/>
          </a:bodyPr>
          <a:lstStyle/>
          <a:p>
            <a:pPr marL="514350" indent="-514350">
              <a:buFont typeface="+mj-lt"/>
              <a:buAutoNum type="arabicPeriod" startAt="2"/>
            </a:pPr>
            <a:r>
              <a:rPr lang="en-US" sz="2000" dirty="0">
                <a:solidFill>
                  <a:srgbClr val="404040"/>
                </a:solidFill>
              </a:rPr>
              <a:t>How did you handle students without a GEOID?</a:t>
            </a:r>
          </a:p>
          <a:p>
            <a:pPr marL="0" indent="0">
              <a:buNone/>
            </a:pPr>
            <a:r>
              <a:rPr lang="en-US" sz="2000" dirty="0">
                <a:solidFill>
                  <a:srgbClr val="404040"/>
                </a:solidFill>
              </a:rPr>
              <a:t>Ans. We had 127 students without GEOID which constitutes of 0.007% of the total data of 18,408 records. We cannot make blank GEOIDs as zero because there is no corresponding reference value for a zero GEOID in the ‘Distance to campus’ worksheet and our analysis majorly depends on GEOID and the distance from campus. </a:t>
            </a:r>
          </a:p>
          <a:p>
            <a:pPr marL="0" indent="0">
              <a:buNone/>
            </a:pPr>
            <a:r>
              <a:rPr lang="en-US" sz="2000" dirty="0">
                <a:solidFill>
                  <a:srgbClr val="404040"/>
                </a:solidFill>
              </a:rPr>
              <a:t>For the sake of this analysis, I decided to remove the 127 records since they hold minimal value and would not affect the graph results. But this solely depends on the context and nature of the analysis. We can use alternate techniques like creating a new GEOID reference for missing GEOIDs if the missing data was large </a:t>
            </a:r>
          </a:p>
          <a:p>
            <a:pPr marL="514350" indent="-514350">
              <a:buFont typeface="+mj-lt"/>
              <a:buAutoNum type="arabicPeriod" startAt="2"/>
            </a:pPr>
            <a:endParaRPr lang="en-US" sz="2000" dirty="0">
              <a:solidFill>
                <a:srgbClr val="404040"/>
              </a:solidFill>
            </a:endParaRPr>
          </a:p>
        </p:txBody>
      </p:sp>
    </p:spTree>
    <p:extLst>
      <p:ext uri="{BB962C8B-B14F-4D97-AF65-F5344CB8AC3E}">
        <p14:creationId xmlns:p14="http://schemas.microsoft.com/office/powerpoint/2010/main" val="153879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B6CD49-5BC5-3382-9CD2-684F51B46021}"/>
              </a:ext>
            </a:extLst>
          </p:cNvPr>
          <p:cNvSpPr>
            <a:spLocks noGrp="1"/>
          </p:cNvSpPr>
          <p:nvPr>
            <p:ph type="title"/>
          </p:nvPr>
        </p:nvSpPr>
        <p:spPr>
          <a:xfrm>
            <a:off x="2231136" y="467418"/>
            <a:ext cx="7729728" cy="1188720"/>
          </a:xfrm>
          <a:solidFill>
            <a:srgbClr val="FFFFFF"/>
          </a:solidFill>
        </p:spPr>
        <p:txBody>
          <a:bodyPr>
            <a:normAutofit/>
          </a:bodyPr>
          <a:lstStyle/>
          <a:p>
            <a:r>
              <a:rPr lang="en-US" dirty="0"/>
              <a:t>Processing data</a:t>
            </a:r>
          </a:p>
        </p:txBody>
      </p:sp>
      <p:sp>
        <p:nvSpPr>
          <p:cNvPr id="3" name="Content Placeholder 2">
            <a:extLst>
              <a:ext uri="{FF2B5EF4-FFF2-40B4-BE49-F238E27FC236}">
                <a16:creationId xmlns:a16="http://schemas.microsoft.com/office/drawing/2014/main" id="{B6539436-A240-9CC2-705B-03B9467C7240}"/>
              </a:ext>
            </a:extLst>
          </p:cNvPr>
          <p:cNvSpPr>
            <a:spLocks noGrp="1"/>
          </p:cNvSpPr>
          <p:nvPr>
            <p:ph idx="1"/>
          </p:nvPr>
        </p:nvSpPr>
        <p:spPr>
          <a:xfrm>
            <a:off x="1706244" y="1989372"/>
            <a:ext cx="8779512" cy="2879256"/>
          </a:xfrm>
        </p:spPr>
        <p:txBody>
          <a:bodyPr>
            <a:noAutofit/>
          </a:bodyPr>
          <a:lstStyle/>
          <a:p>
            <a:pPr marL="514350" indent="-514350">
              <a:lnSpc>
                <a:spcPct val="90000"/>
              </a:lnSpc>
              <a:buFont typeface="+mj-lt"/>
              <a:buAutoNum type="arabicPeriod"/>
            </a:pPr>
            <a:r>
              <a:rPr lang="en-US" sz="2000" dirty="0">
                <a:solidFill>
                  <a:srgbClr val="404040"/>
                </a:solidFill>
              </a:rPr>
              <a:t>Applied a pivot table on the ‘Distances to Campus’ worksheet. It was named ‘Distance_Pivot’ worksheet</a:t>
            </a:r>
          </a:p>
          <a:p>
            <a:pPr marL="514350" indent="-514350">
              <a:lnSpc>
                <a:spcPct val="90000"/>
              </a:lnSpc>
              <a:buFont typeface="+mj-lt"/>
              <a:buAutoNum type="arabicPeriod"/>
            </a:pPr>
            <a:r>
              <a:rPr lang="en-US" sz="2000" dirty="0">
                <a:solidFill>
                  <a:srgbClr val="404040"/>
                </a:solidFill>
              </a:rPr>
              <a:t>Joined ’Raw Data’ and ‘Distance_Pivot’ on common field GEOID using VLOOKUP formula</a:t>
            </a:r>
          </a:p>
          <a:p>
            <a:pPr marL="514350" indent="-514350">
              <a:lnSpc>
                <a:spcPct val="90000"/>
              </a:lnSpc>
              <a:buFont typeface="+mj-lt"/>
              <a:buAutoNum type="arabicPeriod"/>
            </a:pPr>
            <a:r>
              <a:rPr lang="en-US" sz="2000" dirty="0">
                <a:solidFill>
                  <a:srgbClr val="404040"/>
                </a:solidFill>
              </a:rPr>
              <a:t>Created 3 additional columns ‘ETC bin’, ‘MNC bin’ and ‘WTC bin’</a:t>
            </a:r>
          </a:p>
          <a:p>
            <a:pPr marL="514350" indent="-514350">
              <a:lnSpc>
                <a:spcPct val="90000"/>
              </a:lnSpc>
              <a:buFont typeface="+mj-lt"/>
              <a:buAutoNum type="arabicPeriod"/>
            </a:pPr>
            <a:r>
              <a:rPr lang="en-US" sz="2000" dirty="0">
                <a:solidFill>
                  <a:srgbClr val="404040"/>
                </a:solidFill>
              </a:rPr>
              <a:t>Categorized the distances for each student's respective campus in 20-mile increment ranges or bins using FILTER and IF formula</a:t>
            </a:r>
          </a:p>
          <a:p>
            <a:pPr marL="514350" indent="-514350">
              <a:lnSpc>
                <a:spcPct val="90000"/>
              </a:lnSpc>
              <a:buFont typeface="+mj-lt"/>
              <a:buAutoNum type="arabicPeriod"/>
            </a:pPr>
            <a:r>
              <a:rPr lang="en-US" sz="2000" dirty="0">
                <a:solidFill>
                  <a:srgbClr val="404040"/>
                </a:solidFill>
              </a:rPr>
              <a:t>For WEB campus, I took the average of the other campuses for that student and created a new column ‘WEB avg’</a:t>
            </a:r>
          </a:p>
          <a:p>
            <a:pPr marL="514350" indent="-514350">
              <a:lnSpc>
                <a:spcPct val="90000"/>
              </a:lnSpc>
              <a:buFont typeface="+mj-lt"/>
              <a:buAutoNum type="arabicPeriod"/>
            </a:pPr>
            <a:r>
              <a:rPr lang="en-US" sz="2000" dirty="0">
                <a:solidFill>
                  <a:srgbClr val="404040"/>
                </a:solidFill>
              </a:rPr>
              <a:t>Then, I used WEB avg to create ’WEB bin’ like other bins</a:t>
            </a:r>
          </a:p>
        </p:txBody>
      </p:sp>
    </p:spTree>
    <p:extLst>
      <p:ext uri="{BB962C8B-B14F-4D97-AF65-F5344CB8AC3E}">
        <p14:creationId xmlns:p14="http://schemas.microsoft.com/office/powerpoint/2010/main" val="2843146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C0B59-9CCA-C777-718E-954B1B295B76}"/>
              </a:ext>
            </a:extLst>
          </p:cNvPr>
          <p:cNvSpPr>
            <a:spLocks noGrp="1"/>
          </p:cNvSpPr>
          <p:nvPr>
            <p:ph type="title"/>
          </p:nvPr>
        </p:nvSpPr>
        <p:spPr>
          <a:xfrm>
            <a:off x="2231136" y="467418"/>
            <a:ext cx="7729728" cy="1188720"/>
          </a:xfrm>
          <a:solidFill>
            <a:srgbClr val="FFFFFF"/>
          </a:solidFill>
        </p:spPr>
        <p:txBody>
          <a:bodyPr>
            <a:normAutofit/>
          </a:bodyPr>
          <a:lstStyle/>
          <a:p>
            <a:r>
              <a:rPr lang="en-US" dirty="0"/>
              <a:t>Processing data (cont.)</a:t>
            </a:r>
          </a:p>
        </p:txBody>
      </p:sp>
      <p:sp>
        <p:nvSpPr>
          <p:cNvPr id="3" name="Content Placeholder 2">
            <a:extLst>
              <a:ext uri="{FF2B5EF4-FFF2-40B4-BE49-F238E27FC236}">
                <a16:creationId xmlns:a16="http://schemas.microsoft.com/office/drawing/2014/main" id="{96153D84-844A-0D1E-BCE5-6D18D19CCF49}"/>
              </a:ext>
            </a:extLst>
          </p:cNvPr>
          <p:cNvSpPr>
            <a:spLocks noGrp="1"/>
          </p:cNvSpPr>
          <p:nvPr>
            <p:ph idx="1"/>
          </p:nvPr>
        </p:nvSpPr>
        <p:spPr>
          <a:xfrm>
            <a:off x="1706244" y="2123556"/>
            <a:ext cx="8779512" cy="2879256"/>
          </a:xfrm>
        </p:spPr>
        <p:txBody>
          <a:bodyPr>
            <a:noAutofit/>
          </a:bodyPr>
          <a:lstStyle/>
          <a:p>
            <a:pPr marL="514350" indent="-514350">
              <a:lnSpc>
                <a:spcPct val="90000"/>
              </a:lnSpc>
              <a:buFont typeface="+mj-lt"/>
              <a:buAutoNum type="arabicPeriod" startAt="7"/>
            </a:pPr>
            <a:r>
              <a:rPr lang="en-US" sz="2000" dirty="0">
                <a:solidFill>
                  <a:srgbClr val="404040"/>
                </a:solidFill>
              </a:rPr>
              <a:t>Created a new column ‘Distance from respective campus bin’ which will have the range where a particular student is staying based on their campus</a:t>
            </a:r>
          </a:p>
          <a:p>
            <a:pPr marL="514350" indent="-514350">
              <a:lnSpc>
                <a:spcPct val="90000"/>
              </a:lnSpc>
              <a:buFont typeface="+mj-lt"/>
              <a:buAutoNum type="arabicPeriod" startAt="7"/>
            </a:pPr>
            <a:r>
              <a:rPr lang="en-US" sz="2000" dirty="0">
                <a:solidFill>
                  <a:srgbClr val="404040"/>
                </a:solidFill>
              </a:rPr>
              <a:t>The calculation for this column was done using IFS formula</a:t>
            </a:r>
          </a:p>
          <a:p>
            <a:pPr marL="514350" indent="-514350">
              <a:lnSpc>
                <a:spcPct val="90000"/>
              </a:lnSpc>
              <a:buFont typeface="+mj-lt"/>
              <a:buAutoNum type="arabicPeriod" startAt="7"/>
            </a:pPr>
            <a:r>
              <a:rPr lang="en-US" sz="2000" dirty="0">
                <a:solidFill>
                  <a:srgbClr val="404040"/>
                </a:solidFill>
              </a:rPr>
              <a:t>Used pivot table on this worksheet, results displayed a new worksheet named  ‘Cumulative_Pivot’</a:t>
            </a:r>
          </a:p>
          <a:p>
            <a:pPr marL="514350" indent="-514350">
              <a:lnSpc>
                <a:spcPct val="90000"/>
              </a:lnSpc>
              <a:buFont typeface="+mj-lt"/>
              <a:buAutoNum type="arabicPeriod" startAt="7"/>
            </a:pPr>
            <a:r>
              <a:rPr lang="en-US" sz="2000" dirty="0">
                <a:solidFill>
                  <a:srgbClr val="404040"/>
                </a:solidFill>
              </a:rPr>
              <a:t>Columns of pivot table had ‘Campus’, and Rows had ‘Distance from respective campus bin’, followed with their grand totals</a:t>
            </a:r>
          </a:p>
          <a:p>
            <a:pPr marL="514350" indent="-514350">
              <a:lnSpc>
                <a:spcPct val="90000"/>
              </a:lnSpc>
              <a:buFont typeface="+mj-lt"/>
              <a:buAutoNum type="arabicPeriod" startAt="7"/>
            </a:pPr>
            <a:r>
              <a:rPr lang="en-US" sz="2000" dirty="0">
                <a:solidFill>
                  <a:srgbClr val="404040"/>
                </a:solidFill>
              </a:rPr>
              <a:t>Calculated the percentage share of each campus, percentage share of all students and cumulative share </a:t>
            </a:r>
          </a:p>
          <a:p>
            <a:pPr marL="514350" indent="-514350">
              <a:lnSpc>
                <a:spcPct val="90000"/>
              </a:lnSpc>
              <a:buFont typeface="+mj-lt"/>
              <a:buAutoNum type="arabicPeriod" startAt="7"/>
            </a:pPr>
            <a:endParaRPr lang="en-US" sz="2000" dirty="0">
              <a:solidFill>
                <a:srgbClr val="404040"/>
              </a:solidFill>
            </a:endParaRPr>
          </a:p>
          <a:p>
            <a:pPr marL="514350" indent="-514350">
              <a:lnSpc>
                <a:spcPct val="90000"/>
              </a:lnSpc>
              <a:buFont typeface="+mj-lt"/>
              <a:buAutoNum type="arabicPeriod" startAt="7"/>
            </a:pPr>
            <a:endParaRPr lang="en-US" sz="2000" dirty="0">
              <a:solidFill>
                <a:srgbClr val="404040"/>
              </a:solidFill>
            </a:endParaRPr>
          </a:p>
          <a:p>
            <a:pPr marL="514350" indent="-514350">
              <a:lnSpc>
                <a:spcPct val="90000"/>
              </a:lnSpc>
              <a:buFont typeface="+mj-lt"/>
              <a:buAutoNum type="arabicPeriod" startAt="7"/>
            </a:pPr>
            <a:endParaRPr lang="en-US" sz="2000" dirty="0">
              <a:solidFill>
                <a:srgbClr val="404040"/>
              </a:solidFill>
            </a:endParaRPr>
          </a:p>
          <a:p>
            <a:pPr marL="0" indent="0">
              <a:lnSpc>
                <a:spcPct val="90000"/>
              </a:lnSpc>
              <a:buNone/>
            </a:pPr>
            <a:endParaRPr lang="en-US" sz="2000" dirty="0">
              <a:solidFill>
                <a:srgbClr val="404040"/>
              </a:solidFill>
            </a:endParaRPr>
          </a:p>
          <a:p>
            <a:pPr marL="0" indent="0">
              <a:lnSpc>
                <a:spcPct val="90000"/>
              </a:lnSpc>
              <a:buNone/>
            </a:pPr>
            <a:r>
              <a:rPr lang="en-US" sz="2000" dirty="0">
                <a:solidFill>
                  <a:srgbClr val="404040"/>
                </a:solidFill>
              </a:rPr>
              <a:t>  </a:t>
            </a:r>
          </a:p>
        </p:txBody>
      </p:sp>
    </p:spTree>
    <p:extLst>
      <p:ext uri="{BB962C8B-B14F-4D97-AF65-F5344CB8AC3E}">
        <p14:creationId xmlns:p14="http://schemas.microsoft.com/office/powerpoint/2010/main" val="2778402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ED74D6-8C51-9A09-73F4-593ED06D7B03}"/>
              </a:ext>
            </a:extLst>
          </p:cNvPr>
          <p:cNvSpPr>
            <a:spLocks noGrp="1"/>
          </p:cNvSpPr>
          <p:nvPr>
            <p:ph type="title"/>
          </p:nvPr>
        </p:nvSpPr>
        <p:spPr>
          <a:xfrm>
            <a:off x="2231136" y="467418"/>
            <a:ext cx="7729728" cy="1188720"/>
          </a:xfrm>
          <a:solidFill>
            <a:srgbClr val="FFFFFF"/>
          </a:solidFill>
        </p:spPr>
        <p:txBody>
          <a:bodyPr>
            <a:normAutofit/>
          </a:bodyPr>
          <a:lstStyle/>
          <a:p>
            <a:r>
              <a:rPr lang="en-US" dirty="0"/>
              <a:t>Creating Chart 1:</a:t>
            </a:r>
          </a:p>
        </p:txBody>
      </p:sp>
      <p:sp>
        <p:nvSpPr>
          <p:cNvPr id="3" name="Content Placeholder 2">
            <a:extLst>
              <a:ext uri="{FF2B5EF4-FFF2-40B4-BE49-F238E27FC236}">
                <a16:creationId xmlns:a16="http://schemas.microsoft.com/office/drawing/2014/main" id="{AF493A9B-A343-4BF9-13DB-F51BF3C94221}"/>
              </a:ext>
            </a:extLst>
          </p:cNvPr>
          <p:cNvSpPr>
            <a:spLocks noGrp="1"/>
          </p:cNvSpPr>
          <p:nvPr>
            <p:ph idx="1"/>
          </p:nvPr>
        </p:nvSpPr>
        <p:spPr>
          <a:xfrm>
            <a:off x="1706244" y="2123556"/>
            <a:ext cx="8779512" cy="2879256"/>
          </a:xfrm>
        </p:spPr>
        <p:txBody>
          <a:bodyPr>
            <a:noAutofit/>
          </a:bodyPr>
          <a:lstStyle/>
          <a:p>
            <a:pPr marL="514350" indent="-514350">
              <a:buFont typeface="+mj-lt"/>
              <a:buAutoNum type="arabicPeriod"/>
            </a:pPr>
            <a:r>
              <a:rPr lang="en-US" sz="2000" dirty="0">
                <a:solidFill>
                  <a:srgbClr val="404040"/>
                </a:solidFill>
              </a:rPr>
              <a:t>Used stacked column chart with ‘distance bin’ as X-axis and ‘share of all students’ primary Y-axis</a:t>
            </a:r>
          </a:p>
          <a:p>
            <a:pPr marL="514350" indent="-514350">
              <a:buFont typeface="+mj-lt"/>
              <a:buAutoNum type="arabicPeriod"/>
            </a:pPr>
            <a:r>
              <a:rPr lang="en-US" sz="2000" dirty="0">
                <a:solidFill>
                  <a:srgbClr val="404040"/>
                </a:solidFill>
              </a:rPr>
              <a:t>Added 5 new series -  ETC share, MNC share, WEB share WTC share and cumulative share in the chart settings </a:t>
            </a:r>
          </a:p>
          <a:p>
            <a:pPr marL="514350" indent="-514350">
              <a:buFont typeface="+mj-lt"/>
              <a:buAutoNum type="arabicPeriod"/>
            </a:pPr>
            <a:r>
              <a:rPr lang="en-US" sz="2000" dirty="0">
                <a:solidFill>
                  <a:srgbClr val="404040"/>
                </a:solidFill>
              </a:rPr>
              <a:t>Converted these 5 bars into a line chart and used the option of secondary Y-axis </a:t>
            </a:r>
          </a:p>
          <a:p>
            <a:pPr marL="514350" indent="-514350">
              <a:buFont typeface="+mj-lt"/>
              <a:buAutoNum type="arabicPeriod"/>
            </a:pPr>
            <a:r>
              <a:rPr lang="en-US" sz="2000" dirty="0">
                <a:solidFill>
                  <a:srgbClr val="404040"/>
                </a:solidFill>
              </a:rPr>
              <a:t>Added chart elements like legends, axis name, data labels, title etc. </a:t>
            </a:r>
          </a:p>
        </p:txBody>
      </p:sp>
    </p:spTree>
    <p:extLst>
      <p:ext uri="{BB962C8B-B14F-4D97-AF65-F5344CB8AC3E}">
        <p14:creationId xmlns:p14="http://schemas.microsoft.com/office/powerpoint/2010/main" val="160263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91CBDE-A50D-0E9D-2F6A-291C3CBE48CC}"/>
              </a:ext>
            </a:extLst>
          </p:cNvPr>
          <p:cNvPicPr>
            <a:picLocks noChangeAspect="1"/>
          </p:cNvPicPr>
          <p:nvPr/>
        </p:nvPicPr>
        <p:blipFill>
          <a:blip r:embed="rId2"/>
          <a:stretch>
            <a:fillRect/>
          </a:stretch>
        </p:blipFill>
        <p:spPr>
          <a:xfrm>
            <a:off x="0" y="1"/>
            <a:ext cx="12192000" cy="6857324"/>
          </a:xfrm>
          <a:prstGeom prst="rect">
            <a:avLst/>
          </a:prstGeom>
        </p:spPr>
      </p:pic>
    </p:spTree>
    <p:extLst>
      <p:ext uri="{BB962C8B-B14F-4D97-AF65-F5344CB8AC3E}">
        <p14:creationId xmlns:p14="http://schemas.microsoft.com/office/powerpoint/2010/main" val="124393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99366CD-A88C-B87A-F08B-B47B1861AB88}"/>
              </a:ext>
            </a:extLst>
          </p:cNvPr>
          <p:cNvSpPr>
            <a:spLocks noGrp="1"/>
          </p:cNvSpPr>
          <p:nvPr>
            <p:ph type="title"/>
          </p:nvPr>
        </p:nvSpPr>
        <p:spPr>
          <a:xfrm>
            <a:off x="2231136" y="467418"/>
            <a:ext cx="7729728" cy="1188720"/>
          </a:xfrm>
          <a:solidFill>
            <a:srgbClr val="FFFFFF"/>
          </a:solidFill>
        </p:spPr>
        <p:txBody>
          <a:bodyPr>
            <a:normAutofit/>
          </a:bodyPr>
          <a:lstStyle/>
          <a:p>
            <a:r>
              <a:rPr lang="en-US" dirty="0"/>
              <a:t>Chart 1 question:</a:t>
            </a:r>
          </a:p>
        </p:txBody>
      </p:sp>
      <p:sp>
        <p:nvSpPr>
          <p:cNvPr id="4" name="Content Placeholder 3">
            <a:extLst>
              <a:ext uri="{FF2B5EF4-FFF2-40B4-BE49-F238E27FC236}">
                <a16:creationId xmlns:a16="http://schemas.microsoft.com/office/drawing/2014/main" id="{243B7E8E-BFDB-95D9-D6B2-6FF3070ED0C3}"/>
              </a:ext>
            </a:extLst>
          </p:cNvPr>
          <p:cNvSpPr>
            <a:spLocks noGrp="1"/>
          </p:cNvSpPr>
          <p:nvPr>
            <p:ph idx="1"/>
          </p:nvPr>
        </p:nvSpPr>
        <p:spPr>
          <a:xfrm>
            <a:off x="1706244" y="2193363"/>
            <a:ext cx="8779512" cy="2879256"/>
          </a:xfrm>
        </p:spPr>
        <p:txBody>
          <a:bodyPr>
            <a:normAutofit/>
          </a:bodyPr>
          <a:lstStyle/>
          <a:p>
            <a:r>
              <a:rPr lang="en-US" sz="2000" dirty="0">
                <a:solidFill>
                  <a:srgbClr val="404040"/>
                </a:solidFill>
              </a:rPr>
              <a:t>Question: What mile radius would be required to capture at least 80% of each campus’ respective student population? </a:t>
            </a:r>
          </a:p>
          <a:p>
            <a:endParaRPr lang="en-US" sz="2000" dirty="0">
              <a:solidFill>
                <a:srgbClr val="404040"/>
              </a:solidFill>
            </a:endParaRPr>
          </a:p>
          <a:p>
            <a:r>
              <a:rPr lang="en-US" sz="2000" dirty="0">
                <a:solidFill>
                  <a:srgbClr val="404040"/>
                </a:solidFill>
              </a:rPr>
              <a:t>Answer: If we see the percentage of each campus, we find that ETC, MNC and WTC have their 80% student population in the 0-40 miles mark and WEB has the 80% student population in the 0-80 miles mark. Considering all campuses, we can say that the </a:t>
            </a:r>
            <a:r>
              <a:rPr lang="en-US" sz="2000" b="1" dirty="0">
                <a:solidFill>
                  <a:srgbClr val="404040"/>
                </a:solidFill>
              </a:rPr>
              <a:t>0-80 miles radius encompasses 80% of each campus’ respective student population</a:t>
            </a:r>
          </a:p>
        </p:txBody>
      </p:sp>
    </p:spTree>
    <p:extLst>
      <p:ext uri="{BB962C8B-B14F-4D97-AF65-F5344CB8AC3E}">
        <p14:creationId xmlns:p14="http://schemas.microsoft.com/office/powerpoint/2010/main" val="2565528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144</TotalTime>
  <Words>819</Words>
  <Application>Microsoft Macintosh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Parcel</vt:lpstr>
      <vt:lpstr>Sample Analysis for Analyst Role</vt:lpstr>
      <vt:lpstr>Initial data analysis</vt:lpstr>
      <vt:lpstr>Assumptions to address</vt:lpstr>
      <vt:lpstr>Assumptions to address (cont.)</vt:lpstr>
      <vt:lpstr>Processing data</vt:lpstr>
      <vt:lpstr>Processing data (cont.)</vt:lpstr>
      <vt:lpstr>Creating Chart 1:</vt:lpstr>
      <vt:lpstr>PowerPoint Presentation</vt:lpstr>
      <vt:lpstr>Chart 1 question:</vt:lpstr>
      <vt:lpstr>Creating Chart 2 </vt:lpstr>
      <vt:lpstr>Chart 2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Kalind Joshi</dc:creator>
  <cp:lastModifiedBy>Kalind Joshi</cp:lastModifiedBy>
  <cp:revision>6</cp:revision>
  <dcterms:created xsi:type="dcterms:W3CDTF">2025-01-09T13:41:20Z</dcterms:created>
  <dcterms:modified xsi:type="dcterms:W3CDTF">2025-01-09T16:05:43Z</dcterms:modified>
</cp:coreProperties>
</file>