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5" r:id="rId2"/>
    <p:sldId id="262" r:id="rId3"/>
    <p:sldId id="263" r:id="rId4"/>
    <p:sldId id="265" r:id="rId5"/>
    <p:sldId id="264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43" d="100"/>
          <a:sy n="43" d="100"/>
        </p:scale>
        <p:origin x="12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3A708-341D-4F94-9C8A-E13CC7BA0CAA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9DE2-359B-4B21-B2DE-3E4076DA27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7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4C4B-A5BD-414D-BB7A-CD0AD92D077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72BD-5599-423F-A484-4BBD328C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Seven Segment Displays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Seven Segment Displays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295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seven-segment display can be used to display the decimal numbers 0-9 and some alpha characters.</a:t>
            </a:r>
          </a:p>
          <a:p>
            <a:endParaRPr lang="en-US" dirty="0"/>
          </a:p>
        </p:txBody>
      </p:sp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95600"/>
            <a:ext cx="16668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895600"/>
            <a:ext cx="2286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5181600"/>
            <a:ext cx="2177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5334000"/>
            <a:ext cx="1979613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33528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Segment Identification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5257800" cy="4038600"/>
          </a:xfrm>
        </p:spPr>
        <p:txBody>
          <a:bodyPr>
            <a:normAutofit/>
          </a:bodyPr>
          <a:lstStyle/>
          <a:p>
            <a:pPr marL="273050" indent="-2730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Seven-Segment Display (SSD) is simply a figure eight grouping of LEDs { include a decimal point (DP)}.</a:t>
            </a:r>
          </a:p>
          <a:p>
            <a:pPr marL="273050" indent="-2730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Segment is labeled (a) to (g).</a:t>
            </a:r>
          </a:p>
          <a:p>
            <a:pPr marL="273050" indent="-2730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SSDs are available in two configurations</a:t>
            </a:r>
          </a:p>
          <a:p>
            <a:pPr marL="673100" lvl="1" indent="-2730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Common Cathode (all LED cathodes are connected)</a:t>
            </a:r>
          </a:p>
          <a:p>
            <a:pPr marL="673100" lvl="1" indent="-2730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Common Anode (all LED anodes are connected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172200" y="1219200"/>
            <a:ext cx="2203450" cy="4038600"/>
            <a:chOff x="785813" y="3468510"/>
            <a:chExt cx="2280126" cy="3332713"/>
          </a:xfrm>
        </p:grpSpPr>
        <p:sp>
          <p:nvSpPr>
            <p:cNvPr id="6" name="Freeform 5"/>
            <p:cNvSpPr/>
            <p:nvPr/>
          </p:nvSpPr>
          <p:spPr bwMode="auto">
            <a:xfrm>
              <a:off x="2462563" y="4114854"/>
              <a:ext cx="347735" cy="1041524"/>
            </a:xfrm>
            <a:custGeom>
              <a:avLst/>
              <a:gdLst>
                <a:gd name="connsiteX0" fmla="*/ 160934 w 427939"/>
                <a:gd name="connsiteY0" fmla="*/ 186538 h 1287475"/>
                <a:gd name="connsiteX1" fmla="*/ 373075 w 427939"/>
                <a:gd name="connsiteY1" fmla="*/ 0 h 1287475"/>
                <a:gd name="connsiteX2" fmla="*/ 427939 w 427939"/>
                <a:gd name="connsiteY2" fmla="*/ 65837 h 1287475"/>
                <a:gd name="connsiteX3" fmla="*/ 212140 w 427939"/>
                <a:gd name="connsiteY3" fmla="*/ 1287475 h 1287475"/>
                <a:gd name="connsiteX4" fmla="*/ 0 w 427939"/>
                <a:gd name="connsiteY4" fmla="*/ 1170432 h 1287475"/>
                <a:gd name="connsiteX5" fmla="*/ 160934 w 427939"/>
                <a:gd name="connsiteY5" fmla="*/ 186538 h 128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939" h="1287475">
                  <a:moveTo>
                    <a:pt x="160934" y="186538"/>
                  </a:moveTo>
                  <a:lnTo>
                    <a:pt x="373075" y="0"/>
                  </a:lnTo>
                  <a:lnTo>
                    <a:pt x="427939" y="65837"/>
                  </a:lnTo>
                  <a:lnTo>
                    <a:pt x="212140" y="1287475"/>
                  </a:lnTo>
                  <a:lnTo>
                    <a:pt x="0" y="1170432"/>
                  </a:lnTo>
                  <a:lnTo>
                    <a:pt x="160934" y="186538"/>
                  </a:lnTo>
                  <a:close/>
                </a:path>
              </a:pathLst>
            </a:custGeom>
            <a:solidFill>
              <a:srgbClr val="FF170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503513" y="4008480"/>
              <a:ext cx="1217866" cy="211162"/>
            </a:xfrm>
            <a:custGeom>
              <a:avLst/>
              <a:gdLst>
                <a:gd name="connsiteX0" fmla="*/ 0 w 1503274"/>
                <a:gd name="connsiteY0" fmla="*/ 76809 h 263347"/>
                <a:gd name="connsiteX1" fmla="*/ 87783 w 1503274"/>
                <a:gd name="connsiteY1" fmla="*/ 3657 h 263347"/>
                <a:gd name="connsiteX2" fmla="*/ 1455725 w 1503274"/>
                <a:gd name="connsiteY2" fmla="*/ 0 h 263347"/>
                <a:gd name="connsiteX3" fmla="*/ 1503274 w 1503274"/>
                <a:gd name="connsiteY3" fmla="*/ 65836 h 263347"/>
                <a:gd name="connsiteX4" fmla="*/ 1298448 w 1503274"/>
                <a:gd name="connsiteY4" fmla="*/ 256032 h 263347"/>
                <a:gd name="connsiteX5" fmla="*/ 149962 w 1503274"/>
                <a:gd name="connsiteY5" fmla="*/ 263347 h 263347"/>
                <a:gd name="connsiteX6" fmla="*/ 0 w 1503274"/>
                <a:gd name="connsiteY6" fmla="*/ 76809 h 26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3274" h="263347">
                  <a:moveTo>
                    <a:pt x="0" y="76809"/>
                  </a:moveTo>
                  <a:lnTo>
                    <a:pt x="87783" y="3657"/>
                  </a:lnTo>
                  <a:lnTo>
                    <a:pt x="1455725" y="0"/>
                  </a:lnTo>
                  <a:lnTo>
                    <a:pt x="1503274" y="65836"/>
                  </a:lnTo>
                  <a:lnTo>
                    <a:pt x="1298448" y="256032"/>
                  </a:lnTo>
                  <a:lnTo>
                    <a:pt x="149962" y="263347"/>
                  </a:lnTo>
                  <a:lnTo>
                    <a:pt x="0" y="76809"/>
                  </a:lnTo>
                  <a:close/>
                </a:path>
              </a:pathLst>
            </a:custGeom>
            <a:solidFill>
              <a:srgbClr val="FF170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222466" y="4116442"/>
              <a:ext cx="346147" cy="1028822"/>
            </a:xfrm>
            <a:custGeom>
              <a:avLst/>
              <a:gdLst>
                <a:gd name="connsiteX0" fmla="*/ 281635 w 427939"/>
                <a:gd name="connsiteY0" fmla="*/ 0 h 1269187"/>
                <a:gd name="connsiteX1" fmla="*/ 427939 w 427939"/>
                <a:gd name="connsiteY1" fmla="*/ 179222 h 1269187"/>
                <a:gd name="connsiteX2" fmla="*/ 267005 w 427939"/>
                <a:gd name="connsiteY2" fmla="*/ 1126541 h 1269187"/>
                <a:gd name="connsiteX3" fmla="*/ 0 w 427939"/>
                <a:gd name="connsiteY3" fmla="*/ 1269187 h 1269187"/>
                <a:gd name="connsiteX4" fmla="*/ 197511 w 427939"/>
                <a:gd name="connsiteY4" fmla="*/ 65837 h 1269187"/>
                <a:gd name="connsiteX5" fmla="*/ 281635 w 427939"/>
                <a:gd name="connsiteY5" fmla="*/ 0 h 126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939" h="1269187">
                  <a:moveTo>
                    <a:pt x="281635" y="0"/>
                  </a:moveTo>
                  <a:lnTo>
                    <a:pt x="427939" y="179222"/>
                  </a:lnTo>
                  <a:lnTo>
                    <a:pt x="267005" y="1126541"/>
                  </a:lnTo>
                  <a:lnTo>
                    <a:pt x="0" y="1269187"/>
                  </a:lnTo>
                  <a:lnTo>
                    <a:pt x="197511" y="65837"/>
                  </a:lnTo>
                  <a:lnTo>
                    <a:pt x="281635" y="0"/>
                  </a:lnTo>
                  <a:close/>
                </a:path>
              </a:pathLst>
            </a:custGeom>
            <a:solidFill>
              <a:srgbClr val="FF170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271689" y="5091283"/>
              <a:ext cx="1284555" cy="214337"/>
            </a:xfrm>
            <a:custGeom>
              <a:avLst/>
              <a:gdLst>
                <a:gd name="connsiteX0" fmla="*/ 0 w 1583741"/>
                <a:gd name="connsiteY0" fmla="*/ 131674 h 263347"/>
                <a:gd name="connsiteX1" fmla="*/ 201168 w 1583741"/>
                <a:gd name="connsiteY1" fmla="*/ 3658 h 263347"/>
                <a:gd name="connsiteX2" fmla="*/ 1382573 w 1583741"/>
                <a:gd name="connsiteY2" fmla="*/ 0 h 263347"/>
                <a:gd name="connsiteX3" fmla="*/ 1583741 w 1583741"/>
                <a:gd name="connsiteY3" fmla="*/ 131674 h 263347"/>
                <a:gd name="connsiteX4" fmla="*/ 1386231 w 1583741"/>
                <a:gd name="connsiteY4" fmla="*/ 259690 h 263347"/>
                <a:gd name="connsiteX5" fmla="*/ 219456 w 1583741"/>
                <a:gd name="connsiteY5" fmla="*/ 263347 h 263347"/>
                <a:gd name="connsiteX6" fmla="*/ 0 w 1583741"/>
                <a:gd name="connsiteY6" fmla="*/ 131674 h 26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3741" h="263347">
                  <a:moveTo>
                    <a:pt x="0" y="131674"/>
                  </a:moveTo>
                  <a:lnTo>
                    <a:pt x="201168" y="3658"/>
                  </a:lnTo>
                  <a:lnTo>
                    <a:pt x="1382573" y="0"/>
                  </a:lnTo>
                  <a:lnTo>
                    <a:pt x="1583741" y="131674"/>
                  </a:lnTo>
                  <a:lnTo>
                    <a:pt x="1386231" y="259690"/>
                  </a:lnTo>
                  <a:lnTo>
                    <a:pt x="219456" y="263347"/>
                  </a:lnTo>
                  <a:lnTo>
                    <a:pt x="0" y="131674"/>
                  </a:lnTo>
                  <a:close/>
                </a:path>
              </a:pathLst>
            </a:custGeom>
            <a:solidFill>
              <a:srgbClr val="FF170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267259" y="5232587"/>
              <a:ext cx="358850" cy="1047874"/>
            </a:xfrm>
            <a:custGeom>
              <a:avLst/>
              <a:gdLst>
                <a:gd name="connsiteX0" fmla="*/ 160934 w 442570"/>
                <a:gd name="connsiteY0" fmla="*/ 164592 h 1291133"/>
                <a:gd name="connsiteX1" fmla="*/ 442570 w 442570"/>
                <a:gd name="connsiteY1" fmla="*/ 0 h 1291133"/>
                <a:gd name="connsiteX2" fmla="*/ 234086 w 442570"/>
                <a:gd name="connsiteY2" fmla="*/ 1217981 h 1291133"/>
                <a:gd name="connsiteX3" fmla="*/ 149962 w 442570"/>
                <a:gd name="connsiteY3" fmla="*/ 1291133 h 1291133"/>
                <a:gd name="connsiteX4" fmla="*/ 0 w 442570"/>
                <a:gd name="connsiteY4" fmla="*/ 1108253 h 1291133"/>
                <a:gd name="connsiteX5" fmla="*/ 160934 w 442570"/>
                <a:gd name="connsiteY5" fmla="*/ 164592 h 12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570" h="1291133">
                  <a:moveTo>
                    <a:pt x="160934" y="164592"/>
                  </a:moveTo>
                  <a:lnTo>
                    <a:pt x="442570" y="0"/>
                  </a:lnTo>
                  <a:lnTo>
                    <a:pt x="234086" y="1217981"/>
                  </a:lnTo>
                  <a:lnTo>
                    <a:pt x="149962" y="1291133"/>
                  </a:lnTo>
                  <a:lnTo>
                    <a:pt x="0" y="1108253"/>
                  </a:lnTo>
                  <a:lnTo>
                    <a:pt x="160934" y="164592"/>
                  </a:lnTo>
                  <a:close/>
                </a:path>
              </a:pathLst>
            </a:custGeom>
            <a:solidFill>
              <a:srgbClr val="FF170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1112906" y="6182025"/>
              <a:ext cx="1221042" cy="198462"/>
            </a:xfrm>
            <a:custGeom>
              <a:avLst/>
              <a:gdLst>
                <a:gd name="connsiteX0" fmla="*/ 212141 w 1506931"/>
                <a:gd name="connsiteY0" fmla="*/ 0 h 245059"/>
                <a:gd name="connsiteX1" fmla="*/ 1356970 w 1506931"/>
                <a:gd name="connsiteY1" fmla="*/ 0 h 245059"/>
                <a:gd name="connsiteX2" fmla="*/ 1506931 w 1506931"/>
                <a:gd name="connsiteY2" fmla="*/ 168250 h 245059"/>
                <a:gd name="connsiteX3" fmla="*/ 1430122 w 1506931"/>
                <a:gd name="connsiteY3" fmla="*/ 241402 h 245059"/>
                <a:gd name="connsiteX4" fmla="*/ 43891 w 1506931"/>
                <a:gd name="connsiteY4" fmla="*/ 245059 h 245059"/>
                <a:gd name="connsiteX5" fmla="*/ 0 w 1506931"/>
                <a:gd name="connsiteY5" fmla="*/ 186538 h 245059"/>
                <a:gd name="connsiteX6" fmla="*/ 212141 w 1506931"/>
                <a:gd name="connsiteY6" fmla="*/ 0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931" h="245059">
                  <a:moveTo>
                    <a:pt x="212141" y="0"/>
                  </a:moveTo>
                  <a:lnTo>
                    <a:pt x="1356970" y="0"/>
                  </a:lnTo>
                  <a:lnTo>
                    <a:pt x="1506931" y="168250"/>
                  </a:lnTo>
                  <a:lnTo>
                    <a:pt x="1430122" y="241402"/>
                  </a:lnTo>
                  <a:lnTo>
                    <a:pt x="43891" y="245059"/>
                  </a:lnTo>
                  <a:lnTo>
                    <a:pt x="0" y="186538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FF170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022399" y="5231000"/>
              <a:ext cx="355674" cy="1044699"/>
            </a:xfrm>
            <a:custGeom>
              <a:avLst/>
              <a:gdLst>
                <a:gd name="connsiteX0" fmla="*/ 212141 w 438912"/>
                <a:gd name="connsiteY0" fmla="*/ 0 h 1291133"/>
                <a:gd name="connsiteX1" fmla="*/ 438912 w 438912"/>
                <a:gd name="connsiteY1" fmla="*/ 138989 h 1291133"/>
                <a:gd name="connsiteX2" fmla="*/ 274320 w 438912"/>
                <a:gd name="connsiteY2" fmla="*/ 1097280 h 1291133"/>
                <a:gd name="connsiteX3" fmla="*/ 51206 w 438912"/>
                <a:gd name="connsiteY3" fmla="*/ 1291133 h 1291133"/>
                <a:gd name="connsiteX4" fmla="*/ 0 w 438912"/>
                <a:gd name="connsiteY4" fmla="*/ 1228954 h 1291133"/>
                <a:gd name="connsiteX5" fmla="*/ 212141 w 438912"/>
                <a:gd name="connsiteY5" fmla="*/ 0 h 12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912" h="1291133">
                  <a:moveTo>
                    <a:pt x="212141" y="0"/>
                  </a:moveTo>
                  <a:lnTo>
                    <a:pt x="438912" y="138989"/>
                  </a:lnTo>
                  <a:lnTo>
                    <a:pt x="274320" y="1097280"/>
                  </a:lnTo>
                  <a:lnTo>
                    <a:pt x="51206" y="1291133"/>
                  </a:lnTo>
                  <a:lnTo>
                    <a:pt x="0" y="1228954"/>
                  </a:lnTo>
                  <a:lnTo>
                    <a:pt x="212141" y="0"/>
                  </a:lnTo>
                  <a:close/>
                </a:path>
              </a:pathLst>
            </a:custGeom>
            <a:solidFill>
              <a:srgbClr val="FF170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576887" y="6177262"/>
              <a:ext cx="246113" cy="246091"/>
            </a:xfrm>
            <a:prstGeom prst="ellipse">
              <a:avLst/>
            </a:prstGeom>
            <a:solidFill>
              <a:srgbClr val="FF170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1752802" y="346851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2753033" y="455327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2567798" y="548983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1622960" y="641550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785813" y="5497603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1790963" y="4724339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610878" y="6431891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dp</a:t>
              </a: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954088" y="4536049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731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Common Cathode &amp; Common Anode 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4098" y="1676400"/>
            <a:ext cx="700790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SSD Display Possibilities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658"/>
          <p:cNvGrpSpPr>
            <a:grpSpLocks noGrp="1"/>
          </p:cNvGrpSpPr>
          <p:nvPr/>
        </p:nvGrpSpPr>
        <p:grpSpPr bwMode="auto">
          <a:xfrm>
            <a:off x="457200" y="1371600"/>
            <a:ext cx="7467600" cy="1371601"/>
            <a:chOff x="381000" y="1066426"/>
            <a:chExt cx="8112125" cy="1451349"/>
          </a:xfrm>
        </p:grpSpPr>
        <p:grpSp>
          <p:nvGrpSpPr>
            <p:cNvPr id="5" name="Group 415"/>
            <p:cNvGrpSpPr>
              <a:grpSpLocks/>
            </p:cNvGrpSpPr>
            <p:nvPr/>
          </p:nvGrpSpPr>
          <p:grpSpPr bwMode="auto">
            <a:xfrm>
              <a:off x="381000" y="1752600"/>
              <a:ext cx="8112125" cy="765175"/>
              <a:chOff x="531813" y="2566988"/>
              <a:chExt cx="8112125" cy="765175"/>
            </a:xfrm>
          </p:grpSpPr>
          <p:sp>
            <p:nvSpPr>
              <p:cNvPr id="7" name="Freeform 6"/>
              <p:cNvSpPr/>
              <p:nvPr/>
            </p:nvSpPr>
            <p:spPr bwMode="auto">
              <a:xfrm>
                <a:off x="9858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6842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5953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6111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9255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5603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5318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0223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18240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" name="Freeform 15"/>
              <p:cNvSpPr/>
              <p:nvPr/>
            </p:nvSpPr>
            <p:spPr bwMode="auto">
              <a:xfrm>
                <a:off x="15224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" name="Freeform 16"/>
              <p:cNvSpPr/>
              <p:nvPr/>
            </p:nvSpPr>
            <p:spPr bwMode="auto">
              <a:xfrm>
                <a:off x="14335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14493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17637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13985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" name="Freeform 20"/>
              <p:cNvSpPr/>
              <p:nvPr/>
            </p:nvSpPr>
            <p:spPr bwMode="auto">
              <a:xfrm>
                <a:off x="13700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8605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>
                <a:off x="26622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23606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22717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22875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26019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22367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22082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26987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35004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31988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31099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1257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34401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0749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>
                <a:off x="30464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35369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43386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40370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9481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9639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42783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39131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8846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43751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>
                <a:off x="51768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48752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47863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0" name="Freeform 49"/>
              <p:cNvSpPr/>
              <p:nvPr/>
            </p:nvSpPr>
            <p:spPr bwMode="auto">
              <a:xfrm>
                <a:off x="48021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51165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47513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47228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52133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60150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57134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56245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56403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59547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55895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55610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60515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68532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65516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64627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64785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7" name="Freeform 66"/>
              <p:cNvSpPr/>
              <p:nvPr/>
            </p:nvSpPr>
            <p:spPr bwMode="auto">
              <a:xfrm>
                <a:off x="67929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64277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69" name="Freeform 68"/>
              <p:cNvSpPr/>
              <p:nvPr/>
            </p:nvSpPr>
            <p:spPr bwMode="auto">
              <a:xfrm>
                <a:off x="63992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68897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76914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2" name="Freeform 71"/>
              <p:cNvSpPr/>
              <p:nvPr/>
            </p:nvSpPr>
            <p:spPr bwMode="auto">
              <a:xfrm>
                <a:off x="73898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3" name="Freeform 72"/>
              <p:cNvSpPr/>
              <p:nvPr/>
            </p:nvSpPr>
            <p:spPr bwMode="auto">
              <a:xfrm>
                <a:off x="73009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4" name="Freeform 73"/>
              <p:cNvSpPr/>
              <p:nvPr/>
            </p:nvSpPr>
            <p:spPr bwMode="auto">
              <a:xfrm>
                <a:off x="73167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5" name="Freeform 74"/>
              <p:cNvSpPr/>
              <p:nvPr/>
            </p:nvSpPr>
            <p:spPr bwMode="auto">
              <a:xfrm>
                <a:off x="76311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6" name="Freeform 75"/>
              <p:cNvSpPr/>
              <p:nvPr/>
            </p:nvSpPr>
            <p:spPr bwMode="auto">
              <a:xfrm>
                <a:off x="72659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7" name="Freeform 76"/>
              <p:cNvSpPr/>
              <p:nvPr/>
            </p:nvSpPr>
            <p:spPr bwMode="auto">
              <a:xfrm>
                <a:off x="72374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>
                <a:off x="77279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8529638" y="2601913"/>
                <a:ext cx="109538" cy="328613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8228013" y="2566988"/>
                <a:ext cx="384175" cy="6826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8139113" y="2601913"/>
                <a:ext cx="107950" cy="325438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8154988" y="2909888"/>
                <a:ext cx="404813" cy="6826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8469313" y="2955926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8104188" y="3255963"/>
                <a:ext cx="384175" cy="61913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8075613" y="29543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8566151" y="3254376"/>
                <a:ext cx="77787" cy="7778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  <p:sp>
          <p:nvSpPr>
            <p:cNvPr id="6" name="TextBox 402"/>
            <p:cNvSpPr txBox="1">
              <a:spLocks noChangeArrowheads="1"/>
            </p:cNvSpPr>
            <p:nvPr/>
          </p:nvSpPr>
          <p:spPr bwMode="auto">
            <a:xfrm flipH="1">
              <a:off x="2947080" y="1066426"/>
              <a:ext cx="2773363" cy="833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Decimal Digits 0-9</a:t>
              </a:r>
            </a:p>
          </p:txBody>
        </p:sp>
      </p:grpSp>
      <p:grpSp>
        <p:nvGrpSpPr>
          <p:cNvPr id="87" name="Group 659"/>
          <p:cNvGrpSpPr>
            <a:grpSpLocks/>
          </p:cNvGrpSpPr>
          <p:nvPr/>
        </p:nvGrpSpPr>
        <p:grpSpPr bwMode="auto">
          <a:xfrm>
            <a:off x="381000" y="2819400"/>
            <a:ext cx="7305675" cy="2133600"/>
            <a:chOff x="783629" y="2743200"/>
            <a:chExt cx="7306866" cy="2296815"/>
          </a:xfrm>
        </p:grpSpPr>
        <p:sp>
          <p:nvSpPr>
            <p:cNvPr id="88" name="TextBox 403"/>
            <p:cNvSpPr txBox="1">
              <a:spLocks noChangeArrowheads="1"/>
            </p:cNvSpPr>
            <p:nvPr/>
          </p:nvSpPr>
          <p:spPr bwMode="auto">
            <a:xfrm flipH="1">
              <a:off x="2570956" y="2743200"/>
              <a:ext cx="37322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Select Alpha Characters</a:t>
              </a:r>
            </a:p>
          </p:txBody>
        </p:sp>
        <p:grpSp>
          <p:nvGrpSpPr>
            <p:cNvPr id="89" name="Group 653"/>
            <p:cNvGrpSpPr>
              <a:grpSpLocks/>
            </p:cNvGrpSpPr>
            <p:nvPr/>
          </p:nvGrpSpPr>
          <p:grpSpPr bwMode="auto">
            <a:xfrm>
              <a:off x="799507" y="3281293"/>
              <a:ext cx="7275111" cy="765076"/>
              <a:chOff x="493914" y="3810228"/>
              <a:chExt cx="7275111" cy="765076"/>
            </a:xfrm>
          </p:grpSpPr>
          <p:sp>
            <p:nvSpPr>
              <p:cNvPr id="163" name="Freeform 162"/>
              <p:cNvSpPr/>
              <p:nvPr/>
            </p:nvSpPr>
            <p:spPr bwMode="auto">
              <a:xfrm>
                <a:off x="948013" y="3845148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4" name="Freeform 163"/>
              <p:cNvSpPr/>
              <p:nvPr/>
            </p:nvSpPr>
            <p:spPr bwMode="auto">
              <a:xfrm>
                <a:off x="646339" y="3810228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557424" y="3845148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573302" y="4153084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887678" y="4199115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522494" y="4499114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9" name="Freeform 168"/>
              <p:cNvSpPr/>
              <p:nvPr/>
            </p:nvSpPr>
            <p:spPr bwMode="auto">
              <a:xfrm>
                <a:off x="493914" y="4197528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>
                <a:off x="984532" y="4497526"/>
                <a:ext cx="77800" cy="7777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1" name="Freeform 170"/>
              <p:cNvSpPr/>
              <p:nvPr/>
            </p:nvSpPr>
            <p:spPr bwMode="auto">
              <a:xfrm>
                <a:off x="1786350" y="3845148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2" name="Freeform 171"/>
              <p:cNvSpPr/>
              <p:nvPr/>
            </p:nvSpPr>
            <p:spPr bwMode="auto">
              <a:xfrm>
                <a:off x="1484675" y="3810228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3" name="Freeform 172"/>
              <p:cNvSpPr/>
              <p:nvPr/>
            </p:nvSpPr>
            <p:spPr bwMode="auto">
              <a:xfrm>
                <a:off x="1395761" y="3845148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4" name="Freeform 173"/>
              <p:cNvSpPr/>
              <p:nvPr/>
            </p:nvSpPr>
            <p:spPr bwMode="auto">
              <a:xfrm>
                <a:off x="1411639" y="4153084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5" name="Freeform 174"/>
              <p:cNvSpPr/>
              <p:nvPr/>
            </p:nvSpPr>
            <p:spPr bwMode="auto">
              <a:xfrm>
                <a:off x="1726015" y="4199115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6" name="Freeform 175"/>
              <p:cNvSpPr/>
              <p:nvPr/>
            </p:nvSpPr>
            <p:spPr bwMode="auto">
              <a:xfrm>
                <a:off x="1360830" y="4499114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7" name="Freeform 176"/>
              <p:cNvSpPr/>
              <p:nvPr/>
            </p:nvSpPr>
            <p:spPr bwMode="auto">
              <a:xfrm>
                <a:off x="1332251" y="4197528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8" name="Oval 177"/>
              <p:cNvSpPr/>
              <p:nvPr/>
            </p:nvSpPr>
            <p:spPr bwMode="auto">
              <a:xfrm>
                <a:off x="1822869" y="4497526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79" name="Freeform 178"/>
              <p:cNvSpPr/>
              <p:nvPr/>
            </p:nvSpPr>
            <p:spPr bwMode="auto">
              <a:xfrm>
                <a:off x="2624686" y="3845148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0" name="Freeform 179"/>
              <p:cNvSpPr/>
              <p:nvPr/>
            </p:nvSpPr>
            <p:spPr bwMode="auto">
              <a:xfrm>
                <a:off x="2323012" y="3810228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234098" y="3845148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249975" y="4153084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64351" y="4199115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199167" y="4499114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5" name="Freeform 184"/>
              <p:cNvSpPr/>
              <p:nvPr/>
            </p:nvSpPr>
            <p:spPr bwMode="auto">
              <a:xfrm>
                <a:off x="2170587" y="4197528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6" name="Oval 185"/>
              <p:cNvSpPr/>
              <p:nvPr/>
            </p:nvSpPr>
            <p:spPr bwMode="auto">
              <a:xfrm>
                <a:off x="2661205" y="4497526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3463023" y="3845148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8" name="Freeform 187"/>
              <p:cNvSpPr/>
              <p:nvPr/>
            </p:nvSpPr>
            <p:spPr bwMode="auto">
              <a:xfrm>
                <a:off x="3161349" y="3810228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89" name="Freeform 188"/>
              <p:cNvSpPr/>
              <p:nvPr/>
            </p:nvSpPr>
            <p:spPr bwMode="auto">
              <a:xfrm>
                <a:off x="3072434" y="3845148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0" name="Freeform 189"/>
              <p:cNvSpPr/>
              <p:nvPr/>
            </p:nvSpPr>
            <p:spPr bwMode="auto">
              <a:xfrm>
                <a:off x="3088312" y="4153084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1" name="Freeform 190"/>
              <p:cNvSpPr/>
              <p:nvPr/>
            </p:nvSpPr>
            <p:spPr bwMode="auto">
              <a:xfrm>
                <a:off x="3402688" y="4199115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2" name="Freeform 191"/>
              <p:cNvSpPr/>
              <p:nvPr/>
            </p:nvSpPr>
            <p:spPr bwMode="auto">
              <a:xfrm>
                <a:off x="3037504" y="4499114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3" name="Freeform 192"/>
              <p:cNvSpPr/>
              <p:nvPr/>
            </p:nvSpPr>
            <p:spPr bwMode="auto">
              <a:xfrm>
                <a:off x="3008924" y="4197528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3499542" y="4497526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4301360" y="3845148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3999686" y="3810228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3910771" y="3845148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3926649" y="4153084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99" name="Freeform 198"/>
              <p:cNvSpPr/>
              <p:nvPr/>
            </p:nvSpPr>
            <p:spPr bwMode="auto">
              <a:xfrm>
                <a:off x="4241025" y="4199115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0" name="Freeform 199"/>
              <p:cNvSpPr/>
              <p:nvPr/>
            </p:nvSpPr>
            <p:spPr bwMode="auto">
              <a:xfrm>
                <a:off x="3875840" y="4499114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1" name="Freeform 200"/>
              <p:cNvSpPr/>
              <p:nvPr/>
            </p:nvSpPr>
            <p:spPr bwMode="auto">
              <a:xfrm>
                <a:off x="3847261" y="4197528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2" name="Oval 201"/>
              <p:cNvSpPr/>
              <p:nvPr/>
            </p:nvSpPr>
            <p:spPr bwMode="auto">
              <a:xfrm>
                <a:off x="4337879" y="4497526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3" name="Freeform 202"/>
              <p:cNvSpPr/>
              <p:nvPr/>
            </p:nvSpPr>
            <p:spPr bwMode="auto">
              <a:xfrm>
                <a:off x="5139696" y="3845148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4" name="Freeform 203"/>
              <p:cNvSpPr/>
              <p:nvPr/>
            </p:nvSpPr>
            <p:spPr bwMode="auto">
              <a:xfrm>
                <a:off x="4838022" y="3810228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5" name="Freeform 204"/>
              <p:cNvSpPr/>
              <p:nvPr/>
            </p:nvSpPr>
            <p:spPr bwMode="auto">
              <a:xfrm>
                <a:off x="4749108" y="3845148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6" name="Freeform 205"/>
              <p:cNvSpPr/>
              <p:nvPr/>
            </p:nvSpPr>
            <p:spPr bwMode="auto">
              <a:xfrm>
                <a:off x="4764985" y="4153084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7" name="Freeform 206"/>
              <p:cNvSpPr/>
              <p:nvPr/>
            </p:nvSpPr>
            <p:spPr bwMode="auto">
              <a:xfrm>
                <a:off x="5079362" y="4199115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8" name="Freeform 207"/>
              <p:cNvSpPr/>
              <p:nvPr/>
            </p:nvSpPr>
            <p:spPr bwMode="auto">
              <a:xfrm>
                <a:off x="4714177" y="4499114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4685597" y="4197528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0" name="Oval 209"/>
              <p:cNvSpPr/>
              <p:nvPr/>
            </p:nvSpPr>
            <p:spPr bwMode="auto">
              <a:xfrm>
                <a:off x="5176215" y="4497526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5978033" y="3845148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5676359" y="3810228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3" name="Freeform 212"/>
              <p:cNvSpPr/>
              <p:nvPr/>
            </p:nvSpPr>
            <p:spPr bwMode="auto">
              <a:xfrm>
                <a:off x="5587444" y="3845148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4" name="Freeform 213"/>
              <p:cNvSpPr/>
              <p:nvPr/>
            </p:nvSpPr>
            <p:spPr bwMode="auto">
              <a:xfrm>
                <a:off x="5603322" y="4153084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5" name="Freeform 214"/>
              <p:cNvSpPr/>
              <p:nvPr/>
            </p:nvSpPr>
            <p:spPr bwMode="auto">
              <a:xfrm>
                <a:off x="5917698" y="4199115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6" name="Freeform 215"/>
              <p:cNvSpPr/>
              <p:nvPr/>
            </p:nvSpPr>
            <p:spPr bwMode="auto">
              <a:xfrm>
                <a:off x="5552514" y="4499114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7" name="Freeform 216"/>
              <p:cNvSpPr/>
              <p:nvPr/>
            </p:nvSpPr>
            <p:spPr bwMode="auto">
              <a:xfrm>
                <a:off x="5523934" y="4197528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8" name="Oval 217"/>
              <p:cNvSpPr/>
              <p:nvPr/>
            </p:nvSpPr>
            <p:spPr bwMode="auto">
              <a:xfrm>
                <a:off x="6014552" y="4497526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19" name="Freeform 218"/>
              <p:cNvSpPr/>
              <p:nvPr/>
            </p:nvSpPr>
            <p:spPr bwMode="auto">
              <a:xfrm>
                <a:off x="6816370" y="3845148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0" name="Freeform 219"/>
              <p:cNvSpPr/>
              <p:nvPr/>
            </p:nvSpPr>
            <p:spPr bwMode="auto">
              <a:xfrm>
                <a:off x="6514696" y="3810228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1" name="Freeform 220"/>
              <p:cNvSpPr/>
              <p:nvPr/>
            </p:nvSpPr>
            <p:spPr bwMode="auto">
              <a:xfrm>
                <a:off x="6425781" y="3845148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2" name="Freeform 221"/>
              <p:cNvSpPr/>
              <p:nvPr/>
            </p:nvSpPr>
            <p:spPr bwMode="auto">
              <a:xfrm>
                <a:off x="6441659" y="4153084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6756035" y="4199115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6390850" y="4499114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6362271" y="4197528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6" name="Oval 225"/>
              <p:cNvSpPr/>
              <p:nvPr/>
            </p:nvSpPr>
            <p:spPr bwMode="auto">
              <a:xfrm>
                <a:off x="6852889" y="4497526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7" name="Freeform 226"/>
              <p:cNvSpPr/>
              <p:nvPr/>
            </p:nvSpPr>
            <p:spPr bwMode="auto">
              <a:xfrm>
                <a:off x="7654706" y="3845148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8" name="Freeform 227"/>
              <p:cNvSpPr/>
              <p:nvPr/>
            </p:nvSpPr>
            <p:spPr bwMode="auto">
              <a:xfrm>
                <a:off x="7353032" y="3810228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29" name="Freeform 228"/>
              <p:cNvSpPr/>
              <p:nvPr/>
            </p:nvSpPr>
            <p:spPr bwMode="auto">
              <a:xfrm>
                <a:off x="7264118" y="3845148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30" name="Freeform 229"/>
              <p:cNvSpPr/>
              <p:nvPr/>
            </p:nvSpPr>
            <p:spPr bwMode="auto">
              <a:xfrm>
                <a:off x="7279995" y="4153084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31" name="Freeform 230"/>
              <p:cNvSpPr/>
              <p:nvPr/>
            </p:nvSpPr>
            <p:spPr bwMode="auto">
              <a:xfrm>
                <a:off x="7594372" y="4199115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32" name="Freeform 231"/>
              <p:cNvSpPr/>
              <p:nvPr/>
            </p:nvSpPr>
            <p:spPr bwMode="auto">
              <a:xfrm>
                <a:off x="7229187" y="4499114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33" name="Freeform 232"/>
              <p:cNvSpPr/>
              <p:nvPr/>
            </p:nvSpPr>
            <p:spPr bwMode="auto">
              <a:xfrm>
                <a:off x="7200607" y="4197528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34" name="Oval 233"/>
              <p:cNvSpPr/>
              <p:nvPr/>
            </p:nvSpPr>
            <p:spPr bwMode="auto">
              <a:xfrm>
                <a:off x="7691225" y="4497526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  <p:grpSp>
          <p:nvGrpSpPr>
            <p:cNvPr id="90" name="Group 655"/>
            <p:cNvGrpSpPr>
              <a:grpSpLocks/>
            </p:cNvGrpSpPr>
            <p:nvPr/>
          </p:nvGrpSpPr>
          <p:grpSpPr bwMode="auto">
            <a:xfrm>
              <a:off x="783629" y="4271765"/>
              <a:ext cx="7306866" cy="768250"/>
              <a:chOff x="457200" y="4873725"/>
              <a:chExt cx="7306866" cy="768250"/>
            </a:xfrm>
          </p:grpSpPr>
          <p:sp>
            <p:nvSpPr>
              <p:cNvPr id="91" name="Freeform 90"/>
              <p:cNvSpPr/>
              <p:nvPr/>
            </p:nvSpPr>
            <p:spPr bwMode="auto">
              <a:xfrm>
                <a:off x="911299" y="4908645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92" name="Freeform 91"/>
              <p:cNvSpPr/>
              <p:nvPr/>
            </p:nvSpPr>
            <p:spPr bwMode="auto">
              <a:xfrm>
                <a:off x="609625" y="4873725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93" name="Freeform 92"/>
              <p:cNvSpPr/>
              <p:nvPr/>
            </p:nvSpPr>
            <p:spPr bwMode="auto">
              <a:xfrm>
                <a:off x="520710" y="4908645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94" name="Freeform 93"/>
              <p:cNvSpPr/>
              <p:nvPr/>
            </p:nvSpPr>
            <p:spPr bwMode="auto">
              <a:xfrm>
                <a:off x="536588" y="5216580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850964" y="5262611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485780" y="5562610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457200" y="5261025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98" name="Oval 97"/>
              <p:cNvSpPr/>
              <p:nvPr/>
            </p:nvSpPr>
            <p:spPr bwMode="auto">
              <a:xfrm>
                <a:off x="947818" y="5561023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1782979" y="4911820"/>
                <a:ext cx="109555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0" name="Freeform 99"/>
              <p:cNvSpPr/>
              <p:nvPr/>
            </p:nvSpPr>
            <p:spPr bwMode="auto">
              <a:xfrm>
                <a:off x="1481305" y="4876900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1" name="Freeform 100"/>
              <p:cNvSpPr/>
              <p:nvPr/>
            </p:nvSpPr>
            <p:spPr bwMode="auto">
              <a:xfrm>
                <a:off x="1392390" y="4911820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2" name="Freeform 101"/>
              <p:cNvSpPr/>
              <p:nvPr/>
            </p:nvSpPr>
            <p:spPr bwMode="auto">
              <a:xfrm>
                <a:off x="1408268" y="5219755"/>
                <a:ext cx="404878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1722644" y="5265786"/>
                <a:ext cx="112730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1357460" y="5565785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1328880" y="5264199"/>
                <a:ext cx="112730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1819497" y="5564197"/>
                <a:ext cx="77801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621316" y="4911820"/>
                <a:ext cx="109555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8" name="Freeform 107"/>
              <p:cNvSpPr/>
              <p:nvPr/>
            </p:nvSpPr>
            <p:spPr bwMode="auto">
              <a:xfrm>
                <a:off x="2319642" y="4876900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09" name="Freeform 108"/>
              <p:cNvSpPr/>
              <p:nvPr/>
            </p:nvSpPr>
            <p:spPr bwMode="auto">
              <a:xfrm>
                <a:off x="2230727" y="4911820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246605" y="5219755"/>
                <a:ext cx="404878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560981" y="5265786"/>
                <a:ext cx="112730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195796" y="5565785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67217" y="5264199"/>
                <a:ext cx="112730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4" name="Oval 113"/>
              <p:cNvSpPr/>
              <p:nvPr/>
            </p:nvSpPr>
            <p:spPr bwMode="auto">
              <a:xfrm>
                <a:off x="2657834" y="5564197"/>
                <a:ext cx="77801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3458064" y="4911820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3156390" y="4876900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3067475" y="4911820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3083353" y="5219755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3397729" y="5265786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3032545" y="5565785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3003965" y="5264199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2" name="Oval 121"/>
              <p:cNvSpPr/>
              <p:nvPr/>
            </p:nvSpPr>
            <p:spPr bwMode="auto">
              <a:xfrm>
                <a:off x="3494583" y="5564197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4296401" y="4911820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3994727" y="4876900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3905812" y="4911820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3921690" y="5219755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4236066" y="5265786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8" name="Freeform 127"/>
              <p:cNvSpPr/>
              <p:nvPr/>
            </p:nvSpPr>
            <p:spPr bwMode="auto">
              <a:xfrm>
                <a:off x="3870881" y="5565785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29" name="Freeform 128"/>
              <p:cNvSpPr/>
              <p:nvPr/>
            </p:nvSpPr>
            <p:spPr bwMode="auto">
              <a:xfrm>
                <a:off x="3842302" y="5264199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4332920" y="5564197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1" name="Freeform 130"/>
              <p:cNvSpPr/>
              <p:nvPr/>
            </p:nvSpPr>
            <p:spPr bwMode="auto">
              <a:xfrm>
                <a:off x="5134737" y="4911820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2" name="Freeform 131"/>
              <p:cNvSpPr/>
              <p:nvPr/>
            </p:nvSpPr>
            <p:spPr bwMode="auto">
              <a:xfrm>
                <a:off x="4833063" y="4876900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4744149" y="4911820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4760026" y="5219755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5074403" y="5265786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4709218" y="5565785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7" name="Freeform 136"/>
              <p:cNvSpPr/>
              <p:nvPr/>
            </p:nvSpPr>
            <p:spPr bwMode="auto">
              <a:xfrm>
                <a:off x="4680638" y="5264199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8" name="Oval 137"/>
              <p:cNvSpPr/>
              <p:nvPr/>
            </p:nvSpPr>
            <p:spPr bwMode="auto">
              <a:xfrm>
                <a:off x="5171256" y="5564197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5973074" y="4911820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0" name="Freeform 139"/>
              <p:cNvSpPr/>
              <p:nvPr/>
            </p:nvSpPr>
            <p:spPr bwMode="auto">
              <a:xfrm>
                <a:off x="5671400" y="4876900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>
                <a:off x="5582485" y="4911820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5598363" y="5219755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5912739" y="5265786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5547555" y="5565785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5518975" y="5264199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6009593" y="5564197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7" name="Freeform 146"/>
              <p:cNvSpPr/>
              <p:nvPr/>
            </p:nvSpPr>
            <p:spPr bwMode="auto">
              <a:xfrm>
                <a:off x="6811411" y="4911820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8" name="Freeform 147"/>
              <p:cNvSpPr/>
              <p:nvPr/>
            </p:nvSpPr>
            <p:spPr bwMode="auto">
              <a:xfrm>
                <a:off x="6509737" y="4876900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49" name="Freeform 148"/>
              <p:cNvSpPr/>
              <p:nvPr/>
            </p:nvSpPr>
            <p:spPr bwMode="auto">
              <a:xfrm>
                <a:off x="6420822" y="4911820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0" name="Freeform 149"/>
              <p:cNvSpPr/>
              <p:nvPr/>
            </p:nvSpPr>
            <p:spPr bwMode="auto">
              <a:xfrm>
                <a:off x="6436700" y="5219755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6751076" y="5265786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6385891" y="5565785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6357312" y="5264199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6847930" y="5564197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5" name="Freeform 154"/>
              <p:cNvSpPr/>
              <p:nvPr/>
            </p:nvSpPr>
            <p:spPr bwMode="auto">
              <a:xfrm>
                <a:off x="7649747" y="4911820"/>
                <a:ext cx="109556" cy="328569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6" name="Freeform 155"/>
              <p:cNvSpPr/>
              <p:nvPr/>
            </p:nvSpPr>
            <p:spPr bwMode="auto">
              <a:xfrm>
                <a:off x="7348073" y="4876900"/>
                <a:ext cx="384238" cy="68253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>
                <a:off x="7259159" y="4911820"/>
                <a:ext cx="107968" cy="325395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8" name="Freeform 157"/>
              <p:cNvSpPr/>
              <p:nvPr/>
            </p:nvSpPr>
            <p:spPr bwMode="auto">
              <a:xfrm>
                <a:off x="7275036" y="5219755"/>
                <a:ext cx="404879" cy="68253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59" name="Freeform 158"/>
              <p:cNvSpPr/>
              <p:nvPr/>
            </p:nvSpPr>
            <p:spPr bwMode="auto">
              <a:xfrm>
                <a:off x="7589413" y="5265786"/>
                <a:ext cx="112731" cy="330157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224228" y="5565785"/>
                <a:ext cx="384238" cy="61904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>
                <a:off x="7195648" y="5264199"/>
                <a:ext cx="112731" cy="330157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162" name="Oval 161"/>
              <p:cNvSpPr/>
              <p:nvPr/>
            </p:nvSpPr>
            <p:spPr bwMode="auto">
              <a:xfrm>
                <a:off x="7686266" y="5564197"/>
                <a:ext cx="77800" cy="77778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</p:grpSp>
      <p:sp>
        <p:nvSpPr>
          <p:cNvPr id="235" name="TextBox 403"/>
          <p:cNvSpPr txBox="1">
            <a:spLocks noChangeArrowheads="1"/>
          </p:cNvSpPr>
          <p:nvPr/>
        </p:nvSpPr>
        <p:spPr bwMode="auto">
          <a:xfrm flipH="1">
            <a:off x="2590800" y="5105400"/>
            <a:ext cx="3732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Simple Messages</a:t>
            </a:r>
          </a:p>
        </p:txBody>
      </p:sp>
      <p:grpSp>
        <p:nvGrpSpPr>
          <p:cNvPr id="236" name="Group 657"/>
          <p:cNvGrpSpPr>
            <a:grpSpLocks/>
          </p:cNvGrpSpPr>
          <p:nvPr/>
        </p:nvGrpSpPr>
        <p:grpSpPr bwMode="auto">
          <a:xfrm>
            <a:off x="1524000" y="5486400"/>
            <a:ext cx="5743575" cy="609599"/>
            <a:chOff x="1184275" y="5792490"/>
            <a:chExt cx="5895975" cy="765175"/>
          </a:xfrm>
        </p:grpSpPr>
        <p:grpSp>
          <p:nvGrpSpPr>
            <p:cNvPr id="237" name="Group 482"/>
            <p:cNvGrpSpPr>
              <a:grpSpLocks/>
            </p:cNvGrpSpPr>
            <p:nvPr/>
          </p:nvGrpSpPr>
          <p:grpSpPr bwMode="auto">
            <a:xfrm>
              <a:off x="1184275" y="5792490"/>
              <a:ext cx="568325" cy="765175"/>
              <a:chOff x="950913" y="4167188"/>
              <a:chExt cx="568325" cy="765175"/>
            </a:xfrm>
          </p:grpSpPr>
          <p:sp>
            <p:nvSpPr>
              <p:cNvPr id="301" name="Freeform 300"/>
              <p:cNvSpPr/>
              <p:nvPr/>
            </p:nvSpPr>
            <p:spPr bwMode="auto">
              <a:xfrm>
                <a:off x="1404938" y="4202113"/>
                <a:ext cx="109538" cy="328612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02" name="Freeform 301"/>
              <p:cNvSpPr/>
              <p:nvPr/>
            </p:nvSpPr>
            <p:spPr bwMode="auto">
              <a:xfrm>
                <a:off x="1103313" y="4167188"/>
                <a:ext cx="384175" cy="68262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03" name="Freeform 302"/>
              <p:cNvSpPr/>
              <p:nvPr/>
            </p:nvSpPr>
            <p:spPr bwMode="auto">
              <a:xfrm>
                <a:off x="1014413" y="4202113"/>
                <a:ext cx="107950" cy="325437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04" name="Freeform 303"/>
              <p:cNvSpPr/>
              <p:nvPr/>
            </p:nvSpPr>
            <p:spPr bwMode="auto">
              <a:xfrm>
                <a:off x="1030288" y="4510088"/>
                <a:ext cx="404813" cy="68262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05" name="Freeform 304"/>
              <p:cNvSpPr/>
              <p:nvPr/>
            </p:nvSpPr>
            <p:spPr bwMode="auto">
              <a:xfrm>
                <a:off x="1344613" y="4556125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06" name="Freeform 305"/>
              <p:cNvSpPr/>
              <p:nvPr/>
            </p:nvSpPr>
            <p:spPr bwMode="auto">
              <a:xfrm>
                <a:off x="979488" y="4856163"/>
                <a:ext cx="384175" cy="61912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07" name="Freeform 306"/>
              <p:cNvSpPr/>
              <p:nvPr/>
            </p:nvSpPr>
            <p:spPr bwMode="auto">
              <a:xfrm>
                <a:off x="950913" y="45545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08" name="Oval 307"/>
              <p:cNvSpPr/>
              <p:nvPr/>
            </p:nvSpPr>
            <p:spPr bwMode="auto">
              <a:xfrm>
                <a:off x="1441451" y="4854575"/>
                <a:ext cx="77787" cy="777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  <p:grpSp>
          <p:nvGrpSpPr>
            <p:cNvPr id="238" name="Group 483"/>
            <p:cNvGrpSpPr>
              <a:grpSpLocks/>
            </p:cNvGrpSpPr>
            <p:nvPr/>
          </p:nvGrpSpPr>
          <p:grpSpPr bwMode="auto">
            <a:xfrm>
              <a:off x="1830388" y="5792490"/>
              <a:ext cx="568325" cy="765175"/>
              <a:chOff x="1788584" y="4167188"/>
              <a:chExt cx="568325" cy="765175"/>
            </a:xfrm>
          </p:grpSpPr>
          <p:sp>
            <p:nvSpPr>
              <p:cNvPr id="293" name="Freeform 292"/>
              <p:cNvSpPr/>
              <p:nvPr/>
            </p:nvSpPr>
            <p:spPr bwMode="auto">
              <a:xfrm>
                <a:off x="2242609" y="4202113"/>
                <a:ext cx="109537" cy="328612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4" name="Freeform 293"/>
              <p:cNvSpPr/>
              <p:nvPr/>
            </p:nvSpPr>
            <p:spPr bwMode="auto">
              <a:xfrm>
                <a:off x="1940984" y="4167188"/>
                <a:ext cx="384175" cy="68262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5" name="Freeform 294"/>
              <p:cNvSpPr/>
              <p:nvPr/>
            </p:nvSpPr>
            <p:spPr bwMode="auto">
              <a:xfrm>
                <a:off x="1852084" y="4202113"/>
                <a:ext cx="107950" cy="325437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6" name="Freeform 295"/>
              <p:cNvSpPr/>
              <p:nvPr/>
            </p:nvSpPr>
            <p:spPr bwMode="auto">
              <a:xfrm>
                <a:off x="1867959" y="4510088"/>
                <a:ext cx="404812" cy="68262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7" name="Freeform 296"/>
              <p:cNvSpPr/>
              <p:nvPr/>
            </p:nvSpPr>
            <p:spPr bwMode="auto">
              <a:xfrm>
                <a:off x="2182284" y="4556125"/>
                <a:ext cx="112712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8" name="Freeform 297"/>
              <p:cNvSpPr/>
              <p:nvPr/>
            </p:nvSpPr>
            <p:spPr bwMode="auto">
              <a:xfrm>
                <a:off x="1817159" y="4856163"/>
                <a:ext cx="384175" cy="61912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9" name="Freeform 298"/>
              <p:cNvSpPr/>
              <p:nvPr/>
            </p:nvSpPr>
            <p:spPr bwMode="auto">
              <a:xfrm>
                <a:off x="1788584" y="4554538"/>
                <a:ext cx="112712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300" name="Oval 299"/>
              <p:cNvSpPr/>
              <p:nvPr/>
            </p:nvSpPr>
            <p:spPr bwMode="auto">
              <a:xfrm>
                <a:off x="2279121" y="4854575"/>
                <a:ext cx="77788" cy="777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  <p:grpSp>
          <p:nvGrpSpPr>
            <p:cNvPr id="239" name="Group 485"/>
            <p:cNvGrpSpPr>
              <a:grpSpLocks/>
            </p:cNvGrpSpPr>
            <p:nvPr/>
          </p:nvGrpSpPr>
          <p:grpSpPr bwMode="auto">
            <a:xfrm>
              <a:off x="3124200" y="5792490"/>
              <a:ext cx="568325" cy="765175"/>
              <a:chOff x="3465513" y="4167188"/>
              <a:chExt cx="568325" cy="765175"/>
            </a:xfrm>
          </p:grpSpPr>
          <p:sp>
            <p:nvSpPr>
              <p:cNvPr id="285" name="Freeform 284"/>
              <p:cNvSpPr/>
              <p:nvPr/>
            </p:nvSpPr>
            <p:spPr bwMode="auto">
              <a:xfrm>
                <a:off x="3919538" y="4202113"/>
                <a:ext cx="109538" cy="328612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6" name="Freeform 285"/>
              <p:cNvSpPr/>
              <p:nvPr/>
            </p:nvSpPr>
            <p:spPr bwMode="auto">
              <a:xfrm>
                <a:off x="3617913" y="4167188"/>
                <a:ext cx="384175" cy="68262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7" name="Freeform 286"/>
              <p:cNvSpPr/>
              <p:nvPr/>
            </p:nvSpPr>
            <p:spPr bwMode="auto">
              <a:xfrm>
                <a:off x="3529013" y="4202113"/>
                <a:ext cx="107950" cy="325437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8" name="Freeform 287"/>
              <p:cNvSpPr/>
              <p:nvPr/>
            </p:nvSpPr>
            <p:spPr bwMode="auto">
              <a:xfrm>
                <a:off x="3544888" y="4510088"/>
                <a:ext cx="404813" cy="68262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9" name="Freeform 288"/>
              <p:cNvSpPr/>
              <p:nvPr/>
            </p:nvSpPr>
            <p:spPr bwMode="auto">
              <a:xfrm>
                <a:off x="3859213" y="4556125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0" name="Freeform 289"/>
              <p:cNvSpPr/>
              <p:nvPr/>
            </p:nvSpPr>
            <p:spPr bwMode="auto">
              <a:xfrm>
                <a:off x="3494088" y="4856163"/>
                <a:ext cx="384175" cy="61912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1" name="Freeform 290"/>
              <p:cNvSpPr/>
              <p:nvPr/>
            </p:nvSpPr>
            <p:spPr bwMode="auto">
              <a:xfrm>
                <a:off x="3465513" y="45545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92" name="Oval 291"/>
              <p:cNvSpPr/>
              <p:nvPr/>
            </p:nvSpPr>
            <p:spPr bwMode="auto">
              <a:xfrm>
                <a:off x="3956051" y="4854575"/>
                <a:ext cx="77787" cy="777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  <p:grpSp>
          <p:nvGrpSpPr>
            <p:cNvPr id="240" name="Group 486"/>
            <p:cNvGrpSpPr>
              <a:grpSpLocks/>
            </p:cNvGrpSpPr>
            <p:nvPr/>
          </p:nvGrpSpPr>
          <p:grpSpPr bwMode="auto">
            <a:xfrm>
              <a:off x="4495800" y="5792490"/>
              <a:ext cx="568325" cy="765175"/>
              <a:chOff x="5141913" y="4167188"/>
              <a:chExt cx="568325" cy="765175"/>
            </a:xfrm>
          </p:grpSpPr>
          <p:sp>
            <p:nvSpPr>
              <p:cNvPr id="277" name="Freeform 276"/>
              <p:cNvSpPr/>
              <p:nvPr/>
            </p:nvSpPr>
            <p:spPr bwMode="auto">
              <a:xfrm>
                <a:off x="5595938" y="4202113"/>
                <a:ext cx="109538" cy="328612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8" name="Freeform 277"/>
              <p:cNvSpPr/>
              <p:nvPr/>
            </p:nvSpPr>
            <p:spPr bwMode="auto">
              <a:xfrm>
                <a:off x="5294313" y="4167188"/>
                <a:ext cx="384175" cy="68262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9" name="Freeform 278"/>
              <p:cNvSpPr/>
              <p:nvPr/>
            </p:nvSpPr>
            <p:spPr bwMode="auto">
              <a:xfrm>
                <a:off x="5205413" y="4202113"/>
                <a:ext cx="107950" cy="325437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0" name="Freeform 279"/>
              <p:cNvSpPr/>
              <p:nvPr/>
            </p:nvSpPr>
            <p:spPr bwMode="auto">
              <a:xfrm>
                <a:off x="5221288" y="4510088"/>
                <a:ext cx="404813" cy="68262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1" name="Freeform 280"/>
              <p:cNvSpPr/>
              <p:nvPr/>
            </p:nvSpPr>
            <p:spPr bwMode="auto">
              <a:xfrm>
                <a:off x="5535613" y="4556125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2" name="Freeform 281"/>
              <p:cNvSpPr/>
              <p:nvPr/>
            </p:nvSpPr>
            <p:spPr bwMode="auto">
              <a:xfrm>
                <a:off x="5170488" y="4856163"/>
                <a:ext cx="384175" cy="61912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3" name="Freeform 282"/>
              <p:cNvSpPr/>
              <p:nvPr/>
            </p:nvSpPr>
            <p:spPr bwMode="auto">
              <a:xfrm>
                <a:off x="5141913" y="45545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84" name="Oval 283"/>
              <p:cNvSpPr/>
              <p:nvPr/>
            </p:nvSpPr>
            <p:spPr bwMode="auto">
              <a:xfrm>
                <a:off x="5632451" y="4854575"/>
                <a:ext cx="77787" cy="777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  <p:grpSp>
          <p:nvGrpSpPr>
            <p:cNvPr id="241" name="Group 487"/>
            <p:cNvGrpSpPr>
              <a:grpSpLocks/>
            </p:cNvGrpSpPr>
            <p:nvPr/>
          </p:nvGrpSpPr>
          <p:grpSpPr bwMode="auto">
            <a:xfrm>
              <a:off x="5167313" y="5792490"/>
              <a:ext cx="568325" cy="765175"/>
              <a:chOff x="5979584" y="4167188"/>
              <a:chExt cx="568325" cy="765175"/>
            </a:xfrm>
          </p:grpSpPr>
          <p:sp>
            <p:nvSpPr>
              <p:cNvPr id="269" name="Freeform 268"/>
              <p:cNvSpPr/>
              <p:nvPr/>
            </p:nvSpPr>
            <p:spPr bwMode="auto">
              <a:xfrm>
                <a:off x="6433609" y="4202113"/>
                <a:ext cx="109537" cy="328612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0" name="Freeform 269"/>
              <p:cNvSpPr/>
              <p:nvPr/>
            </p:nvSpPr>
            <p:spPr bwMode="auto">
              <a:xfrm>
                <a:off x="6131984" y="4167188"/>
                <a:ext cx="384175" cy="68262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1" name="Freeform 270"/>
              <p:cNvSpPr/>
              <p:nvPr/>
            </p:nvSpPr>
            <p:spPr bwMode="auto">
              <a:xfrm>
                <a:off x="6043084" y="4202113"/>
                <a:ext cx="107950" cy="325437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2" name="Freeform 271"/>
              <p:cNvSpPr/>
              <p:nvPr/>
            </p:nvSpPr>
            <p:spPr bwMode="auto">
              <a:xfrm>
                <a:off x="6058959" y="4510088"/>
                <a:ext cx="404812" cy="68262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3" name="Freeform 272"/>
              <p:cNvSpPr/>
              <p:nvPr/>
            </p:nvSpPr>
            <p:spPr bwMode="auto">
              <a:xfrm>
                <a:off x="6373284" y="4556125"/>
                <a:ext cx="112712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4" name="Freeform 273"/>
              <p:cNvSpPr/>
              <p:nvPr/>
            </p:nvSpPr>
            <p:spPr bwMode="auto">
              <a:xfrm>
                <a:off x="6008159" y="4856163"/>
                <a:ext cx="384175" cy="61912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5" name="Freeform 274"/>
              <p:cNvSpPr/>
              <p:nvPr/>
            </p:nvSpPr>
            <p:spPr bwMode="auto">
              <a:xfrm>
                <a:off x="5979584" y="4554538"/>
                <a:ext cx="112712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76" name="Oval 275"/>
              <p:cNvSpPr/>
              <p:nvPr/>
            </p:nvSpPr>
            <p:spPr bwMode="auto">
              <a:xfrm>
                <a:off x="6470121" y="4854575"/>
                <a:ext cx="77788" cy="777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  <p:grpSp>
          <p:nvGrpSpPr>
            <p:cNvPr id="242" name="Group 488"/>
            <p:cNvGrpSpPr>
              <a:grpSpLocks/>
            </p:cNvGrpSpPr>
            <p:nvPr/>
          </p:nvGrpSpPr>
          <p:grpSpPr bwMode="auto">
            <a:xfrm>
              <a:off x="5840413" y="5792490"/>
              <a:ext cx="568325" cy="765175"/>
              <a:chOff x="6818842" y="4167188"/>
              <a:chExt cx="568325" cy="765175"/>
            </a:xfrm>
          </p:grpSpPr>
          <p:sp>
            <p:nvSpPr>
              <p:cNvPr id="261" name="Freeform 260"/>
              <p:cNvSpPr/>
              <p:nvPr/>
            </p:nvSpPr>
            <p:spPr bwMode="auto">
              <a:xfrm>
                <a:off x="7272867" y="4202113"/>
                <a:ext cx="109537" cy="328612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62" name="Freeform 261"/>
              <p:cNvSpPr/>
              <p:nvPr/>
            </p:nvSpPr>
            <p:spPr bwMode="auto">
              <a:xfrm>
                <a:off x="6971242" y="4167188"/>
                <a:ext cx="384175" cy="68262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63" name="Freeform 262"/>
              <p:cNvSpPr/>
              <p:nvPr/>
            </p:nvSpPr>
            <p:spPr bwMode="auto">
              <a:xfrm>
                <a:off x="6882342" y="4202113"/>
                <a:ext cx="107950" cy="325437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64" name="Freeform 263"/>
              <p:cNvSpPr/>
              <p:nvPr/>
            </p:nvSpPr>
            <p:spPr bwMode="auto">
              <a:xfrm>
                <a:off x="6898217" y="4510088"/>
                <a:ext cx="404812" cy="68262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65" name="Freeform 264"/>
              <p:cNvSpPr/>
              <p:nvPr/>
            </p:nvSpPr>
            <p:spPr bwMode="auto">
              <a:xfrm>
                <a:off x="7212542" y="4556125"/>
                <a:ext cx="112712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6847417" y="4856163"/>
                <a:ext cx="384175" cy="61912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6818842" y="4554538"/>
                <a:ext cx="112712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68" name="Oval 267"/>
              <p:cNvSpPr/>
              <p:nvPr/>
            </p:nvSpPr>
            <p:spPr bwMode="auto">
              <a:xfrm>
                <a:off x="7309379" y="4854575"/>
                <a:ext cx="77788" cy="777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  <p:grpSp>
          <p:nvGrpSpPr>
            <p:cNvPr id="243" name="Group 489"/>
            <p:cNvGrpSpPr>
              <a:grpSpLocks/>
            </p:cNvGrpSpPr>
            <p:nvPr/>
          </p:nvGrpSpPr>
          <p:grpSpPr bwMode="auto">
            <a:xfrm>
              <a:off x="6511925" y="5792490"/>
              <a:ext cx="568325" cy="765175"/>
              <a:chOff x="7656513" y="4167188"/>
              <a:chExt cx="568325" cy="765175"/>
            </a:xfrm>
          </p:grpSpPr>
          <p:sp>
            <p:nvSpPr>
              <p:cNvPr id="253" name="Freeform 252"/>
              <p:cNvSpPr/>
              <p:nvPr/>
            </p:nvSpPr>
            <p:spPr bwMode="auto">
              <a:xfrm>
                <a:off x="8110538" y="4202113"/>
                <a:ext cx="109538" cy="328612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4" name="Freeform 253"/>
              <p:cNvSpPr/>
              <p:nvPr/>
            </p:nvSpPr>
            <p:spPr bwMode="auto">
              <a:xfrm>
                <a:off x="7808913" y="4167188"/>
                <a:ext cx="384175" cy="68262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5" name="Freeform 254"/>
              <p:cNvSpPr/>
              <p:nvPr/>
            </p:nvSpPr>
            <p:spPr bwMode="auto">
              <a:xfrm>
                <a:off x="7720013" y="4202113"/>
                <a:ext cx="107950" cy="325437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6" name="Freeform 255"/>
              <p:cNvSpPr/>
              <p:nvPr/>
            </p:nvSpPr>
            <p:spPr bwMode="auto">
              <a:xfrm>
                <a:off x="7735888" y="4510088"/>
                <a:ext cx="404813" cy="68262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7" name="Freeform 256"/>
              <p:cNvSpPr/>
              <p:nvPr/>
            </p:nvSpPr>
            <p:spPr bwMode="auto">
              <a:xfrm>
                <a:off x="8050213" y="4556125"/>
                <a:ext cx="112713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rgbClr val="FF170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8" name="Freeform 257"/>
              <p:cNvSpPr/>
              <p:nvPr/>
            </p:nvSpPr>
            <p:spPr bwMode="auto">
              <a:xfrm>
                <a:off x="7685088" y="4856163"/>
                <a:ext cx="384175" cy="61912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9" name="Freeform 258"/>
              <p:cNvSpPr/>
              <p:nvPr/>
            </p:nvSpPr>
            <p:spPr bwMode="auto">
              <a:xfrm>
                <a:off x="7656513" y="4554538"/>
                <a:ext cx="112713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60" name="Oval 259"/>
              <p:cNvSpPr/>
              <p:nvPr/>
            </p:nvSpPr>
            <p:spPr bwMode="auto">
              <a:xfrm>
                <a:off x="8147051" y="4854575"/>
                <a:ext cx="77787" cy="777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  <p:grpSp>
          <p:nvGrpSpPr>
            <p:cNvPr id="244" name="Group 484"/>
            <p:cNvGrpSpPr>
              <a:grpSpLocks/>
            </p:cNvGrpSpPr>
            <p:nvPr/>
          </p:nvGrpSpPr>
          <p:grpSpPr bwMode="auto">
            <a:xfrm>
              <a:off x="2478088" y="5792490"/>
              <a:ext cx="568325" cy="765175"/>
              <a:chOff x="2610379" y="4167188"/>
              <a:chExt cx="568325" cy="765175"/>
            </a:xfrm>
          </p:grpSpPr>
          <p:sp>
            <p:nvSpPr>
              <p:cNvPr id="245" name="Freeform 244"/>
              <p:cNvSpPr/>
              <p:nvPr/>
            </p:nvSpPr>
            <p:spPr bwMode="auto">
              <a:xfrm>
                <a:off x="3064404" y="4202113"/>
                <a:ext cx="109537" cy="328612"/>
              </a:xfrm>
              <a:custGeom>
                <a:avLst/>
                <a:gdLst>
                  <a:gd name="connsiteX0" fmla="*/ 160934 w 427939"/>
                  <a:gd name="connsiteY0" fmla="*/ 186538 h 1287475"/>
                  <a:gd name="connsiteX1" fmla="*/ 373075 w 427939"/>
                  <a:gd name="connsiteY1" fmla="*/ 0 h 1287475"/>
                  <a:gd name="connsiteX2" fmla="*/ 427939 w 427939"/>
                  <a:gd name="connsiteY2" fmla="*/ 65837 h 1287475"/>
                  <a:gd name="connsiteX3" fmla="*/ 212140 w 427939"/>
                  <a:gd name="connsiteY3" fmla="*/ 1287475 h 1287475"/>
                  <a:gd name="connsiteX4" fmla="*/ 0 w 427939"/>
                  <a:gd name="connsiteY4" fmla="*/ 1170432 h 1287475"/>
                  <a:gd name="connsiteX5" fmla="*/ 160934 w 427939"/>
                  <a:gd name="connsiteY5" fmla="*/ 186538 h 128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87475">
                    <a:moveTo>
                      <a:pt x="160934" y="186538"/>
                    </a:moveTo>
                    <a:lnTo>
                      <a:pt x="373075" y="0"/>
                    </a:lnTo>
                    <a:lnTo>
                      <a:pt x="427939" y="65837"/>
                    </a:lnTo>
                    <a:lnTo>
                      <a:pt x="212140" y="1287475"/>
                    </a:lnTo>
                    <a:lnTo>
                      <a:pt x="0" y="1170432"/>
                    </a:lnTo>
                    <a:lnTo>
                      <a:pt x="160934" y="1865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46" name="Freeform 245"/>
              <p:cNvSpPr/>
              <p:nvPr/>
            </p:nvSpPr>
            <p:spPr bwMode="auto">
              <a:xfrm>
                <a:off x="2762779" y="4167188"/>
                <a:ext cx="384175" cy="68262"/>
              </a:xfrm>
              <a:custGeom>
                <a:avLst/>
                <a:gdLst>
                  <a:gd name="connsiteX0" fmla="*/ 0 w 1503274"/>
                  <a:gd name="connsiteY0" fmla="*/ 76809 h 263347"/>
                  <a:gd name="connsiteX1" fmla="*/ 87783 w 1503274"/>
                  <a:gd name="connsiteY1" fmla="*/ 3657 h 263347"/>
                  <a:gd name="connsiteX2" fmla="*/ 1455725 w 1503274"/>
                  <a:gd name="connsiteY2" fmla="*/ 0 h 263347"/>
                  <a:gd name="connsiteX3" fmla="*/ 1503274 w 1503274"/>
                  <a:gd name="connsiteY3" fmla="*/ 65836 h 263347"/>
                  <a:gd name="connsiteX4" fmla="*/ 1298448 w 1503274"/>
                  <a:gd name="connsiteY4" fmla="*/ 256032 h 263347"/>
                  <a:gd name="connsiteX5" fmla="*/ 149962 w 1503274"/>
                  <a:gd name="connsiteY5" fmla="*/ 263347 h 263347"/>
                  <a:gd name="connsiteX6" fmla="*/ 0 w 1503274"/>
                  <a:gd name="connsiteY6" fmla="*/ 76809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3274" h="263347">
                    <a:moveTo>
                      <a:pt x="0" y="76809"/>
                    </a:moveTo>
                    <a:lnTo>
                      <a:pt x="87783" y="3657"/>
                    </a:lnTo>
                    <a:lnTo>
                      <a:pt x="1455725" y="0"/>
                    </a:lnTo>
                    <a:lnTo>
                      <a:pt x="1503274" y="65836"/>
                    </a:lnTo>
                    <a:lnTo>
                      <a:pt x="1298448" y="256032"/>
                    </a:lnTo>
                    <a:lnTo>
                      <a:pt x="149962" y="263347"/>
                    </a:lnTo>
                    <a:lnTo>
                      <a:pt x="0" y="7680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47" name="Freeform 246"/>
              <p:cNvSpPr/>
              <p:nvPr/>
            </p:nvSpPr>
            <p:spPr bwMode="auto">
              <a:xfrm>
                <a:off x="2673879" y="4202113"/>
                <a:ext cx="107950" cy="325437"/>
              </a:xfrm>
              <a:custGeom>
                <a:avLst/>
                <a:gdLst>
                  <a:gd name="connsiteX0" fmla="*/ 281635 w 427939"/>
                  <a:gd name="connsiteY0" fmla="*/ 0 h 1269187"/>
                  <a:gd name="connsiteX1" fmla="*/ 427939 w 427939"/>
                  <a:gd name="connsiteY1" fmla="*/ 179222 h 1269187"/>
                  <a:gd name="connsiteX2" fmla="*/ 267005 w 427939"/>
                  <a:gd name="connsiteY2" fmla="*/ 1126541 h 1269187"/>
                  <a:gd name="connsiteX3" fmla="*/ 0 w 427939"/>
                  <a:gd name="connsiteY3" fmla="*/ 1269187 h 1269187"/>
                  <a:gd name="connsiteX4" fmla="*/ 197511 w 427939"/>
                  <a:gd name="connsiteY4" fmla="*/ 65837 h 1269187"/>
                  <a:gd name="connsiteX5" fmla="*/ 281635 w 427939"/>
                  <a:gd name="connsiteY5" fmla="*/ 0 h 126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939" h="1269187">
                    <a:moveTo>
                      <a:pt x="281635" y="0"/>
                    </a:moveTo>
                    <a:lnTo>
                      <a:pt x="427939" y="179222"/>
                    </a:lnTo>
                    <a:lnTo>
                      <a:pt x="267005" y="1126541"/>
                    </a:lnTo>
                    <a:lnTo>
                      <a:pt x="0" y="1269187"/>
                    </a:lnTo>
                    <a:lnTo>
                      <a:pt x="197511" y="65837"/>
                    </a:lnTo>
                    <a:lnTo>
                      <a:pt x="2816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48" name="Freeform 247"/>
              <p:cNvSpPr/>
              <p:nvPr/>
            </p:nvSpPr>
            <p:spPr bwMode="auto">
              <a:xfrm>
                <a:off x="2689754" y="4510088"/>
                <a:ext cx="404812" cy="68262"/>
              </a:xfrm>
              <a:custGeom>
                <a:avLst/>
                <a:gdLst>
                  <a:gd name="connsiteX0" fmla="*/ 0 w 1583741"/>
                  <a:gd name="connsiteY0" fmla="*/ 131674 h 263347"/>
                  <a:gd name="connsiteX1" fmla="*/ 201168 w 1583741"/>
                  <a:gd name="connsiteY1" fmla="*/ 3658 h 263347"/>
                  <a:gd name="connsiteX2" fmla="*/ 1382573 w 1583741"/>
                  <a:gd name="connsiteY2" fmla="*/ 0 h 263347"/>
                  <a:gd name="connsiteX3" fmla="*/ 1583741 w 1583741"/>
                  <a:gd name="connsiteY3" fmla="*/ 131674 h 263347"/>
                  <a:gd name="connsiteX4" fmla="*/ 1386231 w 1583741"/>
                  <a:gd name="connsiteY4" fmla="*/ 259690 h 263347"/>
                  <a:gd name="connsiteX5" fmla="*/ 219456 w 1583741"/>
                  <a:gd name="connsiteY5" fmla="*/ 263347 h 263347"/>
                  <a:gd name="connsiteX6" fmla="*/ 0 w 1583741"/>
                  <a:gd name="connsiteY6" fmla="*/ 131674 h 26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3741" h="263347">
                    <a:moveTo>
                      <a:pt x="0" y="131674"/>
                    </a:moveTo>
                    <a:lnTo>
                      <a:pt x="201168" y="3658"/>
                    </a:lnTo>
                    <a:lnTo>
                      <a:pt x="1382573" y="0"/>
                    </a:lnTo>
                    <a:lnTo>
                      <a:pt x="1583741" y="131674"/>
                    </a:lnTo>
                    <a:lnTo>
                      <a:pt x="1386231" y="259690"/>
                    </a:lnTo>
                    <a:lnTo>
                      <a:pt x="219456" y="263347"/>
                    </a:lnTo>
                    <a:lnTo>
                      <a:pt x="0" y="13167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49" name="Freeform 248"/>
              <p:cNvSpPr/>
              <p:nvPr/>
            </p:nvSpPr>
            <p:spPr bwMode="auto">
              <a:xfrm>
                <a:off x="3004079" y="4556125"/>
                <a:ext cx="112712" cy="330200"/>
              </a:xfrm>
              <a:custGeom>
                <a:avLst/>
                <a:gdLst>
                  <a:gd name="connsiteX0" fmla="*/ 160934 w 442570"/>
                  <a:gd name="connsiteY0" fmla="*/ 164592 h 1291133"/>
                  <a:gd name="connsiteX1" fmla="*/ 442570 w 442570"/>
                  <a:gd name="connsiteY1" fmla="*/ 0 h 1291133"/>
                  <a:gd name="connsiteX2" fmla="*/ 234086 w 442570"/>
                  <a:gd name="connsiteY2" fmla="*/ 1217981 h 1291133"/>
                  <a:gd name="connsiteX3" fmla="*/ 149962 w 442570"/>
                  <a:gd name="connsiteY3" fmla="*/ 1291133 h 1291133"/>
                  <a:gd name="connsiteX4" fmla="*/ 0 w 442570"/>
                  <a:gd name="connsiteY4" fmla="*/ 1108253 h 1291133"/>
                  <a:gd name="connsiteX5" fmla="*/ 160934 w 442570"/>
                  <a:gd name="connsiteY5" fmla="*/ 164592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570" h="1291133">
                    <a:moveTo>
                      <a:pt x="160934" y="164592"/>
                    </a:moveTo>
                    <a:lnTo>
                      <a:pt x="442570" y="0"/>
                    </a:lnTo>
                    <a:lnTo>
                      <a:pt x="234086" y="1217981"/>
                    </a:lnTo>
                    <a:lnTo>
                      <a:pt x="149962" y="1291133"/>
                    </a:lnTo>
                    <a:lnTo>
                      <a:pt x="0" y="1108253"/>
                    </a:lnTo>
                    <a:lnTo>
                      <a:pt x="160934" y="16459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0" name="Freeform 249"/>
              <p:cNvSpPr/>
              <p:nvPr/>
            </p:nvSpPr>
            <p:spPr bwMode="auto">
              <a:xfrm>
                <a:off x="2638954" y="4856163"/>
                <a:ext cx="384175" cy="61912"/>
              </a:xfrm>
              <a:custGeom>
                <a:avLst/>
                <a:gdLst>
                  <a:gd name="connsiteX0" fmla="*/ 212141 w 1506931"/>
                  <a:gd name="connsiteY0" fmla="*/ 0 h 245059"/>
                  <a:gd name="connsiteX1" fmla="*/ 1356970 w 1506931"/>
                  <a:gd name="connsiteY1" fmla="*/ 0 h 245059"/>
                  <a:gd name="connsiteX2" fmla="*/ 1506931 w 1506931"/>
                  <a:gd name="connsiteY2" fmla="*/ 168250 h 245059"/>
                  <a:gd name="connsiteX3" fmla="*/ 1430122 w 1506931"/>
                  <a:gd name="connsiteY3" fmla="*/ 241402 h 245059"/>
                  <a:gd name="connsiteX4" fmla="*/ 43891 w 1506931"/>
                  <a:gd name="connsiteY4" fmla="*/ 245059 h 245059"/>
                  <a:gd name="connsiteX5" fmla="*/ 0 w 1506931"/>
                  <a:gd name="connsiteY5" fmla="*/ 186538 h 245059"/>
                  <a:gd name="connsiteX6" fmla="*/ 212141 w 1506931"/>
                  <a:gd name="connsiteY6" fmla="*/ 0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931" h="245059">
                    <a:moveTo>
                      <a:pt x="212141" y="0"/>
                    </a:moveTo>
                    <a:lnTo>
                      <a:pt x="1356970" y="0"/>
                    </a:lnTo>
                    <a:lnTo>
                      <a:pt x="1506931" y="168250"/>
                    </a:lnTo>
                    <a:lnTo>
                      <a:pt x="1430122" y="241402"/>
                    </a:lnTo>
                    <a:lnTo>
                      <a:pt x="43891" y="245059"/>
                    </a:lnTo>
                    <a:lnTo>
                      <a:pt x="0" y="186538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1" name="Freeform 250"/>
              <p:cNvSpPr/>
              <p:nvPr/>
            </p:nvSpPr>
            <p:spPr bwMode="auto">
              <a:xfrm>
                <a:off x="2610379" y="4554538"/>
                <a:ext cx="112712" cy="330200"/>
              </a:xfrm>
              <a:custGeom>
                <a:avLst/>
                <a:gdLst>
                  <a:gd name="connsiteX0" fmla="*/ 212141 w 438912"/>
                  <a:gd name="connsiteY0" fmla="*/ 0 h 1291133"/>
                  <a:gd name="connsiteX1" fmla="*/ 438912 w 438912"/>
                  <a:gd name="connsiteY1" fmla="*/ 138989 h 1291133"/>
                  <a:gd name="connsiteX2" fmla="*/ 274320 w 438912"/>
                  <a:gd name="connsiteY2" fmla="*/ 1097280 h 1291133"/>
                  <a:gd name="connsiteX3" fmla="*/ 51206 w 438912"/>
                  <a:gd name="connsiteY3" fmla="*/ 1291133 h 1291133"/>
                  <a:gd name="connsiteX4" fmla="*/ 0 w 438912"/>
                  <a:gd name="connsiteY4" fmla="*/ 1228954 h 1291133"/>
                  <a:gd name="connsiteX5" fmla="*/ 212141 w 438912"/>
                  <a:gd name="connsiteY5" fmla="*/ 0 h 129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912" h="1291133">
                    <a:moveTo>
                      <a:pt x="212141" y="0"/>
                    </a:moveTo>
                    <a:lnTo>
                      <a:pt x="438912" y="138989"/>
                    </a:lnTo>
                    <a:lnTo>
                      <a:pt x="274320" y="1097280"/>
                    </a:lnTo>
                    <a:lnTo>
                      <a:pt x="51206" y="1291133"/>
                    </a:lnTo>
                    <a:lnTo>
                      <a:pt x="0" y="1228954"/>
                    </a:lnTo>
                    <a:lnTo>
                      <a:pt x="2121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  <p:sp>
            <p:nvSpPr>
              <p:cNvPr id="252" name="Oval 251"/>
              <p:cNvSpPr/>
              <p:nvPr/>
            </p:nvSpPr>
            <p:spPr bwMode="auto">
              <a:xfrm>
                <a:off x="3100916" y="4854575"/>
                <a:ext cx="77788" cy="7778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Display character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AAKASH\Desktop\DI138Fig0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772400" cy="2957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108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Seven Segment Displays</vt:lpstr>
      <vt:lpstr>Seven Segment Displays</vt:lpstr>
      <vt:lpstr>Segment Identification</vt:lpstr>
      <vt:lpstr>Common Cathode &amp; Common Anode </vt:lpstr>
      <vt:lpstr>SSD Display Possibilities</vt:lpstr>
      <vt:lpstr>Display character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AAKASH</dc:creator>
  <cp:lastModifiedBy>Shubh</cp:lastModifiedBy>
  <cp:revision>14</cp:revision>
  <dcterms:created xsi:type="dcterms:W3CDTF">2013-04-16T09:34:21Z</dcterms:created>
  <dcterms:modified xsi:type="dcterms:W3CDTF">2014-01-23T05:40:05Z</dcterms:modified>
</cp:coreProperties>
</file>