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1"/>
  </p:notesMasterIdLst>
  <p:sldIdLst>
    <p:sldId id="256" r:id="rId2"/>
    <p:sldId id="261" r:id="rId3"/>
    <p:sldId id="326" r:id="rId4"/>
    <p:sldId id="260" r:id="rId5"/>
    <p:sldId id="328" r:id="rId6"/>
    <p:sldId id="325" r:id="rId7"/>
    <p:sldId id="329" r:id="rId8"/>
    <p:sldId id="312" r:id="rId9"/>
    <p:sldId id="293" r:id="rId10"/>
  </p:sldIdLst>
  <p:sldSz cx="9144000" cy="5143500" type="screen16x9"/>
  <p:notesSz cx="6858000" cy="9144000"/>
  <p:embeddedFontLst>
    <p:embeddedFont>
      <p:font typeface="DM Sans" pitchFamily="2" charset="0"/>
      <p:regular r:id="rId12"/>
      <p:bold r:id="rId13"/>
      <p:italic r:id="rId14"/>
      <p:boldItalic r:id="rId15"/>
    </p:embeddedFont>
    <p:embeddedFont>
      <p:font typeface="Nunito Light" pitchFamily="2" charset="0"/>
      <p:regular r:id="rId16"/>
      <p:italic r:id="rId17"/>
    </p:embeddedFont>
    <p:embeddedFont>
      <p:font typeface="Outfit" panose="020B0604020202020204" charset="0"/>
      <p:regular r:id="rId18"/>
      <p:bold r:id="rId19"/>
    </p:embeddedFont>
    <p:embeddedFont>
      <p:font typeface="Outfit Medium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5019C7-235A-4917-A7B3-F3216308D7B6}">
  <a:tblStyle styleId="{205019C7-235A-4917-A7B3-F3216308D7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92" autoAdjust="0"/>
  </p:normalViewPr>
  <p:slideViewPr>
    <p:cSldViewPr snapToGrid="0">
      <p:cViewPr varScale="1">
        <p:scale>
          <a:sx n="132" d="100"/>
          <a:sy n="132" d="100"/>
        </p:scale>
        <p:origin x="93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393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408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324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286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737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3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205" name="Google Shape;205;p23"/>
            <p:cNvSpPr/>
            <p:nvPr/>
          </p:nvSpPr>
          <p:spPr>
            <a:xfrm>
              <a:off x="-1254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-53513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 rot="10800000" flipH="1">
              <a:off x="-528348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 rot="10800000" flipH="1">
              <a:off x="-125483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>
            <a:off x="720000" y="1215749"/>
            <a:ext cx="7704000" cy="31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rot="10800000" flipH="1">
              <a:off x="-136836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10800000" flipH="1">
              <a:off x="-655296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9" r:id="rId5"/>
    <p:sldLayoutId id="2147483671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717951" y="1055069"/>
            <a:ext cx="4156905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Comparison of Apache Spark and Hadoop MapReduce</a:t>
            </a:r>
            <a:br>
              <a:rPr lang="en-US" sz="2800" dirty="0">
                <a:solidFill>
                  <a:schemeClr val="bg1">
                    <a:lumMod val="65000"/>
                  </a:schemeClr>
                </a:solidFill>
              </a:rPr>
            </a:br>
            <a:endParaRPr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628320" y="4156287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U.H.K Prabhash –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248259E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47" name="Google Shape;347;p36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2635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Apache Spark?</a:t>
            </a:r>
            <a:endParaRPr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2"/>
          </p:nvPr>
        </p:nvSpPr>
        <p:spPr>
          <a:xfrm>
            <a:off x="720000" y="1094311"/>
            <a:ext cx="7704000" cy="997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Apache Spark is a powerful, open-source, distributed computing system that provides an interface for programming entire clusters with implicit data parallelism and fault tolerance. </a:t>
            </a:r>
          </a:p>
          <a:p>
            <a:endParaRPr lang="en-US" sz="1600" dirty="0"/>
          </a:p>
          <a:p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marL="800100" lvl="1" indent="-342900" algn="l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3" name="Picture 2" descr="A diagram of a program&#10;&#10;Description automatically generated with medium confidence">
            <a:extLst>
              <a:ext uri="{FF2B5EF4-FFF2-40B4-BE49-F238E27FC236}">
                <a16:creationId xmlns:a16="http://schemas.microsoft.com/office/drawing/2014/main" id="{90AE20C0-5B13-91AF-207E-944B929D1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233748"/>
            <a:ext cx="3209963" cy="2040709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A78695F-4265-6833-AABF-FD0D3A5BE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352" y="2335051"/>
            <a:ext cx="3929961" cy="2058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10B2A7-DD9F-1162-826F-AF54BCC698A2}"/>
              </a:ext>
            </a:extLst>
          </p:cNvPr>
          <p:cNvSpPr txBox="1"/>
          <p:nvPr/>
        </p:nvSpPr>
        <p:spPr>
          <a:xfrm>
            <a:off x="953381" y="4393135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Source: https://proedu-organization.medium.com/understanding-apache-spark-architecture-5e3427c7d229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78525F-2394-5E3B-5632-544CADE87421}"/>
              </a:ext>
            </a:extLst>
          </p:cNvPr>
          <p:cNvSpPr txBox="1"/>
          <p:nvPr/>
        </p:nvSpPr>
        <p:spPr>
          <a:xfrm>
            <a:off x="4931009" y="4485468"/>
            <a:ext cx="295750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Source: https://data-flair.training/blogs/apache-spark-ecosystem-components/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2853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Hadoop MapReduce?</a:t>
            </a:r>
            <a:endParaRPr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ubTitle" idx="2"/>
          </p:nvPr>
        </p:nvSpPr>
        <p:spPr>
          <a:xfrm>
            <a:off x="778056" y="1040265"/>
            <a:ext cx="7770857" cy="1002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Hadoop MapReduce is a software framework for easily writing applications which process vast amounts of data(multi-terabyte datasets) in-parallel on large clusters of commodity hardware in a reliable, fault-tolerant manner.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 algn="l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3" name="Picture 2" descr="A diagram of a map&#10;&#10;Description automatically generated">
            <a:extLst>
              <a:ext uri="{FF2B5EF4-FFF2-40B4-BE49-F238E27FC236}">
                <a16:creationId xmlns:a16="http://schemas.microsoft.com/office/drawing/2014/main" id="{0F3A0B2E-27C2-4A99-4A40-81A98866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314" y="2042374"/>
            <a:ext cx="5203371" cy="27236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5924BC-2613-134E-6571-3BABF8578FE7}"/>
              </a:ext>
            </a:extLst>
          </p:cNvPr>
          <p:cNvSpPr txBox="1"/>
          <p:nvPr/>
        </p:nvSpPr>
        <p:spPr>
          <a:xfrm>
            <a:off x="3301342" y="4764083"/>
            <a:ext cx="27242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Source: https://www.educba.com/mapreduce-word-count/</a:t>
            </a:r>
          </a:p>
        </p:txBody>
      </p:sp>
    </p:spTree>
    <p:extLst>
      <p:ext uri="{BB962C8B-B14F-4D97-AF65-F5344CB8AC3E}">
        <p14:creationId xmlns:p14="http://schemas.microsoft.com/office/powerpoint/2010/main" val="178584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669681" y="2059655"/>
            <a:ext cx="5122747" cy="8451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669681" y="2059655"/>
            <a:ext cx="5122747" cy="8451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365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29240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Variation of Time in Each Delays</a:t>
            </a:r>
            <a:endParaRPr sz="2800" dirty="0"/>
          </a:p>
        </p:txBody>
      </p:sp>
      <p:pic>
        <p:nvPicPr>
          <p:cNvPr id="6" name="Picture 5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65E8B351-318E-49B4-1B2F-B643C29B5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94" y="1084834"/>
            <a:ext cx="2724362" cy="1636595"/>
          </a:xfrm>
          <a:prstGeom prst="rect">
            <a:avLst/>
          </a:prstGeom>
        </p:spPr>
      </p:pic>
      <p:pic>
        <p:nvPicPr>
          <p:cNvPr id="8" name="Picture 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FD0E1F6-E435-F9F1-C431-D3BBC1F09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028" y="1084834"/>
            <a:ext cx="2724362" cy="1636595"/>
          </a:xfrm>
          <a:prstGeom prst="rect">
            <a:avLst/>
          </a:prstGeom>
        </p:spPr>
      </p:pic>
      <p:pic>
        <p:nvPicPr>
          <p:cNvPr id="10" name="Picture 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36D1D8D-9023-88E1-9860-F351E4E2A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862" y="1084834"/>
            <a:ext cx="2724363" cy="1636595"/>
          </a:xfrm>
          <a:prstGeom prst="rect">
            <a:avLst/>
          </a:prstGeom>
        </p:spPr>
      </p:pic>
      <p:pic>
        <p:nvPicPr>
          <p:cNvPr id="12" name="Picture 11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CBCF330-B5A2-7D6B-B04D-B2557A63B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5375" y="2928149"/>
            <a:ext cx="2724361" cy="1636594"/>
          </a:xfrm>
          <a:prstGeom prst="rect">
            <a:avLst/>
          </a:prstGeom>
        </p:spPr>
      </p:pic>
      <p:pic>
        <p:nvPicPr>
          <p:cNvPr id="14" name="Picture 13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B750CCD6-177C-D4F3-BC99-58E7E7CF34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4266" y="2928149"/>
            <a:ext cx="2724361" cy="163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6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19999" y="3651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Average Variation of Time in Each Delays</a:t>
            </a:r>
            <a:endParaRPr sz="2800" dirty="0"/>
          </a:p>
        </p:txBody>
      </p:sp>
      <p:pic>
        <p:nvPicPr>
          <p:cNvPr id="5" name="Picture 4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6C3A17B5-B2D7-E81F-FAC6-BA1E5C379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481" y="1166951"/>
            <a:ext cx="5701037" cy="342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6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>
            <a:spLocks noGrp="1"/>
          </p:cNvSpPr>
          <p:nvPr>
            <p:ph type="title"/>
          </p:nvPr>
        </p:nvSpPr>
        <p:spPr>
          <a:xfrm>
            <a:off x="720000" y="319315"/>
            <a:ext cx="7704000" cy="493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Apache Spark vs Hadoop MapReduce</a:t>
            </a:r>
            <a:endParaRPr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5D06057-74A8-43CF-886A-CAC1B12D1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32184"/>
              </p:ext>
            </p:extLst>
          </p:nvPr>
        </p:nvGraphicFramePr>
        <p:xfrm>
          <a:off x="838198" y="1367064"/>
          <a:ext cx="7467603" cy="2738906"/>
        </p:xfrm>
        <a:graphic>
          <a:graphicData uri="http://schemas.openxmlformats.org/drawingml/2006/table">
            <a:tbl>
              <a:tblPr firstRow="1" bandRow="1">
                <a:tableStyleId>{205019C7-235A-4917-A7B3-F3216308D7B6}</a:tableStyleId>
              </a:tblPr>
              <a:tblGrid>
                <a:gridCol w="1970316">
                  <a:extLst>
                    <a:ext uri="{9D8B030D-6E8A-4147-A177-3AD203B41FA5}">
                      <a16:colId xmlns:a16="http://schemas.microsoft.com/office/drawing/2014/main" val="3462245735"/>
                    </a:ext>
                  </a:extLst>
                </a:gridCol>
                <a:gridCol w="2786743">
                  <a:extLst>
                    <a:ext uri="{9D8B030D-6E8A-4147-A177-3AD203B41FA5}">
                      <a16:colId xmlns:a16="http://schemas.microsoft.com/office/drawing/2014/main" val="2350801468"/>
                    </a:ext>
                  </a:extLst>
                </a:gridCol>
                <a:gridCol w="2710544">
                  <a:extLst>
                    <a:ext uri="{9D8B030D-6E8A-4147-A177-3AD203B41FA5}">
                      <a16:colId xmlns:a16="http://schemas.microsoft.com/office/drawing/2014/main" val="2281295012"/>
                    </a:ext>
                  </a:extLst>
                </a:gridCol>
              </a:tblGrid>
              <a:tr h="7272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Outfit" panose="020B0604020202020204" charset="0"/>
                        </a:rPr>
                        <a:t>Apache Spark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Outfit" panose="020B0604020202020204" charset="0"/>
                          <a:cs typeface="Arial"/>
                          <a:sym typeface="Arial"/>
                        </a:rPr>
                        <a:t>Hadoop MapReduce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781076"/>
                  </a:ext>
                </a:extLst>
              </a:tr>
              <a:tr h="727226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Outfit" panose="020B0604020202020204" charset="0"/>
                          <a:cs typeface="Arial"/>
                          <a:sym typeface="Arial"/>
                        </a:rPr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4625" indent="-169863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Outfit" panose="020B0604020202020204" charset="0"/>
                        </a:rPr>
                        <a:t>Have high in memory capability which allows it to run faster. </a:t>
                      </a:r>
                    </a:p>
                    <a:p>
                      <a:pPr marL="174625" indent="-169863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Outfit" panose="020B0604020202020204" charset="0"/>
                        </a:rPr>
                        <a:t>Useful when using iterative algorithms such as machine learning with larger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4625" marR="0" indent="-1698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Outfit" panose="020B0604020202020204" charset="0"/>
                          <a:ea typeface="Arial"/>
                          <a:cs typeface="Arial"/>
                          <a:sym typeface="Arial"/>
                        </a:rPr>
                        <a:t>For large-scale, linear data processing tasks that can be efficiently partitioned into map and reduce tasks, MapReduce can be very effective and scalable.</a:t>
                      </a:r>
                      <a:endParaRPr lang="en-US" sz="1200" b="0" i="0" u="none" strike="noStrike" cap="none" dirty="0">
                        <a:solidFill>
                          <a:srgbClr val="000000"/>
                        </a:solidFill>
                        <a:latin typeface="Outfit" panose="020B060402020202020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13966"/>
                  </a:ext>
                </a:extLst>
              </a:tr>
              <a:tr h="727226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Outfit" panose="020B0604020202020204" charset="0"/>
                          <a:cs typeface="Arial"/>
                          <a:sym typeface="Arial"/>
                        </a:rPr>
                        <a:t>Ease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4625" marR="0" indent="-1698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Outfit" panose="020B0604020202020204" charset="0"/>
                          <a:ea typeface="Arial"/>
                          <a:cs typeface="Arial"/>
                          <a:sym typeface="Arial"/>
                        </a:rPr>
                        <a:t>Spark provides high-level APIs in Java, Scala, Python, and R, making it more accessible to users.</a:t>
                      </a:r>
                    </a:p>
                    <a:p>
                      <a:pPr marL="174625" indent="-169863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4625" marR="0" indent="-16986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Outfit" panose="020B0604020202020204" charset="0"/>
                          <a:ea typeface="Arial"/>
                          <a:cs typeface="Arial"/>
                          <a:sym typeface="Arial"/>
                        </a:rPr>
                        <a:t>Provides a more verbose and lower-level API, which can make it more difficult to program, especially for those who are new to distributed computing.</a:t>
                      </a:r>
                      <a:endParaRPr lang="en-US" sz="1200" b="0" i="0" u="none" strike="noStrike" cap="none" dirty="0">
                        <a:solidFill>
                          <a:srgbClr val="000000"/>
                        </a:solidFill>
                        <a:latin typeface="Outfit" panose="020B060402020202020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09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253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78;p70">
            <a:extLst>
              <a:ext uri="{FF2B5EF4-FFF2-40B4-BE49-F238E27FC236}">
                <a16:creationId xmlns:a16="http://schemas.microsoft.com/office/drawing/2014/main" id="{EC3660DF-2C9E-4C87-8018-F24F520B91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5712" y="2042400"/>
            <a:ext cx="2312576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Thanks!</a:t>
            </a:r>
            <a:endParaRPr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250</Words>
  <Application>Microsoft Office PowerPoint</Application>
  <PresentationFormat>On-screen Show (16:9)</PresentationFormat>
  <Paragraphs>29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Nunito Light</vt:lpstr>
      <vt:lpstr>DM Sans</vt:lpstr>
      <vt:lpstr>Outfit Medium</vt:lpstr>
      <vt:lpstr>Arial</vt:lpstr>
      <vt:lpstr>Outfit</vt:lpstr>
      <vt:lpstr>Data Collection and Analysis - Master of Science in Community Health and Prevention Research by Slidesgo</vt:lpstr>
      <vt:lpstr>Comparison of Apache Spark and Hadoop MapReduce </vt:lpstr>
      <vt:lpstr>What is Apache Spark?</vt:lpstr>
      <vt:lpstr>What is Hadoop MapReduce?</vt:lpstr>
      <vt:lpstr>Demo</vt:lpstr>
      <vt:lpstr>Results</vt:lpstr>
      <vt:lpstr>Variation of Time in Each Delays</vt:lpstr>
      <vt:lpstr>Average Variation of Time in Each Delays</vt:lpstr>
      <vt:lpstr>Apache Spark vs Hadoop MapReduce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in Psychological Treatment Research:  A Primer on Classification and Regression Trees</dc:title>
  <cp:lastModifiedBy>Kalindu Prabhash</cp:lastModifiedBy>
  <cp:revision>13</cp:revision>
  <dcterms:modified xsi:type="dcterms:W3CDTF">2024-03-04T20:51:02Z</dcterms:modified>
</cp:coreProperties>
</file>