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9" r:id="rId52"/>
    <p:sldId id="310" r:id="rId53"/>
    <p:sldId id="311" r:id="rId54"/>
    <p:sldId id="312" r:id="rId55"/>
    <p:sldId id="313" r:id="rId5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nitials="" lastIdx="1" name="kaline B.F Mesquita" id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6" autoAdjust="0"/>
    <p:restoredTop sz="94660"/>
  </p:normalViewPr>
  <p:slideViewPr>
    <p:cSldViewPr>
      <p:cViewPr>
        <p:scale>
          <a:sx n="75" d="100"/>
          <a:sy n="75" d="100"/>
        </p:scale>
        <p:origin x="-14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Type="http://schemas.openxmlformats.org/officeDocument/2006/relationships/slide" Target="slides/slide12.xml" Id="rId13"></Relationship><Relationship Type="http://schemas.openxmlformats.org/officeDocument/2006/relationships/slide" Target="slides/slide17.xml" Id="rId18"></Relationship><Relationship Type="http://schemas.openxmlformats.org/officeDocument/2006/relationships/slide" Target="slides/slide25.xml" Id="rId26"></Relationship><Relationship Type="http://schemas.openxmlformats.org/officeDocument/2006/relationships/slide" Target="slides/slide38.xml" Id="rId39"></Relationship><Relationship Type="http://schemas.openxmlformats.org/officeDocument/2006/relationships/slide" Target="slides/slide20.xml" Id="rId21"></Relationship><Relationship Type="http://schemas.openxmlformats.org/officeDocument/2006/relationships/slide" Target="slides/slide33.xml" Id="rId34"></Relationship><Relationship Type="http://schemas.openxmlformats.org/officeDocument/2006/relationships/slide" Target="slides/slide41.xml" Id="rId42"></Relationship><Relationship Type="http://schemas.openxmlformats.org/officeDocument/2006/relationships/slide" Target="slides/slide46.xml" Id="rId47"></Relationship><Relationship Type="http://schemas.openxmlformats.org/officeDocument/2006/relationships/slide" Target="slides/slide49.xml" Id="rId50"></Relationship><Relationship Type="http://schemas.openxmlformats.org/officeDocument/2006/relationships/slide" Target="slides/slide54.xml" Id="rId55"></Relationship><Relationship Type="http://schemas.openxmlformats.org/officeDocument/2006/relationships/slide" Target="slides/slide6.xml" Id="rId7"></Relationship><Relationship Type="http://schemas.openxmlformats.org/officeDocument/2006/relationships/slide" Target="slides/slide1.xml" Id="rId2"></Relationship><Relationship Type="http://schemas.openxmlformats.org/officeDocument/2006/relationships/slide" Target="slides/slide15.xml" Id="rId16"></Relationship><Relationship Type="http://schemas.openxmlformats.org/officeDocument/2006/relationships/slide" Target="slides/slide28.xml" Id="rId29"></Relationship><Relationship Type="http://schemas.openxmlformats.org/officeDocument/2006/relationships/slide" Target="slides/slide10.xml" Id="rId11"></Relationship><Relationship Type="http://schemas.openxmlformats.org/officeDocument/2006/relationships/slide" Target="slides/slide23.xml" Id="rId24"></Relationship><Relationship Type="http://schemas.openxmlformats.org/officeDocument/2006/relationships/slide" Target="slides/slide31.xml" Id="rId32"></Relationship><Relationship Type="http://schemas.openxmlformats.org/officeDocument/2006/relationships/slide" Target="slides/slide36.xml" Id="rId37"></Relationship><Relationship Type="http://schemas.openxmlformats.org/officeDocument/2006/relationships/slide" Target="slides/slide39.xml" Id="rId40"></Relationship><Relationship Type="http://schemas.openxmlformats.org/officeDocument/2006/relationships/slide" Target="slides/slide44.xml" Id="rId45"></Relationship><Relationship Type="http://schemas.openxmlformats.org/officeDocument/2006/relationships/slide" Target="slides/slide52.xml" Id="rId53"></Relationship><Relationship Type="http://schemas.openxmlformats.org/officeDocument/2006/relationships/viewProps" Target="viewProps.xml" Id="rId58"></Relationship><Relationship Type="http://schemas.openxmlformats.org/officeDocument/2006/relationships/slide" Target="slides/slide4.xml" Id="rId5"></Relationship><Relationship Type="http://schemas.openxmlformats.org/officeDocument/2006/relationships/slide" Target="slides/slide18.xml" Id="rId19"></Relationship><Relationship Type="http://schemas.openxmlformats.org/officeDocument/2006/relationships/slide" Target="slides/slide3.xml" Id="rId4"></Relationship><Relationship Type="http://schemas.openxmlformats.org/officeDocument/2006/relationships/slide" Target="slides/slide8.xml" Id="rId9"></Relationship><Relationship Type="http://schemas.openxmlformats.org/officeDocument/2006/relationships/slide" Target="slides/slide13.xml" Id="rId14"></Relationship><Relationship Type="http://schemas.openxmlformats.org/officeDocument/2006/relationships/slide" Target="slides/slide21.xml" Id="rId22"></Relationship><Relationship Type="http://schemas.openxmlformats.org/officeDocument/2006/relationships/slide" Target="slides/slide26.xml" Id="rId27"></Relationship><Relationship Type="http://schemas.openxmlformats.org/officeDocument/2006/relationships/slide" Target="slides/slide29.xml" Id="rId30"></Relationship><Relationship Type="http://schemas.openxmlformats.org/officeDocument/2006/relationships/slide" Target="slides/slide34.xml" Id="rId35"></Relationship><Relationship Type="http://schemas.openxmlformats.org/officeDocument/2006/relationships/slide" Target="slides/slide42.xml" Id="rId43"></Relationship><Relationship Type="http://schemas.openxmlformats.org/officeDocument/2006/relationships/slide" Target="slides/slide47.xml" Id="rId48"></Relationship><Relationship Type="http://schemas.openxmlformats.org/officeDocument/2006/relationships/slide" Target="slides/slide55.xml" Id="rId56"></Relationship><Relationship Type="http://schemas.openxmlformats.org/officeDocument/2006/relationships/slide" Target="slides/slide7.xml" Id="rId8"></Relationship><Relationship Type="http://schemas.openxmlformats.org/officeDocument/2006/relationships/slide" Target="slides/slide50.xml" Id="rId51"></Relationship><Relationship Type="http://schemas.openxmlformats.org/officeDocument/2006/relationships/slide" Target="slides/slide2.xml" Id="rId3"></Relationship><Relationship Type="http://schemas.openxmlformats.org/officeDocument/2006/relationships/slide" Target="slides/slide11.xml" Id="rId12"></Relationship><Relationship Type="http://schemas.openxmlformats.org/officeDocument/2006/relationships/slide" Target="slides/slide16.xml" Id="rId17"></Relationship><Relationship Type="http://schemas.openxmlformats.org/officeDocument/2006/relationships/slide" Target="slides/slide24.xml" Id="rId25"></Relationship><Relationship Type="http://schemas.openxmlformats.org/officeDocument/2006/relationships/slide" Target="slides/slide32.xml" Id="rId33"></Relationship><Relationship Type="http://schemas.openxmlformats.org/officeDocument/2006/relationships/slide" Target="slides/slide37.xml" Id="rId38"></Relationship><Relationship Type="http://schemas.openxmlformats.org/officeDocument/2006/relationships/slide" Target="slides/slide45.xml" Id="rId46"></Relationship><Relationship Type="http://schemas.openxmlformats.org/officeDocument/2006/relationships/theme" Target="theme/theme1.xml" Id="rId59"></Relationship><Relationship Type="http://schemas.openxmlformats.org/officeDocument/2006/relationships/slide" Target="slides/slide19.xml" Id="rId20"></Relationship><Relationship Type="http://schemas.openxmlformats.org/officeDocument/2006/relationships/slide" Target="slides/slide40.xml" Id="rId41"></Relationship><Relationship Type="http://schemas.openxmlformats.org/officeDocument/2006/relationships/slide" Target="slides/slide53.xml" Id="rId54"></Relationship><Relationship Type="http://schemas.openxmlformats.org/officeDocument/2006/relationships/slideMaster" Target="slideMasters/slideMaster1.xml" Id="rId1"></Relationship><Relationship Type="http://schemas.openxmlformats.org/officeDocument/2006/relationships/slide" Target="slides/slide5.xml" Id="rId6"></Relationship><Relationship Type="http://schemas.openxmlformats.org/officeDocument/2006/relationships/slide" Target="slides/slide14.xml" Id="rId15"></Relationship><Relationship Type="http://schemas.openxmlformats.org/officeDocument/2006/relationships/slide" Target="slides/slide22.xml" Id="rId23"></Relationship><Relationship Type="http://schemas.openxmlformats.org/officeDocument/2006/relationships/slide" Target="slides/slide27.xml" Id="rId28"></Relationship><Relationship Type="http://schemas.openxmlformats.org/officeDocument/2006/relationships/slide" Target="slides/slide35.xml" Id="rId36"></Relationship><Relationship Type="http://schemas.openxmlformats.org/officeDocument/2006/relationships/slide" Target="slides/slide48.xml" Id="rId49"></Relationship><Relationship Type="http://schemas.openxmlformats.org/officeDocument/2006/relationships/presProps" Target="presProps.xml" Id="rId57"></Relationship><Relationship Type="http://schemas.openxmlformats.org/officeDocument/2006/relationships/slide" Target="slides/slide9.xml" Id="rId10"></Relationship><Relationship Type="http://schemas.openxmlformats.org/officeDocument/2006/relationships/slide" Target="slides/slide30.xml" Id="rId31"></Relationship><Relationship Type="http://schemas.openxmlformats.org/officeDocument/2006/relationships/slide" Target="slides/slide43.xml" Id="rId44"></Relationship><Relationship Type="http://schemas.openxmlformats.org/officeDocument/2006/relationships/slide" Target="slides/slide51.xml" Id="rId52"></Relationship><Relationship Type="http://schemas.openxmlformats.org/officeDocument/2006/relationships/tableStyles" Target="tableStyles.xml" Id="rId60"></Relationship><Relationship Target="commentAuthors.xml" Type="http://schemas.openxmlformats.org/officeDocument/2006/relationships/commentAuthors" Id="rId61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dt="2019-01-31T20:24:19Z" authorId="0" idx="2">
    <p:pos x="900" y="2290"/>
    <p:text>2° aula finalizou-se na descrição gráfica a partir de exemplos de um LIT.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dt="2019-01-31T20:29:56Z" authorId="0" idx="3">
    <p:pos x="3607" y="2326"/>
    <p:text>Início da 3° aula.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Catálogo\Produção\Projetos_2013\9788581431024_Oppenheim - Processamento digital de sinais_3_ed\05_CW\Template\Template_Oppenhein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4932040" y="6599063"/>
            <a:ext cx="39639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pt-BR" sz="1200" dirty="0">
                <a:latin typeface="Calibri" pitchFamily="34" charset="0"/>
              </a:rPr>
              <a:t>© 2013 Pearson. Todos os direitos reservados.</a:t>
            </a:r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250825" y="6599063"/>
            <a:ext cx="3214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z="1200" dirty="0">
                <a:latin typeface="Calibri" pitchFamily="34" charset="0"/>
              </a:rPr>
              <a:t>slide </a:t>
            </a:r>
            <a:fld id="{21CA32A9-63AD-4135-879D-034A5B8BBCD3}" type="slidenum">
              <a:rPr lang="pt-BR" sz="1200">
                <a:latin typeface="Calibri" pitchFamily="34" charset="0"/>
              </a:rPr>
              <a:pPr/>
              <a:t>‹nº›</a:t>
            </a:fld>
            <a:endParaRPr lang="pt-BR" sz="1200" dirty="0">
              <a:latin typeface="Calibri" pitchFamily="34" charset="0"/>
            </a:endParaRPr>
          </a:p>
          <a:p>
            <a:endParaRPr lang="pt-BR" sz="1200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20/08/2013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Type="http://schemas.openxmlformats.org/officeDocument/2006/relationships/image" Target="../media/image36.png" Id="rId2"></Relationship><Relationship Type="http://schemas.openxmlformats.org/officeDocument/2006/relationships/slideLayout" Target="../slideLayouts/slideLayout2.xml" Id="rId1"></Relationship><Relationship Target="../comments/comment1.xml" Type="http://schemas.openxmlformats.org/officeDocument/2006/relationships/comments" Id="rId3"></Relationship></Relationships>
</file>

<file path=ppt/slides/_rels/slide25.xml.rels><?xml version="1.0" encoding="UTF-8" standalone="yes"?>
<Relationships xmlns="http://schemas.openxmlformats.org/package/2006/relationships"><Relationship Type="http://schemas.openxmlformats.org/officeDocument/2006/relationships/image" Target="../media/image38.png" Id="rId3"></Relationship><Relationship Type="http://schemas.openxmlformats.org/officeDocument/2006/relationships/image" Target="../media/image37.png" Id="rId2"></Relationship><Relationship Type="http://schemas.openxmlformats.org/officeDocument/2006/relationships/slideLayout" Target="../slideLayouts/slideLayout2.xml" Id="rId1"></Relationship><Relationship Target="../comments/comment2.xml" Type="http://schemas.openxmlformats.org/officeDocument/2006/relationships/comments" Id="rId4"></Relationship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7772400" cy="147002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 descr="Z:\Catálogo\Produção\Projetos_2013\9788581431024_Oppenheim - Processamento digital de sinais_3_ed\05_CW\Template\Template_Oppenhei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Grp="1" noChangeArrowheads="1"/>
          </p:cNvSpPr>
          <p:nvPr/>
        </p:nvSpPr>
        <p:spPr bwMode="auto">
          <a:xfrm>
            <a:off x="4932040" y="6599063"/>
            <a:ext cx="39639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pt-BR" sz="1200" dirty="0">
                <a:latin typeface="Calibri" pitchFamily="34" charset="0"/>
              </a:rPr>
              <a:t>© 2013 Pearson. Todos os direitos reservados.</a:t>
            </a:r>
          </a:p>
        </p:txBody>
      </p:sp>
      <p:sp>
        <p:nvSpPr>
          <p:cNvPr id="6" name="Rectangle 8"/>
          <p:cNvSpPr>
            <a:spLocks noGrp="1" noChangeArrowheads="1"/>
          </p:cNvSpPr>
          <p:nvPr/>
        </p:nvSpPr>
        <p:spPr bwMode="auto">
          <a:xfrm>
            <a:off x="250825" y="6599063"/>
            <a:ext cx="3214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z="1200" dirty="0">
                <a:latin typeface="Calibri" pitchFamily="34" charset="0"/>
              </a:rPr>
              <a:t>slide </a:t>
            </a:r>
            <a:fld id="{21CA32A9-63AD-4135-879D-034A5B8BBCD3}" type="slidenum">
              <a:rPr lang="pt-BR" sz="1200">
                <a:latin typeface="Calibri" pitchFamily="34" charset="0"/>
              </a:rPr>
              <a:pPr/>
              <a:t>1</a:t>
            </a:fld>
            <a:endParaRPr lang="pt-BR" sz="1200" dirty="0">
              <a:latin typeface="Calibri" pitchFamily="34" charset="0"/>
            </a:endParaRPr>
          </a:p>
          <a:p>
            <a:endParaRPr lang="pt-BR" sz="1200" dirty="0">
              <a:latin typeface="Calibri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1520" y="2716465"/>
            <a:ext cx="50405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 smtClean="0">
                <a:latin typeface="Arial" pitchFamily="34" charset="0"/>
                <a:cs typeface="Arial" pitchFamily="34" charset="0"/>
              </a:rPr>
              <a:t>Capítulo 2</a:t>
            </a:r>
          </a:p>
          <a:p>
            <a:endParaRPr lang="pt-BR" sz="4400" b="1" dirty="0">
              <a:latin typeface="Arial" pitchFamily="34" charset="0"/>
              <a:cs typeface="Arial" pitchFamily="34" charset="0"/>
            </a:endParaRPr>
          </a:p>
          <a:p>
            <a:r>
              <a:rPr lang="pt-BR" sz="4400" b="1" dirty="0" smtClean="0">
                <a:latin typeface="Arial" pitchFamily="34" charset="0"/>
                <a:cs typeface="Arial" pitchFamily="34" charset="0"/>
              </a:rPr>
              <a:t>Sinais </a:t>
            </a:r>
            <a:r>
              <a:rPr lang="pt-BR" sz="4400" b="1" dirty="0">
                <a:latin typeface="Arial" pitchFamily="34" charset="0"/>
                <a:cs typeface="Arial" pitchFamily="34" charset="0"/>
              </a:rPr>
              <a:t>e sistemas de tempo discreto</a:t>
            </a:r>
          </a:p>
        </p:txBody>
      </p:sp>
    </p:spTree>
    <p:extLst>
      <p:ext uri="{BB962C8B-B14F-4D97-AF65-F5344CB8AC3E}">
        <p14:creationId xmlns:p14="http://schemas.microsoft.com/office/powerpoint/2010/main" val="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O degrau unitário está relacionado ao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impulso unitário por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Os valores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não nulos são todos unitários, de modo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que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ou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2852936"/>
            <a:ext cx="21526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4671417"/>
            <a:ext cx="49720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5517232"/>
            <a:ext cx="23812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9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Como outra alternativa, a sequência impulso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pode ser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expressa como a primeira diferença regressiva 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sequência degrau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unitário, ou seja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forma geral de 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sequência exponencial é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Especificamente, se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α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= |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α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|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e</a:t>
            </a:r>
            <a:r>
              <a:rPr lang="pt-BR" sz="2400" i="1" baseline="30000" dirty="0">
                <a:latin typeface="Arial" pitchFamily="34" charset="0"/>
                <a:cs typeface="Arial" pitchFamily="34" charset="0"/>
              </a:rPr>
              <a:t>jω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0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= |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|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e</a:t>
            </a:r>
            <a:r>
              <a:rPr lang="pt-BR" sz="2400" i="1" baseline="30000" dirty="0">
                <a:latin typeface="Arial" pitchFamily="34" charset="0"/>
                <a:cs typeface="Arial" pitchFamily="34" charset="0"/>
              </a:rPr>
              <a:t>jφ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a sequência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A α</a:t>
            </a:r>
            <a:r>
              <a:rPr lang="pt-BR" sz="2400" i="1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pode ser expressa em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qualquer uma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das seguintes maneiras: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65" y="3068960"/>
            <a:ext cx="2847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861048"/>
            <a:ext cx="14954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Quando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|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α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| = 1, a sequência tem a forma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20119"/>
            <a:ext cx="50577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5519886"/>
            <a:ext cx="56578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4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No caso de tempo discreto,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uma sequência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periódica é uma sequência para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qual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Se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essa condição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para periodicidade for testada para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senoide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tempo discreto,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então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que requer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que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periodicidade com período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requer que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99792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359002"/>
            <a:ext cx="51435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941168"/>
            <a:ext cx="1457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589240"/>
            <a:ext cx="220643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3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de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tempo discreto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Um sistema de tempo discreto é definido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matematicamente como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Representação de um sistema de tempo discreto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3429000"/>
            <a:ext cx="18764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5079454"/>
            <a:ext cx="26574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4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sem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Um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sistema é denominado sem memória se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saída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para cada valor de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depender somente 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entrada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no mesmo valor de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3600" b="1" dirty="0">
                <a:latin typeface="Arial" pitchFamily="34" charset="0"/>
                <a:cs typeface="Arial" pitchFamily="34" charset="0"/>
              </a:rPr>
              <a:t>Sistemas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classe dos sistemas lineares é definida pelo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princípio 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superposição. </a:t>
            </a:r>
          </a:p>
        </p:txBody>
      </p:sp>
    </p:spTree>
    <p:extLst>
      <p:ext uri="{BB962C8B-B14F-4D97-AF65-F5344CB8AC3E}">
        <p14:creationId xmlns:p14="http://schemas.microsoft.com/office/powerpoint/2010/main" val="4700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lineares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y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y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são 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respostas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 sistema quando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são 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respectivas entradas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então o sistema é linear se e somente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e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573" y="3573016"/>
            <a:ext cx="602885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61" y="5445224"/>
            <a:ext cx="4894675" cy="78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lineares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primeira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propriedade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propriedade da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aditividade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segunda, 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propriedade da homogeneidade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ou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da mudança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de escala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 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Essas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duas propriedades juntas compreendem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o princípio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da superposição, formulado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como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5512271"/>
            <a:ext cx="5438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5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invariantes 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Um sistema invariante no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tempo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 sistema para o qual um deslocamento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ou atraso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no tempo da sequência de entrada causa um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deslocamento correspondente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na sequência de saída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Provar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que um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sistema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invariante no tempo exige uma prova geral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em que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não sejam feitas suposições específicas sobre 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sinais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entrada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Provar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 não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invariância no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tempo exige somente um contraexemplo para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 invariância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no tempo.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7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Causalidade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Um sistema é causal se, para cada escolha de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 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valor da sequência de saída no índice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depender somente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dos valores da sequência de entrada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para      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≤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Estabilidade</a:t>
            </a:r>
          </a:p>
          <a:p>
            <a:pPr algn="just"/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estabilidade requer que, para toda entrada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limitada, exista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 valor fixo positivo e finito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B</a:t>
            </a:r>
            <a:r>
              <a:rPr lang="pt-BR" sz="2400" i="1" baseline="-25000" dirty="0">
                <a:latin typeface="Arial" pitchFamily="34" charset="0"/>
                <a:cs typeface="Arial" pitchFamily="34" charset="0"/>
              </a:rPr>
              <a:t>y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tal que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021288"/>
            <a:ext cx="3810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9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O termo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sinal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geralmente é aplicado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algo que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transmite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informação. 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sinais são representados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matematicamente como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funções de uma ou mais variáveis independentes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variável independente na representação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matemática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 sinal pode ser contínua ou discreta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Sistemas de processamento de sinais podem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ser classificados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seguindo as mesmas linhas do que foi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feito com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os sinais.</a:t>
            </a:r>
          </a:p>
        </p:txBody>
      </p:sp>
    </p:spTree>
    <p:extLst>
      <p:ext uri="{BB962C8B-B14F-4D97-AF65-F5344CB8AC3E}">
        <p14:creationId xmlns:p14="http://schemas.microsoft.com/office/powerpoint/2010/main" val="25476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LIT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propriedade de invariância de tempo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implica que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Uma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consequência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dessa equação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que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um sistema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LIT é completamente caracterizado por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sua resposta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ao impulso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h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no sentido de que, dadas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as sequências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h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para todo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é possível usar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 equação acima para calcular cada amostra da sequência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saída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y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13" y="2996952"/>
            <a:ext cx="6596447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3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LIT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Essa equação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chamada de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soma de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convolução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 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representada pela notação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operacional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Embora a expressão da soma de convolução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seja semelhante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à integral de convolução da teoria dos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sistemas lineares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tempo contínuo, a soma 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convolução não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deve ser considerada como 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aproximação 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integral de convolução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soma de convolução é um resultado direto 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linearidade 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da invariância no tempo.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80159"/>
            <a:ext cx="21812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24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LIT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Representação da saída de um sistema LIT como a superposição de respostas a amostras individuais da entrada.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36" y="3645024"/>
            <a:ext cx="8439236" cy="221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5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LIT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62933"/>
            <a:ext cx="8676456" cy="413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8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Sistemas LIT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2420888"/>
            <a:ext cx="8604448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2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Propriedades dos sistemas lineares</a:t>
            </a:r>
            <a:br>
              <a:rPr lang="pt-BR" sz="3600" b="1" dirty="0">
                <a:latin typeface="Arial" pitchFamily="34" charset="0"/>
                <a:cs typeface="Arial" pitchFamily="34" charset="0"/>
              </a:rPr>
            </a:br>
            <a:r>
              <a:rPr lang="pt-BR" sz="3600" b="1" dirty="0">
                <a:latin typeface="Arial" pitchFamily="34" charset="0"/>
                <a:cs typeface="Arial" pitchFamily="34" charset="0"/>
              </a:rPr>
              <a:t>invariantes 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Algumas propriedades gerais da classe dos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sistemas LIT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podem ser encontradas considerando-se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propriedades 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operação de convolução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operação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convolução é comutativa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Também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distributiva com relação à adição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555976"/>
            <a:ext cx="300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5805264"/>
            <a:ext cx="6076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Propriedades dos sistemas lineares</a:t>
            </a:r>
            <a:br>
              <a:rPr lang="pt-BR" sz="3600" b="1" dirty="0">
                <a:latin typeface="Arial" pitchFamily="34" charset="0"/>
                <a:cs typeface="Arial" pitchFamily="34" charset="0"/>
              </a:rPr>
            </a:br>
            <a:r>
              <a:rPr lang="pt-BR" sz="3600" b="1" dirty="0">
                <a:latin typeface="Arial" pitchFamily="34" charset="0"/>
                <a:cs typeface="Arial" pitchFamily="34" charset="0"/>
              </a:rPr>
              <a:t>invariantes 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operação de convolução também satisfaz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propriedade associativa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ou seja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Além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disso, como a operação de convolução é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comutativa, a equação anterior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equivalente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3735313"/>
            <a:ext cx="6124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5411688"/>
            <a:ext cx="6134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6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Propriedades dos sistemas lineares</a:t>
            </a:r>
            <a:br>
              <a:rPr lang="pt-BR" sz="3600" b="1" dirty="0">
                <a:latin typeface="Arial" pitchFamily="34" charset="0"/>
                <a:cs typeface="Arial" pitchFamily="34" charset="0"/>
              </a:rPr>
            </a:br>
            <a:r>
              <a:rPr lang="pt-BR" sz="3600" b="1" dirty="0">
                <a:latin typeface="Arial" pitchFamily="34" charset="0"/>
                <a:cs typeface="Arial" pitchFamily="34" charset="0"/>
              </a:rPr>
              <a:t>invariantes 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dois sistemas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LIT com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respostas ao impulso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h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h</a:t>
            </a:r>
            <a:r>
              <a:rPr lang="pt-BR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são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colocados em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cascata em qualquer ordem, a resposta ao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impulso total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equivalente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h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</a:t>
            </a:r>
          </a:p>
          <a:p>
            <a:pPr algn="just"/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Em uma conexão paralela, os sistemas têm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mesma entrada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e suas saídas são somadas para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produzir uma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saída total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O conceito de convolução como 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operação entre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duas sequências leva à simplificação de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muitos problemas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que envolvem sistemas.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3501008"/>
            <a:ext cx="42767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6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Propriedades dos sistemas lineares</a:t>
            </a:r>
            <a:br>
              <a:rPr lang="pt-BR" sz="3600" b="1" dirty="0">
                <a:latin typeface="Arial" pitchFamily="34" charset="0"/>
                <a:cs typeface="Arial" pitchFamily="34" charset="0"/>
              </a:rPr>
            </a:br>
            <a:r>
              <a:rPr lang="pt-BR" sz="3600" b="1" dirty="0">
                <a:latin typeface="Arial" pitchFamily="34" charset="0"/>
                <a:cs typeface="Arial" pitchFamily="34" charset="0"/>
              </a:rPr>
              <a:t>invariantes 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convolução de uma sequência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impulso deslocado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com qualquer sinal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é facilmente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obtida simplesmente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deslocando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do atraso do impulso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Como o atraso é uma operação fundamental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na implementação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sistemas lineares, o resultado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anterior muitas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vezes é útil na análise e simplificação de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associações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sistemas LIT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40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Equações de diferenças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com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coeficientes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Uma classe importante de sistemas LIT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consiste naqueles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sistemas para os quais a entrada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e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saída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satisfazem uma equação de diferenças linear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-ésima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ordem com coeficientes constantes na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forma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equação 		        e 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diagrama de blocos na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figura a seguir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são chamados de representação recursiva do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sistema.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3874368"/>
            <a:ext cx="41814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674" y="5085184"/>
            <a:ext cx="2419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4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sequência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números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em que 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-ésimo número na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sequência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indicado por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],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escrita formalmente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como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Na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prática, tais sequências surgem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frequentemente 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amostragem periódica de um sinal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analógico (ou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seja, de tempo contínuo)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i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t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3573016"/>
            <a:ext cx="3905250" cy="62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5742012"/>
            <a:ext cx="3905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5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Equações de diferenças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com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coeficientes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Diagrama de blocos de uma equação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 diferenças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recursiva representando um acumulador.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07" y="3245906"/>
            <a:ext cx="4822849" cy="313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8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Equações de diferenças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com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coeficientes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Uma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equação de diferenças linear com coeficientes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constantes para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sistemas de tempo discreto não fornece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uma especificação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única da saída para uma dada entrada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Em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 sistema para o qual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entrada 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 saída satisfazem uma equação de diferenças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linear com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coeficientes constantes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saída para uma dada entrada não é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unicamente especificada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 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98976" cy="1138138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Equações de diferenças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com coeficientes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 informação auxiliar estiver em forma de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valores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sequenciais da saída, os valores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subsequentes poderão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ser obtidos rearranjando-se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 equação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diferenças como uma relação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recursiva progressiva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em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e valores anteriores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poderão ser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obtidos rearranjando-se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equação de diferenças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como uma relação recursiva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regressiva em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linearidade, a invariância no tempo e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causalidade do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sistema dependerão das condições auxiliares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4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Autofunções para sistemas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invariantes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Especificamente, com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entrada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=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e</a:t>
            </a:r>
            <a:r>
              <a:rPr lang="pt-BR" sz="2400" i="1" baseline="30000" dirty="0">
                <a:latin typeface="Arial" pitchFamily="34" charset="0"/>
                <a:cs typeface="Arial" pitchFamily="34" charset="0"/>
              </a:rPr>
              <a:t>jωn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            −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∞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&lt;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&lt;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∞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pode-se mostrar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facilmente que a saída correspondente de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um sistema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LIT com resposta ao impulso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h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em que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Em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geral,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3509764"/>
            <a:ext cx="21812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4077072"/>
            <a:ext cx="3238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5309964"/>
            <a:ext cx="3686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6030044"/>
            <a:ext cx="3686175" cy="5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Autofunções para sistemas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invariantes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O conceito da resposta em frequência dos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sistemas LIT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essencialmente o mesmo para sistemas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 tempo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contínuo e tempo discreto. 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Porém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surge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uma distinção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importante, porque a resposta em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frequência dos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sistemas LIT de tempo discreto é sempre 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função periódica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da variável de frequência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ω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com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período 2</a:t>
            </a:r>
            <a:r>
              <a:rPr lang="pt-BR" sz="2400" i="1" dirty="0" smtClean="0">
                <a:latin typeface="Symbol" pitchFamily="18" charset="2"/>
                <a:cs typeface="Arial" pitchFamily="34" charset="0"/>
              </a:rPr>
              <a:t>p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88471"/>
            <a:ext cx="4572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42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Autofunções para sistemas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invariantes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Uma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classe importante de sistemas LIT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inclui aqueles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sistemas para os quais a resposta em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frequência é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unitária em uma certa faixa de frequências e é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nula nas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frequências restantes, correspondendo aos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filtros ideais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seletivos em frequência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figura 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seguir mostra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um filtro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passa-baixas ideal mostrando (a) periodicidade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da resposta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em frequência e (b) um período da resposta em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frequência periódica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Autofunções para sistemas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invariantes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no tempo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276872"/>
            <a:ext cx="7086600" cy="431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Autofunções para sistemas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invariantes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Filtros seletivos em frequência ideais.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Filtro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passa-altas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7106186" cy="270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Autofunções para sistemas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invariantes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Filtros seletivos em frequência ideais.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Filtro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rejeita-faixa.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6374"/>
            <a:ext cx="6889948" cy="268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4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Autofunções para sistemas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lineares invariantes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no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Filtros seletivos em frequência ideais.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Filtro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passa-banda.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7112563" cy="273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5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Representação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gráfica de um sinal de tempo discreto.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540596"/>
            <a:ext cx="69913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3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Entradas exponenciais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complexas abruptamente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aplicadas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Podemos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ganhar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conhecimento adicional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sobre os sistemas LIT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considerando entradas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forma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Usando a soma de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convolução,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 saída correspondente de um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sistema LIT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causal com resposta a impulso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h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] é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698626"/>
            <a:ext cx="18573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4607396"/>
            <a:ext cx="51244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8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Entradas exponenciais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complexas abruptamente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aplicadas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Se considerarmos a saída para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≥ 0, podemos escrever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2780928"/>
            <a:ext cx="59531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3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Entradas exponenciais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complexas abruptamente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aplicadas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Sua magnitude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é limitada da seguinte forma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Quando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 resposta ao impulso tem duração infinita,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780928"/>
            <a:ext cx="56197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4512518"/>
            <a:ext cx="4105275" cy="208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2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Entradas exponenciais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complexas abruptamente </a:t>
            </a:r>
            <a:r>
              <a:rPr lang="pt-BR" sz="3600" b="1" dirty="0">
                <a:latin typeface="Arial" pitchFamily="34" charset="0"/>
                <a:cs typeface="Arial" pitchFamily="34" charset="0"/>
              </a:rPr>
              <a:t>aplicadas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2314600" cy="4248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Exemplo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uma parte real da entrada exponencial complexa abruptamente aplicada com (a) FIR 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      (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b) IIR.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18" y="2420888"/>
            <a:ext cx="6115970" cy="409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5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latin typeface="Arial" pitchFamily="34" charset="0"/>
                <a:cs typeface="Arial" pitchFamily="34" charset="0"/>
              </a:rPr>
              <a:t>Representação de sequências por</a:t>
            </a:r>
            <a:br>
              <a:rPr lang="pt-BR" sz="3200" b="1" dirty="0">
                <a:latin typeface="Arial" pitchFamily="34" charset="0"/>
                <a:cs typeface="Arial" pitchFamily="34" charset="0"/>
              </a:rPr>
            </a:br>
            <a:r>
              <a:rPr lang="pt-BR" sz="3200" b="1" dirty="0">
                <a:latin typeface="Arial" pitchFamily="34" charset="0"/>
                <a:cs typeface="Arial" pitchFamily="34" charset="0"/>
              </a:rPr>
              <a:t>transformadas de Fourier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Muitas sequências podem ser representadas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por uma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integral de Fourier na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forma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em que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Assim como ocorre com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 resposta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em frequência, podemos expressar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e</a:t>
            </a:r>
            <a:r>
              <a:rPr lang="pt-BR" sz="2400" i="1" baseline="30000" dirty="0">
                <a:latin typeface="Arial" pitchFamily="34" charset="0"/>
                <a:cs typeface="Arial" pitchFamily="34" charset="0"/>
              </a:rPr>
              <a:t>jω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na forma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retangular, como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80928"/>
            <a:ext cx="3800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82169"/>
            <a:ext cx="32480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785445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9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latin typeface="Arial" pitchFamily="34" charset="0"/>
                <a:cs typeface="Arial" pitchFamily="34" charset="0"/>
              </a:rPr>
              <a:t>Representação de sequências por</a:t>
            </a:r>
            <a:br>
              <a:rPr lang="pt-BR" sz="3200" b="1" dirty="0">
                <a:latin typeface="Arial" pitchFamily="34" charset="0"/>
                <a:cs typeface="Arial" pitchFamily="34" charset="0"/>
              </a:rPr>
            </a:br>
            <a:r>
              <a:rPr lang="pt-BR" sz="3200" b="1" dirty="0">
                <a:latin typeface="Arial" pitchFamily="34" charset="0"/>
                <a:cs typeface="Arial" pitchFamily="34" charset="0"/>
              </a:rPr>
              <a:t>transformadas de Fourier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ou na forma polar,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como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resposta ao impulso pode ser obtida a partir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da resposta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em frequência aplicando a integral 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transformada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Fourier inversa; isto é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somabilidade em valor absoluto é 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condição suficiente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para a existência de uma representação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por transformada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Fourier.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3162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65104"/>
            <a:ext cx="3810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0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2800" b="1" dirty="0">
                <a:latin typeface="Arial" pitchFamily="34" charset="0"/>
                <a:cs typeface="Arial" pitchFamily="34" charset="0"/>
              </a:rPr>
              <a:t>Somabilidade em valor</a:t>
            </a:r>
            <a:br>
              <a:rPr lang="pt-BR" sz="2800" b="1" dirty="0">
                <a:latin typeface="Arial" pitchFamily="34" charset="0"/>
                <a:cs typeface="Arial" pitchFamily="34" charset="0"/>
              </a:rPr>
            </a:br>
            <a:r>
              <a:rPr lang="pt-BR" sz="2800" b="1" dirty="0">
                <a:latin typeface="Arial" pitchFamily="34" charset="0"/>
                <a:cs typeface="Arial" pitchFamily="34" charset="0"/>
              </a:rPr>
              <a:t>absoluto para uma exponencial</a:t>
            </a:r>
            <a:br>
              <a:rPr lang="pt-BR" sz="2800" b="1" dirty="0">
                <a:latin typeface="Arial" pitchFamily="34" charset="0"/>
                <a:cs typeface="Arial" pitchFamily="34" charset="0"/>
              </a:rPr>
            </a:br>
            <a:r>
              <a:rPr lang="pt-BR" sz="2800" b="1" dirty="0">
                <a:latin typeface="Arial" pitchFamily="34" charset="0"/>
                <a:cs typeface="Arial" pitchFamily="34" charset="0"/>
              </a:rPr>
              <a:t>abruptamente aplicada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somabilidade em valor absoluto é 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condição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suficiente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para a existência de 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representação por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transformada de Fourier, e também garante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convergência uniforme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 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Algumas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sequências não são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somáveis em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valor absoluto, mas são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quadraticamente somáveis,ou seja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5337770"/>
            <a:ext cx="2333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6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Propriedades de simetria da</a:t>
            </a:r>
            <a:br>
              <a:rPr lang="pt-BR" sz="3600" b="1" dirty="0">
                <a:latin typeface="Arial" pitchFamily="34" charset="0"/>
                <a:cs typeface="Arial" pitchFamily="34" charset="0"/>
              </a:rPr>
            </a:br>
            <a:r>
              <a:rPr lang="pt-BR" sz="3600" b="1" dirty="0">
                <a:latin typeface="Arial" pitchFamily="34" charset="0"/>
                <a:cs typeface="Arial" pitchFamily="34" charset="0"/>
              </a:rPr>
              <a:t>transformada de Fourier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Qualquer sequência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] pode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ser expressa como a soma de uma sequência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simétrica conjugada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 de uma sequência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antissimétrica conjugada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 Especificamente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sendo</a:t>
            </a: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3591297"/>
            <a:ext cx="24288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36901"/>
            <a:ext cx="47244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43" y="5478363"/>
            <a:ext cx="5487913" cy="63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3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Propriedades de simetria da</a:t>
            </a:r>
            <a:br>
              <a:rPr lang="pt-BR" sz="3600" b="1" dirty="0">
                <a:latin typeface="Arial" pitchFamily="34" charset="0"/>
                <a:cs typeface="Arial" pitchFamily="34" charset="0"/>
              </a:rPr>
            </a:br>
            <a:r>
              <a:rPr lang="pt-BR" sz="3600" b="1" dirty="0">
                <a:latin typeface="Arial" pitchFamily="34" charset="0"/>
                <a:cs typeface="Arial" pitchFamily="34" charset="0"/>
              </a:rPr>
              <a:t>transformada de Fourier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Uma transformada de Fourier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e</a:t>
            </a:r>
            <a:r>
              <a:rPr lang="pt-BR" sz="2400" i="1" baseline="30000" dirty="0">
                <a:latin typeface="Arial" pitchFamily="34" charset="0"/>
                <a:cs typeface="Arial" pitchFamily="34" charset="0"/>
              </a:rPr>
              <a:t>jω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 pode ser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decomposta em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uma soma de uma função simétrica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conjugada 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uma função antissimétrica conjugada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como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em que</a:t>
            </a: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3553197"/>
            <a:ext cx="3343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4293096"/>
            <a:ext cx="3933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5281389"/>
            <a:ext cx="3848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Propriedades de simetria da</a:t>
            </a:r>
            <a:br>
              <a:rPr lang="pt-BR" sz="3600" b="1" dirty="0">
                <a:latin typeface="Arial" pitchFamily="34" charset="0"/>
                <a:cs typeface="Arial" pitchFamily="34" charset="0"/>
              </a:rPr>
            </a:br>
            <a:r>
              <a:rPr lang="pt-BR" sz="3600" b="1" dirty="0">
                <a:latin typeface="Arial" pitchFamily="34" charset="0"/>
                <a:cs typeface="Arial" pitchFamily="34" charset="0"/>
              </a:rPr>
              <a:t>transformada de Fourier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Propriedades de simetria da transformada de Fourier.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8568952" cy="391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3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Segmento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um sinal de voz em tempo contínuo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sz="2400" i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t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8352928" cy="195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Teoremas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da transformada de Fourier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96136" y="2276872"/>
            <a:ext cx="3096344" cy="40324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Teoremas da transformada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Fourier.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9851"/>
            <a:ext cx="5400600" cy="490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Teoremas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da transformada de Fourier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96136" y="2276872"/>
            <a:ext cx="2890664" cy="42484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Pares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transformados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Fourier.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3141"/>
            <a:ext cx="5472608" cy="48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8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aleatórios de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tempo discreto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Um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sinal aleatório é considerado como um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membro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um conjunto de sinais de tempo discreto que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 caracterizado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por um conjunto de funções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densidade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probabilidade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Muitas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(mas não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todas) das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propriedades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dos sinais aleatórios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podem ser resumidas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em termos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médias como as sequências de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autocorrelação ou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autocovariância, para as quais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transformada 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Fourier frequentemente existe.</a:t>
            </a:r>
          </a:p>
        </p:txBody>
      </p:sp>
    </p:spTree>
    <p:extLst>
      <p:ext uri="{BB962C8B-B14F-4D97-AF65-F5344CB8AC3E}">
        <p14:creationId xmlns:p14="http://schemas.microsoft.com/office/powerpoint/2010/main" val="5868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aleatórios de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tempo discreto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As médias dos processos de entrada e saída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são, respectivamente,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Por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exemplo, a equação acima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será escrita de forma alternativa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como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média do processo de saída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Como a entrada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 estacionária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33117"/>
            <a:ext cx="320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57253"/>
            <a:ext cx="416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80172"/>
            <a:ext cx="3744415" cy="90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711527"/>
            <a:ext cx="27813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5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aleatórios de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tempo discreto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Outro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resultado importante diz respeito à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correlação cruzada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entre a entrada e a saída de um sistema LIT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95278"/>
            <a:ext cx="53340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3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aleatórios de </a:t>
            </a:r>
            <a:r>
              <a:rPr lang="pt-BR" sz="3600" b="1" dirty="0" smtClean="0">
                <a:latin typeface="Arial" pitchFamily="34" charset="0"/>
                <a:cs typeface="Arial" pitchFamily="34" charset="0"/>
              </a:rPr>
              <a:t>tempo discreto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transformada de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Fourier é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Fazendo 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substituição,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notamos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que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De modo similar, o espectro de potência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de uma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entrada ruído branco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Assim,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117" y="2717676"/>
            <a:ext cx="3343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643486"/>
            <a:ext cx="21717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25" y="5045546"/>
            <a:ext cx="3343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742012"/>
            <a:ext cx="2552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6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Sequência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 amostras do sinal de voz.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5869"/>
            <a:ext cx="8352928" cy="201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8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Algumas sequências básicas.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852936"/>
            <a:ext cx="68865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4673352"/>
            <a:ext cx="6886575" cy="190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6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Algumas sequências básicas.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6232549" cy="182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25144"/>
            <a:ext cx="623254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2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5626968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Arial" pitchFamily="34" charset="0"/>
                <a:cs typeface="Arial" pitchFamily="34" charset="0"/>
              </a:rPr>
              <a:t>Sinais de tempo discreto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2276872"/>
            <a:ext cx="8229600" cy="4248472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 sequência amostra unitária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 definida como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sequência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modo geral, qualquer sequência pode ser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expressa como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sequência degrau unitário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é definida como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2912740"/>
            <a:ext cx="25241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593307"/>
            <a:ext cx="3181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61595"/>
            <a:ext cx="208823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3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1938</Words>
  <Application>Microsoft Office PowerPoint</Application>
  <PresentationFormat>Apresentação na tela (4:3)</PresentationFormat>
  <Paragraphs>271</Paragraphs>
  <Slides>55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6" baseType="lpstr">
      <vt:lpstr>Tema do Office</vt:lpstr>
      <vt:lpstr>Apresentação do PowerPoint</vt:lpstr>
      <vt:lpstr>Introdução</vt:lpstr>
      <vt:lpstr>Sinais de tempo discreto</vt:lpstr>
      <vt:lpstr>Sinais de tempo discreto</vt:lpstr>
      <vt:lpstr>Sinais de tempo discreto</vt:lpstr>
      <vt:lpstr>Sinais de tempo discreto</vt:lpstr>
      <vt:lpstr>Sinais de tempo discreto</vt:lpstr>
      <vt:lpstr>Sinais de tempo discreto</vt:lpstr>
      <vt:lpstr>Sinais de tempo discreto</vt:lpstr>
      <vt:lpstr>Sinais de tempo discreto</vt:lpstr>
      <vt:lpstr>Sinais de tempo discreto</vt:lpstr>
      <vt:lpstr>Sinais de tempo discreto</vt:lpstr>
      <vt:lpstr>Sinais de tempo discreto</vt:lpstr>
      <vt:lpstr>Sistemas de tempo discreto</vt:lpstr>
      <vt:lpstr>Sistemas sem memória</vt:lpstr>
      <vt:lpstr>Sistemas lineares</vt:lpstr>
      <vt:lpstr>Sistemas lineares</vt:lpstr>
      <vt:lpstr>Sistemas invariantes no tempo</vt:lpstr>
      <vt:lpstr>Causalidade</vt:lpstr>
      <vt:lpstr>Sistemas LIT</vt:lpstr>
      <vt:lpstr>Sistemas LIT</vt:lpstr>
      <vt:lpstr>Sistemas LIT</vt:lpstr>
      <vt:lpstr>Sistemas LIT</vt:lpstr>
      <vt:lpstr>Sistemas LIT</vt:lpstr>
      <vt:lpstr>Propriedades dos sistemas lineares invariantes no tempo</vt:lpstr>
      <vt:lpstr>Propriedades dos sistemas lineares invariantes no tempo</vt:lpstr>
      <vt:lpstr>Propriedades dos sistemas lineares invariantes no tempo</vt:lpstr>
      <vt:lpstr>Propriedades dos sistemas lineares invariantes no tempo</vt:lpstr>
      <vt:lpstr>Equações de diferenças lineares com coeficientes constantes</vt:lpstr>
      <vt:lpstr>Equações de diferenças lineares com coeficientes constantes</vt:lpstr>
      <vt:lpstr>Equações de diferenças lineares com coeficientes constantes</vt:lpstr>
      <vt:lpstr>Equações de diferenças lineares com coeficientes constantes</vt:lpstr>
      <vt:lpstr>Autofunções para sistemas lineares invariantes no tempo</vt:lpstr>
      <vt:lpstr>Autofunções para sistemas lineares invariantes no tempo</vt:lpstr>
      <vt:lpstr>Autofunções para sistemas lineares invariantes no tempo</vt:lpstr>
      <vt:lpstr>Autofunções para sistemas lineares invariantes no tempo</vt:lpstr>
      <vt:lpstr>Autofunções para sistemas lineares invariantes no tempo</vt:lpstr>
      <vt:lpstr>Autofunções para sistemas lineares invariantes no tempo</vt:lpstr>
      <vt:lpstr>Autofunções para sistemas lineares invariantes no tempo</vt:lpstr>
      <vt:lpstr>Entradas exponenciais complexas abruptamente aplicadas</vt:lpstr>
      <vt:lpstr>Entradas exponenciais complexas abruptamente aplicadas</vt:lpstr>
      <vt:lpstr>Entradas exponenciais complexas abruptamente aplicadas</vt:lpstr>
      <vt:lpstr>Entradas exponenciais complexas abruptamente aplicadas</vt:lpstr>
      <vt:lpstr>Representação de sequências por transformadas de Fourier</vt:lpstr>
      <vt:lpstr>Representação de sequências por transformadas de Fourier</vt:lpstr>
      <vt:lpstr>Somabilidade em valor absoluto para uma exponencial abruptamente aplicada</vt:lpstr>
      <vt:lpstr>Propriedades de simetria da transformada de Fourier</vt:lpstr>
      <vt:lpstr>Propriedades de simetria da transformada de Fourier</vt:lpstr>
      <vt:lpstr>Propriedades de simetria da transformada de Fourier</vt:lpstr>
      <vt:lpstr>Teoremas da transformada de Fourier</vt:lpstr>
      <vt:lpstr>Teoremas da transformada de Fourier</vt:lpstr>
      <vt:lpstr>Sinais aleatórios de tempo discreto</vt:lpstr>
      <vt:lpstr>Sinais aleatórios de tempo discreto</vt:lpstr>
      <vt:lpstr>Sinais aleatórios de tempo discreto</vt:lpstr>
      <vt:lpstr>Sinais aleatórios de tempo discreto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Guimaraes, Marcos</dc:creator>
  <cp:lastModifiedBy>Guimaraes, Marcos</cp:lastModifiedBy>
  <cp:revision>24</cp:revision>
  <dcterms:created xsi:type="dcterms:W3CDTF">2013-03-28T22:54:23Z</dcterms:created>
  <dcterms:modified xsi:type="dcterms:W3CDTF">2013-08-20T14:50:38Z</dcterms:modified>
</cp:coreProperties>
</file>