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6" r:id="rId9"/>
    <p:sldId id="264" r:id="rId10"/>
    <p:sldId id="267" r:id="rId11"/>
    <p:sldId id="269" r:id="rId12"/>
    <p:sldId id="268" r:id="rId13"/>
    <p:sldId id="270" r:id="rId14"/>
    <p:sldId id="271" r:id="rId15"/>
    <p:sldId id="279" r:id="rId16"/>
    <p:sldId id="277" r:id="rId17"/>
    <p:sldId id="278" r:id="rId18"/>
    <p:sldId id="280" r:id="rId19"/>
    <p:sldId id="282" r:id="rId20"/>
    <p:sldId id="281" r:id="rId21"/>
    <p:sldId id="284" r:id="rId22"/>
    <p:sldId id="283" r:id="rId23"/>
    <p:sldId id="285" r:id="rId24"/>
    <p:sldId id="276" r:id="rId2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Judul" id="{753477F3-A4A6-43D9-9039-5C51B857D906}">
          <p14:sldIdLst>
            <p14:sldId id="256"/>
          </p14:sldIdLst>
        </p14:section>
        <p14:section name="BAB I: Pendauhuluan" id="{1407E14E-4C42-4B2D-893C-8CC9F6B3C0DE}">
          <p14:sldIdLst>
            <p14:sldId id="265"/>
            <p14:sldId id="258"/>
            <p14:sldId id="259"/>
            <p14:sldId id="260"/>
            <p14:sldId id="261"/>
            <p14:sldId id="262"/>
          </p14:sldIdLst>
        </p14:section>
        <p14:section name="BAB II: Landasan Teori" id="{A27FB560-BDE6-45DF-975D-BEAEE8C47FD9}">
          <p14:sldIdLst>
            <p14:sldId id="266"/>
            <p14:sldId id="264"/>
            <p14:sldId id="267"/>
          </p14:sldIdLst>
        </p14:section>
        <p14:section name="BAB III: Metode Penelitian" id="{83A177D2-DDCC-4C1C-9171-4F1AF25CB566}">
          <p14:sldIdLst>
            <p14:sldId id="269"/>
            <p14:sldId id="268"/>
            <p14:sldId id="270"/>
            <p14:sldId id="271"/>
          </p14:sldIdLst>
        </p14:section>
        <p14:section name="BAB IV: Implementasi" id="{E8E47548-33A5-464A-9E4A-AC9250D01C8A}">
          <p14:sldIdLst>
            <p14:sldId id="279"/>
            <p14:sldId id="277"/>
            <p14:sldId id="278"/>
            <p14:sldId id="280"/>
            <p14:sldId id="282"/>
            <p14:sldId id="281"/>
          </p14:sldIdLst>
        </p14:section>
        <p14:section name="BAB V: Penutup" id="{04047854-D547-4166-B77C-423B529316B6}">
          <p14:sldIdLst>
            <p14:sldId id="284"/>
            <p14:sldId id="283"/>
            <p14:sldId id="285"/>
          </p14:sldIdLst>
        </p14:section>
        <p14:section name="End" id="{8D399179-1183-4F51-9F6C-D8251207C859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017"/>
            <a:ext cx="9144000" cy="68600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02038"/>
            <a:ext cx="77724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713A-36B2-48E1-B067-A0B4002D0F5E}" type="datetimeFigureOut">
              <a:rPr lang="id-ID" smtClean="0"/>
              <a:t>07/05/2017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8C25-0263-4A79-92F3-2D312069EA0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66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713A-36B2-48E1-B067-A0B4002D0F5E}" type="datetimeFigureOut">
              <a:rPr lang="id-ID" smtClean="0"/>
              <a:t>07/05/2017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8C25-0263-4A79-92F3-2D312069EA0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1249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713A-36B2-48E1-B067-A0B4002D0F5E}" type="datetimeFigureOut">
              <a:rPr lang="id-ID" smtClean="0"/>
              <a:t>07/05/2017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8C25-0263-4A79-92F3-2D312069EA0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458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713A-36B2-48E1-B067-A0B4002D0F5E}" type="datetimeFigureOut">
              <a:rPr lang="id-ID" smtClean="0"/>
              <a:t>07/05/2017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8C25-0263-4A79-92F3-2D312069EA0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115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713A-36B2-48E1-B067-A0B4002D0F5E}" type="datetimeFigureOut">
              <a:rPr lang="id-ID" smtClean="0"/>
              <a:t>07/05/2017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8C25-0263-4A79-92F3-2D312069EA0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073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713A-36B2-48E1-B067-A0B4002D0F5E}" type="datetimeFigureOut">
              <a:rPr lang="id-ID" smtClean="0"/>
              <a:t>07/05/2017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8C25-0263-4A79-92F3-2D312069EA0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4903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713A-36B2-48E1-B067-A0B4002D0F5E}" type="datetimeFigureOut">
              <a:rPr lang="id-ID" smtClean="0"/>
              <a:t>07/05/2017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8C25-0263-4A79-92F3-2D312069EA0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424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713A-36B2-48E1-B067-A0B4002D0F5E}" type="datetimeFigureOut">
              <a:rPr lang="id-ID" smtClean="0"/>
              <a:t>07/05/2017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8C25-0263-4A79-92F3-2D312069EA0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85706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713A-36B2-48E1-B067-A0B4002D0F5E}" type="datetimeFigureOut">
              <a:rPr lang="id-ID" smtClean="0"/>
              <a:t>07/05/2017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8C25-0263-4A79-92F3-2D312069EA0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9860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713A-36B2-48E1-B067-A0B4002D0F5E}" type="datetimeFigureOut">
              <a:rPr lang="id-ID" smtClean="0"/>
              <a:t>07/05/2017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8C25-0263-4A79-92F3-2D312069EA0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2218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713A-36B2-48E1-B067-A0B4002D0F5E}" type="datetimeFigureOut">
              <a:rPr lang="id-ID" smtClean="0"/>
              <a:t>07/05/2017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8C25-0263-4A79-92F3-2D312069EA0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5157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017"/>
            <a:ext cx="9144000" cy="686003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A713A-36B2-48E1-B067-A0B4002D0F5E}" type="datetimeFigureOut">
              <a:rPr lang="id-ID" smtClean="0"/>
              <a:t>07/05/2017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58C25-0263-4A79-92F3-2D312069EA0A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4232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roduct Sans" panose="020B040303050204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oduct Sans" panose="020B040303050204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oduct Sans" panose="020B040303050204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oduct Sans" panose="020B040303050204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oduct Sans" panose="020B040303050204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oduct Sans" panose="020B040303050204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1587499"/>
          </a:xfrm>
        </p:spPr>
        <p:txBody>
          <a:bodyPr>
            <a:noAutofit/>
          </a:bodyPr>
          <a:lstStyle/>
          <a:p>
            <a:pPr algn="ctr"/>
            <a:r>
              <a:rPr lang="id-ID" sz="2400" dirty="0"/>
              <a:t>RANCANG BANGUN SISTEM MANAJEMEN USER HOTSPOT MENGGUNAKAN MIKROTIK PHP API BERBASIS </a:t>
            </a:r>
            <a:r>
              <a:rPr lang="id-ID" sz="2400" dirty="0" smtClean="0"/>
              <a:t>WEB DI </a:t>
            </a:r>
            <a:r>
              <a:rPr lang="id-ID" sz="2400" dirty="0"/>
              <a:t>PONDOK </a:t>
            </a:r>
            <a:r>
              <a:rPr lang="id-ID" sz="2400" dirty="0" smtClean="0"/>
              <a:t>PESANTREN</a:t>
            </a:r>
            <a:br>
              <a:rPr lang="id-ID" sz="2400" dirty="0" smtClean="0"/>
            </a:br>
            <a:r>
              <a:rPr lang="id-ID" sz="2400" dirty="0" err="1" smtClean="0"/>
              <a:t>AL-LUQMANIYYAH</a:t>
            </a:r>
            <a:endParaRPr lang="id-ID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486400"/>
            <a:ext cx="7772400" cy="1143000"/>
          </a:xfrm>
        </p:spPr>
        <p:txBody>
          <a:bodyPr>
            <a:normAutofit lnSpcReduction="10000"/>
          </a:bodyPr>
          <a:lstStyle/>
          <a:p>
            <a:pPr algn="ctr"/>
            <a:r>
              <a:rPr lang="id-ID" sz="2000" dirty="0" smtClean="0"/>
              <a:t>TEKNIK INFORMATIKA</a:t>
            </a:r>
          </a:p>
          <a:p>
            <a:pPr algn="ctr"/>
            <a:r>
              <a:rPr lang="id-ID" sz="2000" dirty="0" smtClean="0"/>
              <a:t>UNIVEERSITAS PGRI YOGYAKARTA</a:t>
            </a:r>
          </a:p>
          <a:p>
            <a:pPr algn="ctr"/>
            <a:r>
              <a:rPr lang="id-ID" sz="2000" dirty="0" smtClean="0"/>
              <a:t>2017</a:t>
            </a:r>
            <a:endParaRPr lang="id-ID" sz="2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800" y="3683000"/>
            <a:ext cx="7772400" cy="1079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Product Sans" panose="020B040303050204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Product Sans" panose="020B04030305020402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Product Sans" panose="020B04030305020402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Product Sans" panose="020B04030305020402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Product Sans" panose="020B04030305020402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600" dirty="0" smtClean="0"/>
              <a:t>Oleh:</a:t>
            </a:r>
          </a:p>
          <a:p>
            <a:pPr algn="ctr"/>
            <a:r>
              <a:rPr lang="id-ID" sz="1600" dirty="0" err="1" smtClean="0"/>
              <a:t>Khoirul</a:t>
            </a:r>
            <a:r>
              <a:rPr lang="id-ID" sz="1600" dirty="0" smtClean="0"/>
              <a:t> Anwar</a:t>
            </a:r>
          </a:p>
          <a:p>
            <a:pPr algn="ctr"/>
            <a:r>
              <a:rPr lang="id-ID" sz="1600" dirty="0" smtClean="0"/>
              <a:t>10111100134</a:t>
            </a:r>
            <a:endParaRPr lang="id-ID" sz="16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5800" y="2228850"/>
            <a:ext cx="7772400" cy="1079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Product Sans" panose="020B040303050204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Product Sans" panose="020B04030305020402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Product Sans" panose="020B04030305020402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Product Sans" panose="020B04030305020402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Product Sans" panose="020B04030305020402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2000" dirty="0" smtClean="0"/>
              <a:t>SKRIPSI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69931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 smtClean="0"/>
              <a:t>Landasan</a:t>
            </a:r>
            <a:r>
              <a:rPr lang="id-ID" dirty="0" smtClean="0"/>
              <a:t> Teori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Pengenalan </a:t>
            </a:r>
            <a:r>
              <a:rPr lang="id-ID" dirty="0" err="1" smtClean="0"/>
              <a:t>Router</a:t>
            </a:r>
            <a:endParaRPr lang="id-ID" dirty="0" smtClean="0"/>
          </a:p>
          <a:p>
            <a:r>
              <a:rPr lang="id-ID" dirty="0" err="1" smtClean="0"/>
              <a:t>MikroTik</a:t>
            </a:r>
            <a:r>
              <a:rPr lang="id-ID" dirty="0" smtClean="0"/>
              <a:t> </a:t>
            </a:r>
            <a:r>
              <a:rPr lang="id-ID" dirty="0" err="1" smtClean="0"/>
              <a:t>RouterOS</a:t>
            </a:r>
            <a:endParaRPr lang="id-ID" dirty="0" smtClean="0"/>
          </a:p>
          <a:p>
            <a:r>
              <a:rPr lang="id-ID" dirty="0" smtClean="0"/>
              <a:t>PHP (</a:t>
            </a:r>
            <a:r>
              <a:rPr lang="id-ID" i="1" dirty="0" err="1"/>
              <a:t>HyperText</a:t>
            </a:r>
            <a:r>
              <a:rPr lang="id-ID" i="1" dirty="0"/>
              <a:t> </a:t>
            </a:r>
            <a:r>
              <a:rPr lang="id-ID" i="1" dirty="0" err="1"/>
              <a:t>Preprocessor</a:t>
            </a:r>
            <a:r>
              <a:rPr lang="id-ID" dirty="0" smtClean="0"/>
              <a:t>)</a:t>
            </a:r>
          </a:p>
          <a:p>
            <a:r>
              <a:rPr lang="id-ID" dirty="0" err="1" smtClean="0"/>
              <a:t>MySQL</a:t>
            </a:r>
            <a:endParaRPr lang="id-ID" dirty="0" smtClean="0"/>
          </a:p>
          <a:p>
            <a:r>
              <a:rPr lang="id-ID" dirty="0" smtClean="0"/>
              <a:t>API (</a:t>
            </a:r>
            <a:r>
              <a:rPr lang="id-ID" i="1" dirty="0" err="1" smtClean="0"/>
              <a:t>Application</a:t>
            </a:r>
            <a:r>
              <a:rPr lang="id-ID" i="1" dirty="0" smtClean="0"/>
              <a:t> </a:t>
            </a:r>
            <a:r>
              <a:rPr lang="id-ID" i="1" dirty="0"/>
              <a:t>Program </a:t>
            </a:r>
            <a:r>
              <a:rPr lang="id-ID" i="1" dirty="0" err="1" smtClean="0"/>
              <a:t>Interface</a:t>
            </a:r>
            <a:r>
              <a:rPr lang="id-ID" i="1" dirty="0" smtClean="0"/>
              <a:t>)</a:t>
            </a:r>
          </a:p>
          <a:p>
            <a:r>
              <a:rPr lang="id-ID" dirty="0" smtClean="0"/>
              <a:t>Sejarah </a:t>
            </a:r>
            <a:r>
              <a:rPr lang="id-ID" dirty="0"/>
              <a:t>Singkat Pondok Pesantren </a:t>
            </a:r>
            <a:r>
              <a:rPr lang="id-ID" dirty="0" err="1"/>
              <a:t>Al-Luqmaniyyah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2318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id-ID" dirty="0" smtClean="0"/>
              <a:t>BAB III: METODE PENELITIAN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1916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b="1" dirty="0"/>
              <a:t>Obyek Penelitian</a:t>
            </a:r>
            <a:r>
              <a:rPr lang="id-ID" b="1" dirty="0" smtClean="0"/>
              <a:t>:</a:t>
            </a:r>
            <a:br>
              <a:rPr lang="id-ID" b="1" dirty="0" smtClean="0"/>
            </a:br>
            <a:r>
              <a:rPr lang="id-ID" sz="2400" dirty="0" smtClean="0"/>
              <a:t>Obyek penelitian berada di </a:t>
            </a:r>
            <a:r>
              <a:rPr lang="id-ID" sz="2400" dirty="0" err="1" smtClean="0"/>
              <a:t>Ponpes</a:t>
            </a:r>
            <a:r>
              <a:rPr lang="id-ID" sz="2400" dirty="0" smtClean="0"/>
              <a:t>. </a:t>
            </a:r>
            <a:r>
              <a:rPr lang="id-ID" sz="2400" dirty="0" err="1" smtClean="0"/>
              <a:t>Al-Luqmaniyyah</a:t>
            </a:r>
            <a:r>
              <a:rPr lang="id-ID" sz="2400" dirty="0" smtClean="0"/>
              <a:t>, </a:t>
            </a:r>
            <a:r>
              <a:rPr lang="id-ID" sz="2400" dirty="0"/>
              <a:t>dengan membuat Sistem Manajemen </a:t>
            </a:r>
            <a:r>
              <a:rPr lang="id-ID" sz="2400" dirty="0" err="1"/>
              <a:t>User</a:t>
            </a:r>
            <a:r>
              <a:rPr lang="id-ID" sz="2400" dirty="0"/>
              <a:t> </a:t>
            </a:r>
            <a:r>
              <a:rPr lang="id-ID" sz="2400" dirty="0" err="1" smtClean="0"/>
              <a:t>Hotspot</a:t>
            </a:r>
            <a:r>
              <a:rPr lang="id-ID" sz="2400" dirty="0" smtClean="0"/>
              <a:t>. </a:t>
            </a:r>
            <a:r>
              <a:rPr lang="nn-NO" sz="2400" dirty="0"/>
              <a:t>Program yang akan di kembangkan </a:t>
            </a:r>
            <a:r>
              <a:rPr lang="nn-NO" sz="2400" dirty="0" smtClean="0"/>
              <a:t>berbasis web</a:t>
            </a:r>
            <a:r>
              <a:rPr lang="id-ID" sz="2400" dirty="0" smtClean="0"/>
              <a:t>.</a:t>
            </a:r>
          </a:p>
          <a:p>
            <a:r>
              <a:rPr lang="id-ID" b="1" dirty="0" smtClean="0"/>
              <a:t>Metode </a:t>
            </a:r>
            <a:r>
              <a:rPr lang="id-ID" b="1" dirty="0"/>
              <a:t>Pengumpulan </a:t>
            </a:r>
            <a:r>
              <a:rPr lang="id-ID" b="1" dirty="0" smtClean="0"/>
              <a:t>Data: </a:t>
            </a:r>
            <a:br>
              <a:rPr lang="id-ID" b="1" dirty="0" smtClean="0"/>
            </a:br>
            <a:r>
              <a:rPr lang="id-ID" sz="2400" dirty="0" smtClean="0"/>
              <a:t>Studi </a:t>
            </a:r>
            <a:r>
              <a:rPr lang="id-ID" sz="2400" dirty="0"/>
              <a:t>Pustaka, Wawancara. </a:t>
            </a:r>
            <a:r>
              <a:rPr lang="id-ID" sz="2400" dirty="0" smtClean="0"/>
              <a:t>Internet</a:t>
            </a:r>
            <a:r>
              <a:rPr lang="id-ID" sz="2400" dirty="0"/>
              <a:t>, Observasi.</a:t>
            </a:r>
            <a:endParaRPr lang="id-ID" dirty="0"/>
          </a:p>
          <a:p>
            <a:r>
              <a:rPr lang="id-ID" b="1" dirty="0"/>
              <a:t>Alat Penelitian:</a:t>
            </a:r>
            <a:br>
              <a:rPr lang="id-ID" b="1" dirty="0"/>
            </a:br>
            <a:r>
              <a:rPr lang="id-ID" sz="2600" b="1" i="1" dirty="0" smtClean="0"/>
              <a:t>HARDWARE: </a:t>
            </a:r>
            <a:r>
              <a:rPr lang="id-ID" sz="2400" dirty="0" smtClean="0"/>
              <a:t>AMD </a:t>
            </a:r>
            <a:r>
              <a:rPr lang="id-ID" sz="2400" dirty="0"/>
              <a:t>E-450 </a:t>
            </a:r>
            <a:r>
              <a:rPr lang="id-ID" sz="2400" dirty="0" smtClean="0"/>
              <a:t>1.6 </a:t>
            </a:r>
            <a:r>
              <a:rPr lang="id-ID" sz="2400" dirty="0" err="1" smtClean="0"/>
              <a:t>GHz</a:t>
            </a:r>
            <a:r>
              <a:rPr lang="id-ID" sz="2400" dirty="0" smtClean="0"/>
              <a:t> | 4GB | 500 GB | </a:t>
            </a:r>
            <a:r>
              <a:rPr lang="id-ID" sz="2400" dirty="0" err="1"/>
              <a:t>MikroTik</a:t>
            </a:r>
            <a:r>
              <a:rPr lang="id-ID" sz="2400" dirty="0"/>
              <a:t> </a:t>
            </a:r>
            <a:r>
              <a:rPr lang="id-ID" sz="2400" dirty="0" smtClean="0"/>
              <a:t>RB951G-2HnD.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/>
            </a:r>
            <a:br>
              <a:rPr lang="id-ID" dirty="0" smtClean="0"/>
            </a:br>
            <a:r>
              <a:rPr lang="id-ID" sz="2600" b="1" i="1" dirty="0" smtClean="0"/>
              <a:t>SOFTWARE:</a:t>
            </a:r>
            <a:r>
              <a:rPr lang="id-ID" sz="2600" i="1" dirty="0" smtClean="0"/>
              <a:t> </a:t>
            </a:r>
            <a:r>
              <a:rPr lang="id-ID" sz="2400" dirty="0" err="1"/>
              <a:t>MikroTik</a:t>
            </a:r>
            <a:r>
              <a:rPr lang="id-ID" sz="2400" dirty="0"/>
              <a:t> </a:t>
            </a:r>
            <a:r>
              <a:rPr lang="id-ID" sz="2400" dirty="0" smtClean="0"/>
              <a:t>6.39.1 L4 </a:t>
            </a:r>
            <a:r>
              <a:rPr lang="id-ID" sz="2400" dirty="0" smtClean="0"/>
              <a:t>| </a:t>
            </a:r>
            <a:r>
              <a:rPr lang="id-ID" sz="2400" dirty="0"/>
              <a:t>Windows 7 </a:t>
            </a:r>
            <a:r>
              <a:rPr lang="id-ID" sz="2400" dirty="0" err="1"/>
              <a:t>Ultimate</a:t>
            </a:r>
            <a:r>
              <a:rPr lang="id-ID" sz="2400" dirty="0"/>
              <a:t> </a:t>
            </a:r>
            <a:r>
              <a:rPr lang="id-ID" sz="2400" dirty="0" smtClean="0"/>
              <a:t>x64 </a:t>
            </a:r>
            <a:r>
              <a:rPr lang="id-ID" sz="2400" dirty="0" smtClean="0"/>
              <a:t>| </a:t>
            </a:r>
            <a:r>
              <a:rPr lang="id-ID" sz="2400" dirty="0"/>
              <a:t>Microsoft Visio </a:t>
            </a:r>
            <a:r>
              <a:rPr lang="id-ID" sz="2400" dirty="0" smtClean="0"/>
              <a:t>2013 | </a:t>
            </a:r>
            <a:r>
              <a:rPr lang="id-ID" sz="2400" dirty="0" err="1" smtClean="0"/>
              <a:t>Balsamiq</a:t>
            </a:r>
            <a:r>
              <a:rPr lang="id-ID" sz="2400" dirty="0" smtClean="0"/>
              <a:t> 3.2.3 | </a:t>
            </a:r>
            <a:r>
              <a:rPr lang="id-ID" sz="2400" dirty="0" err="1" smtClean="0"/>
              <a:t>Sublime</a:t>
            </a:r>
            <a:r>
              <a:rPr lang="id-ID" sz="2400" dirty="0" smtClean="0"/>
              <a:t> </a:t>
            </a:r>
            <a:r>
              <a:rPr lang="id-ID" sz="2400" dirty="0" err="1"/>
              <a:t>Text</a:t>
            </a:r>
            <a:r>
              <a:rPr lang="id-ID" sz="2400" dirty="0"/>
              <a:t> </a:t>
            </a:r>
            <a:r>
              <a:rPr lang="id-ID" sz="2400" dirty="0" smtClean="0"/>
              <a:t>3 | </a:t>
            </a:r>
            <a:r>
              <a:rPr lang="id-ID" sz="2400" dirty="0"/>
              <a:t>XAMPP </a:t>
            </a:r>
            <a:r>
              <a:rPr lang="id-ID" sz="2400" dirty="0" smtClean="0"/>
              <a:t>1.8.3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13630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Perancangan Sistem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62" y="2438400"/>
            <a:ext cx="8545076" cy="3225799"/>
          </a:xfrm>
        </p:spPr>
      </p:pic>
    </p:spTree>
    <p:extLst>
      <p:ext uri="{BB962C8B-B14F-4D97-AF65-F5344CB8AC3E}">
        <p14:creationId xmlns:p14="http://schemas.microsoft.com/office/powerpoint/2010/main" val="422010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 smtClean="0"/>
              <a:t>Entity</a:t>
            </a:r>
            <a:r>
              <a:rPr lang="id-ID" dirty="0" smtClean="0"/>
              <a:t> </a:t>
            </a:r>
            <a:r>
              <a:rPr lang="id-ID" dirty="0" err="1"/>
              <a:t>Relationship</a:t>
            </a:r>
            <a:r>
              <a:rPr lang="id-ID" dirty="0"/>
              <a:t>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37400"/>
            <a:ext cx="7886700" cy="3927788"/>
          </a:xfrm>
        </p:spPr>
      </p:pic>
    </p:spTree>
    <p:extLst>
      <p:ext uri="{BB962C8B-B14F-4D97-AF65-F5344CB8AC3E}">
        <p14:creationId xmlns:p14="http://schemas.microsoft.com/office/powerpoint/2010/main" val="252775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id-ID" dirty="0" smtClean="0"/>
              <a:t>BAB </a:t>
            </a:r>
            <a:r>
              <a:rPr lang="id-ID" dirty="0" err="1" smtClean="0"/>
              <a:t>IV</a:t>
            </a:r>
            <a:r>
              <a:rPr lang="id-ID" dirty="0" smtClean="0"/>
              <a:t>: IMPLEMENTASI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323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11" y="1690689"/>
            <a:ext cx="8654978" cy="3960000"/>
          </a:xfrm>
        </p:spPr>
      </p:pic>
    </p:spTree>
    <p:extLst>
      <p:ext uri="{BB962C8B-B14F-4D97-AF65-F5344CB8AC3E}">
        <p14:creationId xmlns:p14="http://schemas.microsoft.com/office/powerpoint/2010/main" val="126700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7" y="1690689"/>
            <a:ext cx="8838825" cy="3960000"/>
          </a:xfrm>
        </p:spPr>
      </p:pic>
    </p:spTree>
    <p:extLst>
      <p:ext uri="{BB962C8B-B14F-4D97-AF65-F5344CB8AC3E}">
        <p14:creationId xmlns:p14="http://schemas.microsoft.com/office/powerpoint/2010/main" val="9931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Hasil Pengujian</a:t>
            </a:r>
            <a:endParaRPr lang="id-ID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id-ID" b="1" dirty="0" err="1" smtClean="0"/>
              <a:t>Blackbox</a:t>
            </a:r>
            <a:r>
              <a:rPr lang="id-ID" b="1" dirty="0" smtClean="0"/>
              <a:t> Testing</a:t>
            </a:r>
            <a:endParaRPr lang="id-ID" b="1" dirty="0"/>
          </a:p>
          <a:p>
            <a:pPr marL="514350" indent="-514350">
              <a:buFont typeface="+mj-lt"/>
              <a:buAutoNum type="alphaUcPeriod"/>
            </a:pPr>
            <a:r>
              <a:rPr lang="id-ID" b="1" dirty="0" err="1" smtClean="0"/>
              <a:t>Alpha</a:t>
            </a:r>
            <a:r>
              <a:rPr lang="id-ID" b="1" dirty="0" smtClean="0"/>
              <a:t> Testing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d-ID" b="1" dirty="0"/>
              <a:t> </a:t>
            </a:r>
            <a:r>
              <a:rPr lang="id-ID" b="1" dirty="0" err="1" smtClean="0"/>
              <a:t>Usability</a:t>
            </a:r>
            <a:endParaRPr lang="id-ID" b="1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id-ID" b="1" dirty="0"/>
              <a:t> </a:t>
            </a:r>
            <a:r>
              <a:rPr lang="id-ID" b="1" dirty="0" smtClean="0"/>
              <a:t>Fungsionalitas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131686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id-ID" sz="3000" b="1" dirty="0" err="1" smtClean="0"/>
              <a:t>Usability</a:t>
            </a:r>
            <a:endParaRPr lang="id-ID" sz="30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7989595"/>
              </p:ext>
            </p:extLst>
          </p:nvPr>
        </p:nvGraphicFramePr>
        <p:xfrm>
          <a:off x="628650" y="1690689"/>
          <a:ext cx="7626348" cy="30091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3150"/>
                <a:gridCol w="4065628"/>
                <a:gridCol w="593150"/>
                <a:gridCol w="593150"/>
                <a:gridCol w="593150"/>
                <a:gridCol w="594060"/>
                <a:gridCol w="594060"/>
              </a:tblGrid>
              <a:tr h="429872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 err="1">
                          <a:effectLst/>
                        </a:rPr>
                        <a:t>No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Pertanyaan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Penilaian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429872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400" b="1" dirty="0" err="1">
                          <a:effectLst/>
                        </a:rPr>
                        <a:t>SS</a:t>
                      </a:r>
                      <a:endParaRPr lang="id-ID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400" b="1" dirty="0">
                          <a:effectLst/>
                        </a:rPr>
                        <a:t>S</a:t>
                      </a:r>
                      <a:endParaRPr lang="id-ID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400" b="1" dirty="0">
                          <a:effectLst/>
                        </a:rPr>
                        <a:t>N</a:t>
                      </a:r>
                      <a:endParaRPr lang="id-ID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400" b="1" dirty="0" err="1">
                          <a:effectLst/>
                        </a:rPr>
                        <a:t>TS</a:t>
                      </a:r>
                      <a:endParaRPr lang="id-ID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400" b="1" dirty="0" err="1">
                          <a:effectLst/>
                        </a:rPr>
                        <a:t>STS</a:t>
                      </a:r>
                      <a:endParaRPr lang="id-ID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2987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id-ID" sz="1400" dirty="0" smtClean="0">
                          <a:effectLst/>
                        </a:rPr>
                        <a:t>1</a:t>
                      </a:r>
                      <a:r>
                        <a:rPr lang="id-ID" sz="1400" dirty="0">
                          <a:effectLst/>
                        </a:rPr>
                        <a:t> 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Saya memahami cara menggunakan aplikasi </a:t>
                      </a:r>
                      <a:r>
                        <a:rPr lang="id-ID" sz="1400" dirty="0" err="1">
                          <a:effectLst/>
                        </a:rPr>
                        <a:t>SiMUH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10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20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0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0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0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85974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id-ID" sz="1400" dirty="0" smtClean="0">
                          <a:effectLst/>
                        </a:rPr>
                        <a:t>2</a:t>
                      </a:r>
                      <a:r>
                        <a:rPr lang="id-ID" sz="1400" dirty="0">
                          <a:effectLst/>
                        </a:rPr>
                        <a:t> 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Saya merasa mudah memanajemen </a:t>
                      </a:r>
                      <a:r>
                        <a:rPr lang="id-ID" sz="1400" dirty="0" err="1">
                          <a:effectLst/>
                        </a:rPr>
                        <a:t>user</a:t>
                      </a:r>
                      <a:r>
                        <a:rPr lang="id-ID" sz="1400" dirty="0">
                          <a:effectLst/>
                        </a:rPr>
                        <a:t> </a:t>
                      </a:r>
                      <a:r>
                        <a:rPr lang="id-ID" sz="1400" dirty="0" err="1">
                          <a:effectLst/>
                        </a:rPr>
                        <a:t>hotspot</a:t>
                      </a:r>
                      <a:r>
                        <a:rPr lang="id-ID" sz="1400" dirty="0">
                          <a:effectLst/>
                        </a:rPr>
                        <a:t> setelah menggunakan aplikasi </a:t>
                      </a:r>
                      <a:r>
                        <a:rPr lang="id-ID" sz="1400" dirty="0" err="1">
                          <a:effectLst/>
                        </a:rPr>
                        <a:t>SiMUH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8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22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0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0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0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2987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id-ID" sz="1400" dirty="0" smtClean="0">
                          <a:effectLst/>
                        </a:rPr>
                        <a:t>3</a:t>
                      </a:r>
                      <a:r>
                        <a:rPr lang="id-ID" sz="1400" dirty="0">
                          <a:effectLst/>
                        </a:rPr>
                        <a:t> 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Saya setuju SiMUH ini memiliki tampilan yang menarik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18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12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0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0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0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29872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Jumlah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36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54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0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0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0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943232"/>
              </p:ext>
            </p:extLst>
          </p:nvPr>
        </p:nvGraphicFramePr>
        <p:xfrm>
          <a:off x="628650" y="5471954"/>
          <a:ext cx="4277995" cy="9601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689100"/>
                <a:gridCol w="258889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 err="1">
                          <a:effectLst/>
                        </a:rPr>
                        <a:t>SS</a:t>
                      </a:r>
                      <a:r>
                        <a:rPr lang="id-ID" sz="1400" dirty="0">
                          <a:effectLst/>
                        </a:rPr>
                        <a:t>: Sangat setuju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S: Setuju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N: Netral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 err="1">
                          <a:effectLst/>
                        </a:rPr>
                        <a:t>TS</a:t>
                      </a:r>
                      <a:r>
                        <a:rPr lang="id-ID" sz="1400" dirty="0">
                          <a:effectLst/>
                        </a:rPr>
                        <a:t>: Tidak setuju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 err="1">
                          <a:effectLst/>
                        </a:rPr>
                        <a:t>STS</a:t>
                      </a:r>
                      <a:r>
                        <a:rPr lang="id-ID" sz="1400" dirty="0">
                          <a:effectLst/>
                        </a:rPr>
                        <a:t>: Sangat tidak setuju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4350" y="5092700"/>
            <a:ext cx="156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Keterangan: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288393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id-ID" dirty="0" smtClean="0"/>
              <a:t>BAB I: PENDAHULUAN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3840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id-ID" sz="3000" b="1" dirty="0" smtClean="0"/>
              <a:t>Fungsionalitas</a:t>
            </a:r>
            <a:endParaRPr lang="id-ID" sz="3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7140973"/>
              </p:ext>
            </p:extLst>
          </p:nvPr>
        </p:nvGraphicFramePr>
        <p:xfrm>
          <a:off x="514350" y="1603378"/>
          <a:ext cx="8185149" cy="48341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1646"/>
                <a:gridCol w="5750211"/>
                <a:gridCol w="811646"/>
                <a:gridCol w="811646"/>
              </a:tblGrid>
              <a:tr h="394916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 err="1">
                          <a:effectLst/>
                          <a:latin typeface="Product Sans" panose="020B0403030502040203" pitchFamily="34" charset="0"/>
                        </a:rPr>
                        <a:t>No</a:t>
                      </a:r>
                      <a:endParaRPr lang="id-ID" sz="1400" dirty="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7990" marR="6799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  <a:latin typeface="Product Sans" panose="020B0403030502040203" pitchFamily="34" charset="0"/>
                        </a:rPr>
                        <a:t>Pertanyaan</a:t>
                      </a:r>
                      <a:endParaRPr lang="id-ID" sz="1400" dirty="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7990" marR="6799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Product Sans" panose="020B0403030502040203" pitchFamily="34" charset="0"/>
                        </a:rPr>
                        <a:t>Penilaian</a:t>
                      </a:r>
                      <a:endParaRPr lang="id-ID" sz="14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7990" marR="67990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94916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400" b="1" dirty="0">
                          <a:effectLst/>
                          <a:latin typeface="Product Sans" panose="020B0403030502040203" pitchFamily="34" charset="0"/>
                        </a:rPr>
                        <a:t>Ya</a:t>
                      </a:r>
                      <a:endParaRPr lang="id-ID" sz="1400" b="1" dirty="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400" b="1" dirty="0">
                          <a:effectLst/>
                          <a:latin typeface="Product Sans" panose="020B0403030502040203" pitchFamily="34" charset="0"/>
                        </a:rPr>
                        <a:t>Tidak</a:t>
                      </a:r>
                      <a:endParaRPr lang="id-ID" sz="1400" b="1" dirty="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7990" marR="67990" marT="0" marB="0" anchor="ctr"/>
                </a:tc>
              </a:tr>
              <a:tr h="39491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id-ID" sz="1400" dirty="0" smtClean="0">
                          <a:effectLst/>
                          <a:latin typeface="Product Sans" panose="020B0403030502040203" pitchFamily="34" charset="0"/>
                        </a:rPr>
                        <a:t>1</a:t>
                      </a:r>
                      <a:r>
                        <a:rPr lang="id-ID" sz="1400" dirty="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400" dirty="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  <a:latin typeface="Product Sans" panose="020B0403030502040203" pitchFamily="34" charset="0"/>
                        </a:rPr>
                        <a:t>Sistem dapat menampilkan halaman muka</a:t>
                      </a:r>
                      <a:endParaRPr lang="id-ID" sz="1400" dirty="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Product Sans" panose="020B0403030502040203" pitchFamily="34" charset="0"/>
                        </a:rPr>
                        <a:t>30</a:t>
                      </a:r>
                      <a:endParaRPr lang="id-ID" sz="14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  <a:latin typeface="Product Sans" panose="020B0403030502040203" pitchFamily="34" charset="0"/>
                        </a:rPr>
                        <a:t>0</a:t>
                      </a:r>
                      <a:endParaRPr lang="id-ID" sz="1400" dirty="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7990" marR="67990" marT="0" marB="0" anchor="ctr"/>
                </a:tc>
              </a:tr>
              <a:tr h="39491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id-ID" sz="1400" dirty="0" smtClean="0">
                          <a:effectLst/>
                          <a:latin typeface="Product Sans" panose="020B0403030502040203" pitchFamily="34" charset="0"/>
                        </a:rPr>
                        <a:t>2</a:t>
                      </a:r>
                      <a:r>
                        <a:rPr lang="id-ID" sz="1400" dirty="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400" dirty="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Product Sans" panose="020B0403030502040203" pitchFamily="34" charset="0"/>
                        </a:rPr>
                        <a:t>Sistem dapat tersambung dengan mikrotik</a:t>
                      </a:r>
                      <a:endParaRPr lang="id-ID" sz="14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Product Sans" panose="020B0403030502040203" pitchFamily="34" charset="0"/>
                        </a:rPr>
                        <a:t>30</a:t>
                      </a:r>
                      <a:endParaRPr lang="id-ID" sz="14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Product Sans" panose="020B0403030502040203" pitchFamily="34" charset="0"/>
                        </a:rPr>
                        <a:t>0</a:t>
                      </a:r>
                      <a:endParaRPr lang="id-ID" sz="14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7990" marR="67990" marT="0" marB="0" anchor="ctr"/>
                </a:tc>
              </a:tr>
              <a:tr h="39491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id-ID" sz="1400" dirty="0" smtClean="0">
                          <a:effectLst/>
                          <a:latin typeface="Product Sans" panose="020B0403030502040203" pitchFamily="34" charset="0"/>
                        </a:rPr>
                        <a:t>3</a:t>
                      </a:r>
                      <a:r>
                        <a:rPr lang="id-ID" sz="1400" dirty="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400" dirty="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  <a:latin typeface="Product Sans" panose="020B0403030502040203" pitchFamily="34" charset="0"/>
                        </a:rPr>
                        <a:t>Sistem dapat menambah, mengedit dan menghapus paket</a:t>
                      </a:r>
                      <a:endParaRPr lang="id-ID" sz="1400" dirty="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Product Sans" panose="020B0403030502040203" pitchFamily="34" charset="0"/>
                        </a:rPr>
                        <a:t>30</a:t>
                      </a:r>
                      <a:endParaRPr lang="id-ID" sz="14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Product Sans" panose="020B0403030502040203" pitchFamily="34" charset="0"/>
                        </a:rPr>
                        <a:t>0</a:t>
                      </a:r>
                      <a:endParaRPr lang="id-ID" sz="14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7990" marR="67990" marT="0" marB="0" anchor="ctr"/>
                </a:tc>
              </a:tr>
              <a:tr h="78576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id-ID" sz="1400" dirty="0" smtClean="0">
                          <a:effectLst/>
                          <a:latin typeface="Product Sans" panose="020B0403030502040203" pitchFamily="34" charset="0"/>
                        </a:rPr>
                        <a:t>4</a:t>
                      </a:r>
                      <a:r>
                        <a:rPr lang="id-ID" sz="1400" dirty="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400" dirty="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  <a:latin typeface="Product Sans" panose="020B0403030502040203" pitchFamily="34" charset="0"/>
                        </a:rPr>
                        <a:t>Sistem dapat menambah, mengedit dan menghapus </a:t>
                      </a:r>
                      <a:r>
                        <a:rPr lang="id-ID" sz="1400" dirty="0" err="1">
                          <a:effectLst/>
                          <a:latin typeface="Product Sans" panose="020B0403030502040203" pitchFamily="34" charset="0"/>
                        </a:rPr>
                        <a:t>member</a:t>
                      </a:r>
                      <a:endParaRPr lang="id-ID" sz="1400" dirty="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  <a:latin typeface="Product Sans" panose="020B0403030502040203" pitchFamily="34" charset="0"/>
                        </a:rPr>
                        <a:t>30</a:t>
                      </a:r>
                      <a:endParaRPr lang="id-ID" sz="1400" dirty="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Product Sans" panose="020B0403030502040203" pitchFamily="34" charset="0"/>
                        </a:rPr>
                        <a:t>0</a:t>
                      </a:r>
                      <a:endParaRPr lang="id-ID" sz="14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7990" marR="67990" marT="0" marB="0" anchor="ctr"/>
                </a:tc>
              </a:tr>
              <a:tr h="39491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id-ID" sz="1400" dirty="0" smtClean="0">
                          <a:effectLst/>
                          <a:latin typeface="Product Sans" panose="020B0403030502040203" pitchFamily="34" charset="0"/>
                        </a:rPr>
                        <a:t>5</a:t>
                      </a:r>
                      <a:r>
                        <a:rPr lang="id-ID" sz="1400" dirty="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400" dirty="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  <a:latin typeface="Product Sans" panose="020B0403030502040203" pitchFamily="34" charset="0"/>
                        </a:rPr>
                        <a:t>Sistem dapat menampilkan </a:t>
                      </a:r>
                      <a:r>
                        <a:rPr lang="id-ID" sz="1400" dirty="0" err="1">
                          <a:effectLst/>
                          <a:latin typeface="Product Sans" panose="020B0403030502040203" pitchFamily="34" charset="0"/>
                        </a:rPr>
                        <a:t>billing</a:t>
                      </a:r>
                      <a:endParaRPr lang="id-ID" sz="1400" dirty="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Product Sans" panose="020B0403030502040203" pitchFamily="34" charset="0"/>
                        </a:rPr>
                        <a:t>30</a:t>
                      </a:r>
                      <a:endParaRPr lang="id-ID" sz="14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Product Sans" panose="020B0403030502040203" pitchFamily="34" charset="0"/>
                        </a:rPr>
                        <a:t>0</a:t>
                      </a:r>
                      <a:endParaRPr lang="id-ID" sz="14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7990" marR="67990" marT="0" marB="0" anchor="ctr"/>
                </a:tc>
              </a:tr>
              <a:tr h="85725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id-ID" sz="1400" dirty="0" smtClean="0">
                          <a:effectLst/>
                          <a:latin typeface="Product Sans" panose="020B0403030502040203" pitchFamily="34" charset="0"/>
                        </a:rPr>
                        <a:t>6</a:t>
                      </a:r>
                      <a:r>
                        <a:rPr lang="id-ID" sz="1400" dirty="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400" dirty="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  <a:latin typeface="Product Sans" panose="020B0403030502040203" pitchFamily="34" charset="0"/>
                        </a:rPr>
                        <a:t>Sistem dapat mengirim pesan dari </a:t>
                      </a:r>
                      <a:r>
                        <a:rPr lang="id-ID" sz="1400" dirty="0" err="1">
                          <a:effectLst/>
                          <a:latin typeface="Product Sans" panose="020B0403030502040203" pitchFamily="34" charset="0"/>
                        </a:rPr>
                        <a:t>admin</a:t>
                      </a:r>
                      <a:r>
                        <a:rPr lang="id-ID" sz="1400" dirty="0">
                          <a:effectLst/>
                          <a:latin typeface="Product Sans" panose="020B0403030502040203" pitchFamily="34" charset="0"/>
                        </a:rPr>
                        <a:t> ke </a:t>
                      </a:r>
                      <a:r>
                        <a:rPr lang="id-ID" sz="1400" dirty="0" err="1">
                          <a:effectLst/>
                          <a:latin typeface="Product Sans" panose="020B0403030502040203" pitchFamily="34" charset="0"/>
                        </a:rPr>
                        <a:t>member</a:t>
                      </a:r>
                      <a:r>
                        <a:rPr lang="id-ID" sz="1400" dirty="0">
                          <a:effectLst/>
                          <a:latin typeface="Product Sans" panose="020B0403030502040203" pitchFamily="34" charset="0"/>
                        </a:rPr>
                        <a:t> maupun sebaliknya.</a:t>
                      </a:r>
                      <a:endParaRPr lang="id-ID" sz="1400" dirty="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  <a:latin typeface="Product Sans" panose="020B0403030502040203" pitchFamily="34" charset="0"/>
                        </a:rPr>
                        <a:t>30</a:t>
                      </a:r>
                      <a:endParaRPr lang="id-ID" sz="1400" dirty="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  <a:latin typeface="Product Sans" panose="020B0403030502040203" pitchFamily="34" charset="0"/>
                        </a:rPr>
                        <a:t>0</a:t>
                      </a:r>
                      <a:endParaRPr lang="id-ID" sz="1400" dirty="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7990" marR="67990" marT="0" marB="0" anchor="ctr"/>
                </a:tc>
              </a:tr>
              <a:tr h="39491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id-ID" sz="1400" dirty="0" smtClean="0">
                          <a:effectLst/>
                          <a:latin typeface="Product Sans" panose="020B0403030502040203" pitchFamily="34" charset="0"/>
                        </a:rPr>
                        <a:t>7</a:t>
                      </a:r>
                      <a:r>
                        <a:rPr lang="id-ID" sz="1400" dirty="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400" dirty="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Product Sans" panose="020B0403030502040203" pitchFamily="34" charset="0"/>
                        </a:rPr>
                        <a:t>Hak akses halaman sesuai dengan level yang ditentukan</a:t>
                      </a:r>
                      <a:endParaRPr lang="id-ID" sz="14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  <a:latin typeface="Product Sans" panose="020B0403030502040203" pitchFamily="34" charset="0"/>
                        </a:rPr>
                        <a:t>30</a:t>
                      </a:r>
                      <a:endParaRPr lang="id-ID" sz="1400" dirty="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  <a:latin typeface="Product Sans" panose="020B0403030502040203" pitchFamily="34" charset="0"/>
                        </a:rPr>
                        <a:t>0</a:t>
                      </a:r>
                      <a:endParaRPr lang="id-ID" sz="1400" dirty="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7990" marR="67990" marT="0" marB="0" anchor="ctr"/>
                </a:tc>
              </a:tr>
              <a:tr h="394916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  <a:latin typeface="Product Sans" panose="020B0403030502040203" pitchFamily="34" charset="0"/>
                        </a:rPr>
                        <a:t>Jumlah</a:t>
                      </a:r>
                      <a:endParaRPr lang="id-ID" sz="1400" dirty="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7990" marR="67990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Product Sans" panose="020B0403030502040203" pitchFamily="34" charset="0"/>
                        </a:rPr>
                        <a:t>210</a:t>
                      </a:r>
                      <a:endParaRPr lang="id-ID" sz="14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  <a:latin typeface="Product Sans" panose="020B0403030502040203" pitchFamily="34" charset="0"/>
                        </a:rPr>
                        <a:t>0</a:t>
                      </a:r>
                      <a:endParaRPr lang="id-ID" sz="1400" dirty="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7990" marR="6799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894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id-ID" b="1" dirty="0" smtClean="0"/>
              <a:t>BAB V: KESIMPULAN DAN SARAN</a:t>
            </a:r>
            <a:endParaRPr lang="id-ID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8747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KESIMPULAN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dirty="0"/>
              <a:t>Sistem mampu berfungsi dengan baik sebagai aplikasi manajemen </a:t>
            </a:r>
            <a:r>
              <a:rPr lang="id-ID" i="1" dirty="0" err="1"/>
              <a:t>user</a:t>
            </a:r>
            <a:r>
              <a:rPr lang="id-ID" i="1" dirty="0"/>
              <a:t> </a:t>
            </a:r>
            <a:r>
              <a:rPr lang="id-ID" i="1" dirty="0" err="1"/>
              <a:t>hotspot</a:t>
            </a:r>
            <a:r>
              <a:rPr lang="id-ID" i="1" dirty="0"/>
              <a:t> </a:t>
            </a:r>
            <a:r>
              <a:rPr lang="id-ID" dirty="0"/>
              <a:t>di Pondok Pesantren </a:t>
            </a:r>
            <a:r>
              <a:rPr lang="id-ID" dirty="0" err="1"/>
              <a:t>Al-Luqmaniyyah</a:t>
            </a:r>
            <a:r>
              <a:rPr lang="id-ID" dirty="0"/>
              <a:t>.</a:t>
            </a:r>
          </a:p>
          <a:p>
            <a:pPr lvl="0"/>
            <a:r>
              <a:rPr lang="id-ID" dirty="0"/>
              <a:t>Sistem bisa </a:t>
            </a:r>
            <a:r>
              <a:rPr lang="id-ID" dirty="0" err="1"/>
              <a:t>terintegrasi</a:t>
            </a:r>
            <a:r>
              <a:rPr lang="id-ID" dirty="0"/>
              <a:t> dengan </a:t>
            </a:r>
            <a:r>
              <a:rPr lang="id-ID" i="1" dirty="0" err="1"/>
              <a:t>router</a:t>
            </a:r>
            <a:r>
              <a:rPr lang="id-ID" dirty="0"/>
              <a:t> </a:t>
            </a:r>
            <a:r>
              <a:rPr lang="id-ID" dirty="0" err="1"/>
              <a:t>mikrotik</a:t>
            </a:r>
            <a:r>
              <a:rPr lang="id-ID" dirty="0"/>
              <a:t> yang ada di Pondok Pesantren </a:t>
            </a:r>
            <a:r>
              <a:rPr lang="id-ID" dirty="0" err="1"/>
              <a:t>Al-Luqmaniyyah</a:t>
            </a:r>
            <a:r>
              <a:rPr lang="id-ID" dirty="0"/>
              <a:t>.</a:t>
            </a:r>
          </a:p>
          <a:p>
            <a:r>
              <a:rPr lang="id-ID" dirty="0"/>
              <a:t>Berdasarkan hasil pengujian </a:t>
            </a:r>
            <a:r>
              <a:rPr lang="id-ID" i="1" dirty="0" err="1"/>
              <a:t>alpha</a:t>
            </a:r>
            <a:r>
              <a:rPr lang="id-ID" i="1" dirty="0"/>
              <a:t> </a:t>
            </a:r>
            <a:r>
              <a:rPr lang="id-ID" i="1" dirty="0" err="1"/>
              <a:t>test</a:t>
            </a:r>
            <a:r>
              <a:rPr lang="id-ID" dirty="0"/>
              <a:t> yang melibatkan 30 responden memperoleh hasil 100% fungsi aplikasi berjalan sesuai dengan rancangan.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85060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SARAN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id-ID" dirty="0"/>
              <a:t>Aplikasi yang dibuat belum sempurna, untuk itu diharapkan nantinya dapat diberikan fitur-fitur baru yang lebih lengkap dan lebih baik, karena pada aplikasi ini baru mampu memanajemen </a:t>
            </a:r>
            <a:r>
              <a:rPr lang="id-ID" i="1" dirty="0" err="1"/>
              <a:t>user</a:t>
            </a:r>
            <a:r>
              <a:rPr lang="id-ID" i="1" dirty="0"/>
              <a:t> </a:t>
            </a:r>
            <a:r>
              <a:rPr lang="id-ID" i="1" dirty="0" err="1"/>
              <a:t>hotspot</a:t>
            </a:r>
            <a:r>
              <a:rPr lang="id-ID" dirty="0"/>
              <a:t> saja, belum mencakup manajemen </a:t>
            </a:r>
            <a:r>
              <a:rPr lang="id-ID" i="1" dirty="0" err="1"/>
              <a:t>bandwidth</a:t>
            </a:r>
            <a:r>
              <a:rPr lang="id-ID" i="1" dirty="0"/>
              <a:t> </a:t>
            </a:r>
            <a:r>
              <a:rPr lang="id-ID" dirty="0"/>
              <a:t>yang lebih </a:t>
            </a:r>
            <a:r>
              <a:rPr lang="id-ID" dirty="0" err="1"/>
              <a:t>terstruktur</a:t>
            </a:r>
            <a:r>
              <a:rPr lang="id-ID" dirty="0"/>
              <a:t>, pengaturan </a:t>
            </a:r>
            <a:r>
              <a:rPr lang="id-ID" i="1" dirty="0" err="1"/>
              <a:t>firewall</a:t>
            </a:r>
            <a:r>
              <a:rPr lang="id-ID" dirty="0"/>
              <a:t>, dan lain-lain</a:t>
            </a:r>
            <a:r>
              <a:rPr lang="id-ID" dirty="0" smtClean="0"/>
              <a:t>.</a:t>
            </a:r>
            <a:endParaRPr lang="id-ID" dirty="0"/>
          </a:p>
          <a:p>
            <a:pPr lvl="0"/>
            <a:r>
              <a:rPr lang="id-ID" dirty="0"/>
              <a:t>Pada sistem ini masih menggunakan fitur </a:t>
            </a:r>
            <a:r>
              <a:rPr lang="id-ID" i="1" dirty="0" err="1"/>
              <a:t>unlimited</a:t>
            </a:r>
            <a:r>
              <a:rPr lang="id-ID" dirty="0"/>
              <a:t> dan </a:t>
            </a:r>
            <a:r>
              <a:rPr lang="id-ID" i="1" dirty="0" err="1"/>
              <a:t>time</a:t>
            </a:r>
            <a:r>
              <a:rPr lang="id-ID" i="1" dirty="0"/>
              <a:t> </a:t>
            </a:r>
            <a:r>
              <a:rPr lang="id-ID" i="1" dirty="0" err="1"/>
              <a:t>based</a:t>
            </a:r>
            <a:r>
              <a:rPr lang="id-ID" dirty="0"/>
              <a:t>. Penulis berharap ada tambahan fitur yang dibatasi kuota pada </a:t>
            </a:r>
            <a:r>
              <a:rPr lang="id-ID" dirty="0" err="1"/>
              <a:t>mikrotik</a:t>
            </a:r>
            <a:r>
              <a:rPr lang="id-ID" dirty="0"/>
              <a:t>.</a:t>
            </a:r>
          </a:p>
          <a:p>
            <a:r>
              <a:rPr lang="id-ID" dirty="0"/>
              <a:t>Pengembangan dalam hal keamanan </a:t>
            </a:r>
            <a:r>
              <a:rPr lang="id-ID" i="1" dirty="0" err="1"/>
              <a:t>database</a:t>
            </a:r>
            <a:r>
              <a:rPr lang="id-ID" dirty="0"/>
              <a:t> dan </a:t>
            </a:r>
            <a:r>
              <a:rPr lang="id-ID" i="1" dirty="0" err="1"/>
              <a:t>web</a:t>
            </a:r>
            <a:r>
              <a:rPr lang="id-ID" i="1" dirty="0"/>
              <a:t> </a:t>
            </a:r>
            <a:r>
              <a:rPr lang="id-ID" dirty="0"/>
              <a:t>jaringan lokal.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74495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id-ID" dirty="0" err="1" smtClean="0"/>
              <a:t>Matur</a:t>
            </a:r>
            <a:r>
              <a:rPr lang="id-ID" dirty="0" smtClean="0"/>
              <a:t> </a:t>
            </a:r>
            <a:r>
              <a:rPr lang="id-ID" dirty="0" smtClean="0"/>
              <a:t>Sembah </a:t>
            </a:r>
            <a:r>
              <a:rPr lang="id-ID" dirty="0" err="1" smtClean="0"/>
              <a:t>Nuwun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673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Latar Belakang Masalah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Pondok Pesantren </a:t>
            </a:r>
            <a:r>
              <a:rPr lang="id-ID" dirty="0" err="1"/>
              <a:t>Al-Luqmaniyyah</a:t>
            </a:r>
            <a:r>
              <a:rPr lang="id-ID" dirty="0"/>
              <a:t> menggunakan jaringan </a:t>
            </a:r>
            <a:r>
              <a:rPr lang="id-ID" dirty="0" err="1" smtClean="0"/>
              <a:t>MikroTik</a:t>
            </a:r>
            <a:r>
              <a:rPr lang="id-ID" dirty="0" smtClean="0"/>
              <a:t> </a:t>
            </a:r>
            <a:r>
              <a:rPr lang="id-ID" dirty="0"/>
              <a:t>sebagai </a:t>
            </a:r>
            <a:r>
              <a:rPr lang="id-ID" i="1" dirty="0" err="1"/>
              <a:t>routing</a:t>
            </a:r>
            <a:r>
              <a:rPr lang="id-ID" dirty="0"/>
              <a:t> dan manajemen pada </a:t>
            </a:r>
            <a:r>
              <a:rPr lang="id-ID" dirty="0" smtClean="0"/>
              <a:t>jaringannya.</a:t>
            </a:r>
          </a:p>
          <a:p>
            <a:r>
              <a:rPr lang="id-ID" dirty="0" smtClean="0"/>
              <a:t>Penggunaan </a:t>
            </a:r>
            <a:r>
              <a:rPr lang="id-ID" dirty="0"/>
              <a:t>fitur </a:t>
            </a:r>
            <a:r>
              <a:rPr lang="id-ID" dirty="0" err="1" smtClean="0"/>
              <a:t>userman</a:t>
            </a:r>
            <a:r>
              <a:rPr lang="id-ID" dirty="0" smtClean="0"/>
              <a:t> yang </a:t>
            </a:r>
            <a:r>
              <a:rPr lang="id-ID" dirty="0"/>
              <a:t>kurang efisien pada </a:t>
            </a:r>
            <a:r>
              <a:rPr lang="id-ID" dirty="0" err="1"/>
              <a:t>MikroTik</a:t>
            </a:r>
            <a:r>
              <a:rPr lang="id-ID" dirty="0"/>
              <a:t> level 5 </a:t>
            </a:r>
            <a:r>
              <a:rPr lang="id-ID" dirty="0" err="1" smtClean="0"/>
              <a:t>kebawah</a:t>
            </a:r>
            <a:r>
              <a:rPr lang="id-ID" dirty="0" smtClean="0"/>
              <a:t>.</a:t>
            </a:r>
          </a:p>
          <a:p>
            <a:r>
              <a:rPr lang="id-ID" dirty="0" smtClean="0"/>
              <a:t>Pengelolaan </a:t>
            </a:r>
            <a:r>
              <a:rPr lang="id-ID" dirty="0" err="1"/>
              <a:t>user</a:t>
            </a:r>
            <a:r>
              <a:rPr lang="id-ID" dirty="0"/>
              <a:t> </a:t>
            </a:r>
            <a:r>
              <a:rPr lang="id-ID" dirty="0" err="1"/>
              <a:t>hotspot</a:t>
            </a:r>
            <a:r>
              <a:rPr lang="id-ID" dirty="0"/>
              <a:t> pada </a:t>
            </a:r>
            <a:r>
              <a:rPr lang="id-ID" dirty="0" err="1"/>
              <a:t>winbox</a:t>
            </a:r>
            <a:r>
              <a:rPr lang="id-ID" dirty="0"/>
              <a:t> yang kurang efisien </a:t>
            </a:r>
            <a:r>
              <a:rPr lang="id-ID" dirty="0" smtClean="0"/>
              <a:t>bagi pengguna awam.</a:t>
            </a:r>
            <a:endParaRPr lang="id-ID" dirty="0"/>
          </a:p>
          <a:p>
            <a:r>
              <a:rPr lang="id-ID" dirty="0" smtClean="0"/>
              <a:t>Minimnya </a:t>
            </a:r>
            <a:r>
              <a:rPr lang="id-ID" dirty="0"/>
              <a:t>aplikasi </a:t>
            </a:r>
            <a:r>
              <a:rPr lang="id-ID" dirty="0" smtClean="0"/>
              <a:t>pihak ketiga untuk memanajemen </a:t>
            </a:r>
            <a:r>
              <a:rPr lang="id-ID" dirty="0" err="1" smtClean="0"/>
              <a:t>user</a:t>
            </a:r>
            <a:r>
              <a:rPr lang="id-ID" dirty="0" smtClean="0"/>
              <a:t> </a:t>
            </a:r>
            <a:r>
              <a:rPr lang="id-ID" dirty="0" err="1"/>
              <a:t>hotspot</a:t>
            </a:r>
            <a:r>
              <a:rPr lang="id-ID" dirty="0"/>
              <a:t> sebagai pengganti </a:t>
            </a:r>
            <a:r>
              <a:rPr lang="id-ID" dirty="0" err="1" smtClean="0"/>
              <a:t>userman</a:t>
            </a:r>
            <a:r>
              <a:rPr lang="id-ID" dirty="0" smtClean="0"/>
              <a:t>.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5568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Perumusan Masalah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Bagaimana </a:t>
            </a:r>
            <a:r>
              <a:rPr lang="id-ID" dirty="0"/>
              <a:t>membuat aplikasi pihak ketiga </a:t>
            </a:r>
            <a:r>
              <a:rPr lang="id-ID" dirty="0" err="1"/>
              <a:t>Mikrotik</a:t>
            </a:r>
            <a:r>
              <a:rPr lang="id-ID" dirty="0"/>
              <a:t> dengan memanfaatkan </a:t>
            </a:r>
            <a:r>
              <a:rPr lang="id-ID" dirty="0" err="1"/>
              <a:t>Mikrotik</a:t>
            </a:r>
            <a:r>
              <a:rPr lang="id-ID" dirty="0"/>
              <a:t> PHP API?</a:t>
            </a:r>
          </a:p>
          <a:p>
            <a:r>
              <a:rPr lang="id-ID" dirty="0" smtClean="0"/>
              <a:t>Bagaimana </a:t>
            </a:r>
            <a:r>
              <a:rPr lang="id-ID" dirty="0"/>
              <a:t>aplikasi tersebut mampu mengatur dan memanajemen </a:t>
            </a:r>
            <a:r>
              <a:rPr lang="id-ID" dirty="0" err="1"/>
              <a:t>user</a:t>
            </a:r>
            <a:r>
              <a:rPr lang="id-ID" dirty="0"/>
              <a:t> </a:t>
            </a:r>
            <a:r>
              <a:rPr lang="id-ID" dirty="0" err="1"/>
              <a:t>hotspot</a:t>
            </a:r>
            <a:r>
              <a:rPr lang="id-ID" dirty="0"/>
              <a:t> tanpa menggunakan fitur </a:t>
            </a:r>
            <a:r>
              <a:rPr lang="id-ID" dirty="0" err="1"/>
              <a:t>user</a:t>
            </a:r>
            <a:r>
              <a:rPr lang="id-ID" dirty="0"/>
              <a:t> </a:t>
            </a:r>
            <a:r>
              <a:rPr lang="id-ID" dirty="0" err="1"/>
              <a:t>manager</a:t>
            </a:r>
            <a:r>
              <a:rPr lang="id-ID" dirty="0"/>
              <a:t> pada </a:t>
            </a:r>
            <a:r>
              <a:rPr lang="id-ID" dirty="0" err="1"/>
              <a:t>Mikrotik</a:t>
            </a:r>
            <a:r>
              <a:rPr lang="id-ID" dirty="0"/>
              <a:t>?</a:t>
            </a:r>
          </a:p>
          <a:p>
            <a:r>
              <a:rPr lang="id-ID" dirty="0" smtClean="0"/>
              <a:t>Bagaimana </a:t>
            </a:r>
            <a:r>
              <a:rPr lang="id-ID" dirty="0"/>
              <a:t>aplikasi tersebut bisa diterapkan dalam jaringan di Pondok Pesantren </a:t>
            </a:r>
            <a:r>
              <a:rPr lang="id-ID" dirty="0" err="1"/>
              <a:t>Al-Luqmaniyyah</a:t>
            </a:r>
            <a:r>
              <a:rPr lang="id-ID" dirty="0"/>
              <a:t>?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9772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Batasan Masalah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smtClean="0"/>
              <a:t>Penelitian </a:t>
            </a:r>
            <a:r>
              <a:rPr lang="id-ID" dirty="0"/>
              <a:t>dilakukan di Pondok Pesantren </a:t>
            </a:r>
            <a:r>
              <a:rPr lang="id-ID" dirty="0" err="1"/>
              <a:t>Al-Luqmaniyyah</a:t>
            </a:r>
            <a:r>
              <a:rPr lang="id-ID" dirty="0"/>
              <a:t>.</a:t>
            </a:r>
          </a:p>
          <a:p>
            <a:r>
              <a:rPr lang="id-ID" dirty="0" smtClean="0"/>
              <a:t>Bahasa </a:t>
            </a:r>
            <a:r>
              <a:rPr lang="id-ID" dirty="0"/>
              <a:t>pemrograman yang digunakan adalah bahasa PHP.</a:t>
            </a:r>
          </a:p>
          <a:p>
            <a:r>
              <a:rPr lang="id-ID" dirty="0" smtClean="0"/>
              <a:t>Penelitian </a:t>
            </a:r>
            <a:r>
              <a:rPr lang="id-ID" dirty="0"/>
              <a:t>menggunakan perangkat </a:t>
            </a:r>
            <a:r>
              <a:rPr lang="id-ID" dirty="0" err="1"/>
              <a:t>Mikrotik</a:t>
            </a:r>
            <a:r>
              <a:rPr lang="id-ID" dirty="0"/>
              <a:t> </a:t>
            </a:r>
            <a:r>
              <a:rPr lang="id-ID" dirty="0" err="1"/>
              <a:t>RouterOS</a:t>
            </a:r>
            <a:r>
              <a:rPr lang="id-ID" dirty="0"/>
              <a:t> level 4. </a:t>
            </a:r>
          </a:p>
          <a:p>
            <a:r>
              <a:rPr lang="id-ID" dirty="0" smtClean="0"/>
              <a:t>Tidak </a:t>
            </a:r>
            <a:r>
              <a:rPr lang="id-ID" dirty="0"/>
              <a:t>membahas tentang </a:t>
            </a:r>
            <a:r>
              <a:rPr lang="id-ID" dirty="0" smtClean="0"/>
              <a:t>sistem jaringan </a:t>
            </a:r>
            <a:r>
              <a:rPr lang="id-ID" dirty="0"/>
              <a:t>internet yang digunakan.</a:t>
            </a:r>
          </a:p>
          <a:p>
            <a:r>
              <a:rPr lang="id-ID" dirty="0" smtClean="0"/>
              <a:t>Aplikasi </a:t>
            </a:r>
            <a:r>
              <a:rPr lang="id-ID" dirty="0" err="1"/>
              <a:t>web</a:t>
            </a:r>
            <a:r>
              <a:rPr lang="id-ID" dirty="0"/>
              <a:t> yang dibangun untuk </a:t>
            </a:r>
            <a:r>
              <a:rPr lang="id-ID" dirty="0" err="1" smtClean="0"/>
              <a:t>member</a:t>
            </a:r>
            <a:r>
              <a:rPr lang="id-ID" dirty="0" smtClean="0"/>
              <a:t> dan </a:t>
            </a:r>
            <a:r>
              <a:rPr lang="id-ID" dirty="0"/>
              <a:t>administrator.</a:t>
            </a:r>
          </a:p>
          <a:p>
            <a:r>
              <a:rPr lang="id-ID" dirty="0" smtClean="0"/>
              <a:t>Tidak </a:t>
            </a:r>
            <a:r>
              <a:rPr lang="id-ID" dirty="0"/>
              <a:t>membahas detail tentang sistem keamanan </a:t>
            </a:r>
            <a:r>
              <a:rPr lang="id-ID" dirty="0" err="1"/>
              <a:t>website</a:t>
            </a:r>
            <a:r>
              <a:rPr lang="id-ID" dirty="0"/>
              <a:t> dan </a:t>
            </a:r>
            <a:r>
              <a:rPr lang="id-ID" dirty="0" err="1"/>
              <a:t>database</a:t>
            </a:r>
            <a:r>
              <a:rPr lang="id-ID" dirty="0"/>
              <a:t> lokal yang dibuat.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03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 Penelitian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Untuk </a:t>
            </a:r>
            <a:r>
              <a:rPr lang="id-ID" dirty="0"/>
              <a:t>mempermudah pengaturan </a:t>
            </a:r>
            <a:r>
              <a:rPr lang="id-ID" dirty="0" err="1"/>
              <a:t>user</a:t>
            </a:r>
            <a:r>
              <a:rPr lang="id-ID" dirty="0"/>
              <a:t> </a:t>
            </a:r>
            <a:r>
              <a:rPr lang="id-ID" dirty="0" err="1"/>
              <a:t>hotspot</a:t>
            </a:r>
            <a:r>
              <a:rPr lang="id-ID" dirty="0"/>
              <a:t> dalam </a:t>
            </a:r>
            <a:r>
              <a:rPr lang="id-ID" dirty="0" err="1"/>
              <a:t>router</a:t>
            </a:r>
            <a:r>
              <a:rPr lang="id-ID" dirty="0"/>
              <a:t> </a:t>
            </a:r>
            <a:r>
              <a:rPr lang="id-ID" dirty="0" err="1"/>
              <a:t>MikroTik</a:t>
            </a:r>
            <a:r>
              <a:rPr lang="id-ID" dirty="0"/>
              <a:t> di Pondok Pesantren </a:t>
            </a:r>
            <a:r>
              <a:rPr lang="id-ID" dirty="0" err="1"/>
              <a:t>Al-Luqmaniyyah</a:t>
            </a:r>
            <a:r>
              <a:rPr lang="id-ID" dirty="0"/>
              <a:t>.</a:t>
            </a:r>
          </a:p>
          <a:p>
            <a:r>
              <a:rPr lang="id-ID" dirty="0" smtClean="0"/>
              <a:t>Untuk </a:t>
            </a:r>
            <a:r>
              <a:rPr lang="id-ID" dirty="0"/>
              <a:t>mengoptimalkan penggunaan fitur yang ada dalam </a:t>
            </a:r>
            <a:r>
              <a:rPr lang="id-ID" dirty="0" err="1"/>
              <a:t>Mikrotik</a:t>
            </a:r>
            <a:r>
              <a:rPr lang="id-ID" dirty="0"/>
              <a:t>.</a:t>
            </a:r>
          </a:p>
          <a:p>
            <a:r>
              <a:rPr lang="id-ID" dirty="0" smtClean="0"/>
              <a:t>Membuat </a:t>
            </a:r>
            <a:r>
              <a:rPr lang="id-ID" dirty="0"/>
              <a:t>aplikasi pihak ketiga dengan memanfaatkan fitur PHP API yang </a:t>
            </a:r>
            <a:r>
              <a:rPr lang="id-ID" dirty="0" smtClean="0"/>
              <a:t>ada di </a:t>
            </a:r>
            <a:r>
              <a:rPr lang="id-ID" dirty="0" err="1" smtClean="0"/>
              <a:t>Mikrotik</a:t>
            </a:r>
            <a:r>
              <a:rPr lang="id-ID" dirty="0" smtClean="0"/>
              <a:t> </a:t>
            </a:r>
            <a:r>
              <a:rPr lang="id-ID" dirty="0" err="1" smtClean="0"/>
              <a:t>RouterOS</a:t>
            </a:r>
            <a:r>
              <a:rPr lang="id-ID" dirty="0" smtClean="0"/>
              <a:t>.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1032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Manfaat Penelitian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Mengetahui </a:t>
            </a:r>
            <a:r>
              <a:rPr lang="id-ID" dirty="0"/>
              <a:t>perkembangan ilmu pengetahuan dan teknologi yang berkembang saat ini khususnya dalam perkembangan teknologi </a:t>
            </a:r>
            <a:r>
              <a:rPr lang="id-ID" dirty="0" err="1"/>
              <a:t>router</a:t>
            </a:r>
            <a:r>
              <a:rPr lang="id-ID" dirty="0"/>
              <a:t>.</a:t>
            </a:r>
          </a:p>
          <a:p>
            <a:r>
              <a:rPr lang="id-ID" dirty="0" smtClean="0"/>
              <a:t>Menjadikan </a:t>
            </a:r>
            <a:r>
              <a:rPr lang="id-ID" dirty="0"/>
              <a:t>aplikasi ini sebagai solusi untuk mempermudah pengaturan dan manajemen </a:t>
            </a:r>
            <a:r>
              <a:rPr lang="id-ID" dirty="0" err="1"/>
              <a:t>user</a:t>
            </a:r>
            <a:r>
              <a:rPr lang="id-ID" dirty="0"/>
              <a:t> </a:t>
            </a:r>
            <a:r>
              <a:rPr lang="id-ID" dirty="0" err="1"/>
              <a:t>hotspot</a:t>
            </a:r>
            <a:r>
              <a:rPr lang="id-ID" dirty="0"/>
              <a:t> pada </a:t>
            </a:r>
            <a:r>
              <a:rPr lang="id-ID" dirty="0" err="1"/>
              <a:t>Mikrotik</a:t>
            </a:r>
            <a:r>
              <a:rPr lang="id-ID" dirty="0"/>
              <a:t>.</a:t>
            </a:r>
          </a:p>
          <a:p>
            <a:r>
              <a:rPr lang="id-ID" dirty="0" smtClean="0"/>
              <a:t>Mengetahui </a:t>
            </a:r>
            <a:r>
              <a:rPr lang="id-ID" dirty="0"/>
              <a:t>bagaimana proses perancangan </a:t>
            </a:r>
            <a:r>
              <a:rPr lang="id-ID" dirty="0" err="1"/>
              <a:t>web</a:t>
            </a:r>
            <a:r>
              <a:rPr lang="id-ID" dirty="0"/>
              <a:t> dalam pemanfaatan fitur PHP API pada </a:t>
            </a:r>
            <a:r>
              <a:rPr lang="id-ID" dirty="0" err="1"/>
              <a:t>MikroTik</a:t>
            </a:r>
            <a:r>
              <a:rPr lang="id-ID" dirty="0"/>
              <a:t>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761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id-ID" dirty="0" smtClean="0"/>
              <a:t>BAB II: LANDASAN TEORI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8212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Tinjauan Pustaka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d-ID" dirty="0"/>
              <a:t>Pemanfaatan API pada Perangkat </a:t>
            </a:r>
            <a:r>
              <a:rPr lang="id-ID" i="1" dirty="0" err="1"/>
              <a:t>Hotspot</a:t>
            </a:r>
            <a:r>
              <a:rPr lang="id-ID" i="1" dirty="0"/>
              <a:t> </a:t>
            </a:r>
            <a:r>
              <a:rPr lang="id-ID" i="1" dirty="0" err="1"/>
              <a:t>Gateway</a:t>
            </a:r>
            <a:r>
              <a:rPr lang="id-ID" dirty="0"/>
              <a:t> dalam Pembuatan Sistem Akses Internet Berdasarkan </a:t>
            </a:r>
            <a:r>
              <a:rPr lang="id-ID" i="1" dirty="0"/>
              <a:t>Volume </a:t>
            </a:r>
            <a:r>
              <a:rPr lang="id-ID" i="1" dirty="0" err="1"/>
              <a:t>Based</a:t>
            </a:r>
            <a:r>
              <a:rPr lang="id-ID" dirty="0"/>
              <a:t> dan </a:t>
            </a:r>
            <a:r>
              <a:rPr lang="id-ID" i="1" dirty="0"/>
              <a:t>Time </a:t>
            </a:r>
            <a:r>
              <a:rPr lang="id-ID" i="1" dirty="0" err="1"/>
              <a:t>Based</a:t>
            </a:r>
            <a:r>
              <a:rPr lang="id-ID" i="1" dirty="0"/>
              <a:t> Access</a:t>
            </a:r>
            <a:r>
              <a:rPr lang="id-ID" dirty="0"/>
              <a:t> Berbasis </a:t>
            </a:r>
            <a:r>
              <a:rPr lang="id-ID" dirty="0" err="1" smtClean="0"/>
              <a:t>Web</a:t>
            </a:r>
            <a:r>
              <a:rPr lang="id-ID" dirty="0" smtClean="0"/>
              <a:t> (</a:t>
            </a:r>
            <a:r>
              <a:rPr lang="id-ID" dirty="0" err="1" smtClean="0"/>
              <a:t>Yonatan</a:t>
            </a:r>
            <a:r>
              <a:rPr lang="id-ID" dirty="0" smtClean="0"/>
              <a:t> </a:t>
            </a:r>
            <a:r>
              <a:rPr lang="id-ID" dirty="0" err="1" smtClean="0"/>
              <a:t>Okto</a:t>
            </a:r>
            <a:r>
              <a:rPr lang="id-ID" dirty="0" smtClean="0"/>
              <a:t>, UKSW 2012).</a:t>
            </a:r>
          </a:p>
          <a:p>
            <a:r>
              <a:rPr lang="id-ID" dirty="0"/>
              <a:t>Perancangan Dan Implementasi </a:t>
            </a:r>
            <a:r>
              <a:rPr lang="id-ID" i="1" dirty="0" err="1"/>
              <a:t>Billing</a:t>
            </a:r>
            <a:r>
              <a:rPr lang="id-ID" i="1" dirty="0"/>
              <a:t> </a:t>
            </a:r>
            <a:r>
              <a:rPr lang="id-ID" i="1" dirty="0" err="1"/>
              <a:t>Hotspot</a:t>
            </a:r>
            <a:r>
              <a:rPr lang="id-ID" dirty="0"/>
              <a:t> Dengan Menggunakan PHP dan API pada </a:t>
            </a:r>
            <a:r>
              <a:rPr lang="id-ID" dirty="0" err="1"/>
              <a:t>Mikrotik</a:t>
            </a:r>
            <a:r>
              <a:rPr lang="id-ID" dirty="0"/>
              <a:t> di </a:t>
            </a:r>
            <a:r>
              <a:rPr lang="id-ID" dirty="0" err="1"/>
              <a:t>Cybercity</a:t>
            </a:r>
            <a:r>
              <a:rPr lang="id-ID" dirty="0"/>
              <a:t> </a:t>
            </a:r>
            <a:r>
              <a:rPr lang="id-ID" dirty="0" smtClean="0"/>
              <a:t>Networks (M. Yoga </a:t>
            </a:r>
            <a:r>
              <a:rPr lang="id-ID" dirty="0" err="1" smtClean="0"/>
              <a:t>Setiawan</a:t>
            </a:r>
            <a:r>
              <a:rPr lang="id-ID" dirty="0" smtClean="0"/>
              <a:t>, </a:t>
            </a:r>
            <a:r>
              <a:rPr lang="id-ID" dirty="0" err="1" smtClean="0"/>
              <a:t>Univ</a:t>
            </a:r>
            <a:r>
              <a:rPr lang="id-ID" dirty="0" smtClean="0"/>
              <a:t>. Komputer Indonesia 2015).</a:t>
            </a:r>
            <a:endParaRPr lang="id-ID" dirty="0"/>
          </a:p>
          <a:p>
            <a:r>
              <a:rPr lang="id-ID" dirty="0"/>
              <a:t>Sistem Pemesanan Menu Berbasis </a:t>
            </a:r>
            <a:r>
              <a:rPr lang="id-ID" dirty="0" err="1"/>
              <a:t>Web</a:t>
            </a:r>
            <a:r>
              <a:rPr lang="id-ID" dirty="0"/>
              <a:t> Memanfaatkan </a:t>
            </a:r>
            <a:r>
              <a:rPr lang="id-ID" dirty="0" err="1"/>
              <a:t>Mikrotik</a:t>
            </a:r>
            <a:r>
              <a:rPr lang="id-ID" dirty="0"/>
              <a:t> API (Studi Kasus: </a:t>
            </a:r>
            <a:r>
              <a:rPr lang="id-ID" dirty="0" err="1"/>
              <a:t>Miaw</a:t>
            </a:r>
            <a:r>
              <a:rPr lang="id-ID" dirty="0"/>
              <a:t> </a:t>
            </a:r>
            <a:r>
              <a:rPr lang="id-ID" dirty="0" err="1"/>
              <a:t>Shake</a:t>
            </a:r>
            <a:r>
              <a:rPr lang="id-ID" dirty="0"/>
              <a:t> Cat </a:t>
            </a:r>
            <a:r>
              <a:rPr lang="id-ID" dirty="0" err="1" smtClean="0"/>
              <a:t>Cafe</a:t>
            </a:r>
            <a:r>
              <a:rPr lang="id-ID" dirty="0" smtClean="0"/>
              <a:t> (Gina Mardiana, UIN </a:t>
            </a:r>
            <a:r>
              <a:rPr lang="id-ID" dirty="0" err="1" smtClean="0"/>
              <a:t>SuKa</a:t>
            </a:r>
            <a:r>
              <a:rPr lang="id-ID" dirty="0" smtClean="0"/>
              <a:t> 2015).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9327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396</TotalTime>
  <Words>696</Words>
  <Application>Microsoft Office PowerPoint</Application>
  <PresentationFormat>On-screen Show (4:3)</PresentationFormat>
  <Paragraphs>146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Product Sans</vt:lpstr>
      <vt:lpstr>Times New Roman</vt:lpstr>
      <vt:lpstr>Wingdings</vt:lpstr>
      <vt:lpstr>Office Theme</vt:lpstr>
      <vt:lpstr>RANCANG BANGUN SISTEM MANAJEMEN USER HOTSPOT MENGGUNAKAN MIKROTIK PHP API BERBASIS WEB DI PONDOK PESANTREN AL-LUQMANIYYAH</vt:lpstr>
      <vt:lpstr>BAB I: PENDAHULUAN</vt:lpstr>
      <vt:lpstr>Latar Belakang Masalah</vt:lpstr>
      <vt:lpstr>Perumusan Masalah</vt:lpstr>
      <vt:lpstr>Batasan Masalah</vt:lpstr>
      <vt:lpstr>Tujuan Penelitian</vt:lpstr>
      <vt:lpstr>Manfaat Penelitian</vt:lpstr>
      <vt:lpstr>BAB II: LANDASAN TEORI</vt:lpstr>
      <vt:lpstr>Tinjauan Pustaka</vt:lpstr>
      <vt:lpstr>Landasan Teori</vt:lpstr>
      <vt:lpstr>BAB III: METODE PENELITIAN</vt:lpstr>
      <vt:lpstr>PowerPoint Presentation</vt:lpstr>
      <vt:lpstr>Perancangan Sistem</vt:lpstr>
      <vt:lpstr>Entity Relationship Diagram</vt:lpstr>
      <vt:lpstr>BAB IV: IMPLEMENTASI</vt:lpstr>
      <vt:lpstr>PowerPoint Presentation</vt:lpstr>
      <vt:lpstr>PowerPoint Presentation</vt:lpstr>
      <vt:lpstr>Hasil Pengujian</vt:lpstr>
      <vt:lpstr>Usability</vt:lpstr>
      <vt:lpstr>Fungsionalitas</vt:lpstr>
      <vt:lpstr>BAB V: KESIMPULAN DAN SARAN</vt:lpstr>
      <vt:lpstr>KESIMPULAN</vt:lpstr>
      <vt:lpstr>SARAN</vt:lpstr>
      <vt:lpstr>Matur Sembah Nuwun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RANCANG BANGUN SISTEM MANAJEMEN USER HOTSPOT MENGGUNAKAN MIKROTIK PHP API BERBASIS WEB DI PONDOK PESANTREN AL-LUQMANIYYAH</dc:title>
  <dc:creator>sukmo</dc:creator>
  <cp:lastModifiedBy>sukmo</cp:lastModifiedBy>
  <cp:revision>38</cp:revision>
  <dcterms:created xsi:type="dcterms:W3CDTF">2017-01-25T12:47:23Z</dcterms:created>
  <dcterms:modified xsi:type="dcterms:W3CDTF">2017-05-06T21:55:11Z</dcterms:modified>
</cp:coreProperties>
</file>