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2" r:id="rId2"/>
    <p:sldId id="260" r:id="rId3"/>
    <p:sldId id="261" r:id="rId4"/>
    <p:sldId id="272" r:id="rId5"/>
    <p:sldId id="369" r:id="rId6"/>
    <p:sldId id="273" r:id="rId7"/>
    <p:sldId id="278" r:id="rId8"/>
    <p:sldId id="277" r:id="rId9"/>
    <p:sldId id="280" r:id="rId10"/>
    <p:sldId id="281" r:id="rId11"/>
    <p:sldId id="393" r:id="rId12"/>
    <p:sldId id="274" r:id="rId13"/>
    <p:sldId id="386" r:id="rId14"/>
    <p:sldId id="282" r:id="rId15"/>
    <p:sldId id="342" r:id="rId16"/>
    <p:sldId id="385" r:id="rId17"/>
    <p:sldId id="387" r:id="rId18"/>
    <p:sldId id="284" r:id="rId19"/>
    <p:sldId id="388" r:id="rId20"/>
    <p:sldId id="285" r:id="rId21"/>
    <p:sldId id="286" r:id="rId22"/>
    <p:sldId id="319" r:id="rId23"/>
    <p:sldId id="391" r:id="rId24"/>
    <p:sldId id="390" r:id="rId25"/>
    <p:sldId id="275" r:id="rId26"/>
    <p:sldId id="384" r:id="rId27"/>
    <p:sldId id="3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2T21:20:48.952"/>
    </inkml:context>
    <inkml:brush xml:id="br0">
      <inkml:brushProperty name="width" value="0.15875" units="cm"/>
      <inkml:brushProperty name="height" value="0.15875" units="cm"/>
      <inkml:brushProperty name="color" value="#7030A0"/>
    </inkml:brush>
  </inkml:definitions>
  <inkml:trace contextRef="#ctx0" brushRef="#br0">19917 20020 2816,'0'0'1120,"17"0"-576,-17 0-64,0 0 480,0 0-512,0 0-160,0 0-192,0 0 0,0 0-64,0 0 128,0 0 128,0 0-160,0 0 0,0 0 0,0 0 0,0 0 128,0 0 96,0 0 224,0 0 96,0 0-64,0 0 32,0 0-224,0 0 0,0 0-128,0 0 0,17 0-96,-17 0-32,0 0-96,0 0 32,0 0-128,17 0 0,-17 0 96,16 0 96,-16 0-64,0 0 0,17 0 160,0 0 96,-17 0-64,17 0 64,0 0-192,-1 0-96,1-17-32,0 17 32,17 0-32,-17 0-32,16 0 32,-16 0-32,0 0 0,16 0 0,-16 0 64,0 0 96,17 0 128,-17 0 64,-1 0-96,1 0-96,17 0-64,-17 0 0,0 0-64,-1 0-32,18 0 32,0 0-128,-18 0 160,18 0 0,-17 0-1,17 0-63,-18 0 160,18 0 128,-17 0-96,16 0-32,1 0-64,-17 0 0,17 0-64,-1 0-32,1 0 32,-17 0-32,16 0 192,1 0-96,-17 0-32,16 0 32,1 0 64,0 0-128,-17 0-32,16 0 128,1 0 64,16 0 0,-16 0-32,0 0 32,-18 0-96,18 0-64,-17 0 0,16 0-32,-16 0 64,17 0 32,-17 0-32,16 0-64,-16 0 96,17 0 0,-17 0-32,16 0 32,1 0 0,0 0 32,-1 0-64,-16 0 32,0 0-128,17 0 0,-18 0 32,1 0 0,0 0 64,0 0 32,0 0-32,16 0-64,-16 0-64,0 0 32,17 0 32,-1 0 0,-16 0 64,17 0 32,-17-17-128,16 17-32,-16 0 32,17 0 0,-18 0 32,18 0 0,-17 0 0,0 0 64,16 0-96,-16 0 0,17 0 32,-17-17 0,33 17 0,-33 0 64,17 0-96,-18 0 0,18 0 32,-17 0 0,0 0 0,16 0 0,-16 0 0,17 0 64,-17 0-96,-1 0 0,1 0 32,17 0 64,-17-17-32,0 17-32,16 17-64,1-17 32,-17 0 32,-1 0 0,1 0 0,0 0 64,17-17-32,-17 34-32,-1-17-64,1 0 32,0 0 32,0-17 0,0 34 0,-1-17 0,1-17 64,0 17 96,0 17-128,0-17-32,0 0-64,16 0-64,-16 0 96,0 0 0,17 0 32,-18 0 64,1-17 32,0 17 32,0 0-160,0 17-32,-1-17-64,1 0 96,0 0 0,0-17 32,0 0 0,0 17 0,-1-16 0,18-1 0,-17 17 0,16-17 0,1 0 0,0 17 64,-1-17 32,-16 17-128,0-17 32,17 17 0,-17 0 0,16-16-96,-16 16 64,0 0 32,0 0 64,16-17-96,-16 17 0,0 0 32,0 0 0,16-17-96,1 17 64,-17 0-32,0-17 0,-1 17 64,18 0 0,-17-17 0,0 17 0,0-16 0,-1 16 64,1 0-96,0-17 0,0 17 32,0 0 64,0-17-96,-1 17-64,-16 0 64,34-17 64,0 17 0,-18-17-32,18 17 96,-17-17-128,0 17-64,0 0 128,-1-16 32,18 16-96,-17 0 32,-17-17-64,17 17 0,-1 0 64,1-17 64,0 17-32,0 0 64,0-17-128,0 0 0,-1 0 32,1 1 0,0-1-96,0 0 64,0 17 96,0-17 32,16 17-192,-33-17 0,17 0 32,0 17 32,16 0 96,-16-17 96,0 17-224,0-17 0,0 17 64,-17-16 64,17 16-96,-1-17-32,1 17 96,0-17 32,0 17-96,0-17 32,-1 17 0,18-17 0,-17 17-96,17-17 64,-1 17 32,-16-16 64,0 16-32,17-17 64,-18 17-64,1 0-32,0-17-64,0-17 32,0 34 96,-1-16 32,1-1-32,0-17-64,0 17-64,0 0-32,16 17-32,-16-16 96,0-1 0,0 17 96,0-17-96,16 17 0,-16-17 96,0 0 32,0 17-128,0-16-32,-1-1 32,1 0 0,-17 17 32,17-17 0,0 0 0,0 0 0,-1 17 0,1-16 64,0-1-32,0 17 64,-17-17-128,34 0-64,-34 0 128,33 0-32,-33 0 0,34-16-64,-17 16-32,0 0 64,-1 0 64,1 0-64,0 17 0,0-17 32,0 1 64,-1 16-96,-16-17 0,17 0 32,0 17 64,0-17-32,0 17-32,-17-17-64,17 17 32,-1-17 32,18 1 0,-17 16-96,-17-17 64,17 17 96,16-17 32,-16 0-32,17 0-64,-17 1 32,-1-1-32,18 0-96,-17 0 64,0 0 32,0 0 0,-1 1 64,1-1-32,0 17-32,17-17-64,-18 17 32,1-17 32,17 0 0,0 17 0,-1-16 0,-16-2 128,17 1 64,-18 1-224,1 16-128,17-17 96,-17 0 0,16 17 64,-16-17 0,17 17 0,-17-17 0,16 17 0,-16-17 0,17 17 0,-17-16 0,16-1 0,1 0 64,0 17-32,-1-17-32,-16 0 32,0 1-32,0 16 0,-1-17 64,18 17-192,-17-17 32,17 17 32,-18-17 96,1 17 0,17-17 64,0 17-64,-1-17-32,1 17-64,-17-16 32,16 16 32,-16-17 0,17 17 0,-17 0 0,-1 0 0,1-17 0,17 17-96,-17 0 64,-1 0 32,1-17 0,17 17 0,0 0 64,-1 0-96,-16 0 0,17 0 32,-17 0 0,16-17 0,-16 17 64,0 0-96,0 0-64,-1 0 64,-16 0 64,34 0-64,-34 0 0,34-17 32,-17 17 64,-1 0-32,18 0-32,0 0 32,-1-16-32,-16 16 64,0 0-96,17 0 0,-18 0 32,1 0 64,17 0-32,-17 0 64,-1 0-128,1 0 0,0-17 32,17 17 0,-17 0 0,-1 0 64,1 0-32,17 0-32,-34 0 32,17-17-32,0 17 64,16 0 32,-33 0-32,17 0-64,0 0 32,0 0-32,-1 0 0,1 0 0,0 0 0,0 0 64,0 0-32,16-17-32,-16 17 32,0 0-32,0 0 0,0 0 0,-1 0 128,1 0 64,17 0-160,0 0 0,-18 0 32,18 0-32,0 0-32,-17 0 32,16 0-32,-16 0 0,0 0 64,0 0-96,-1 0-64,18 0 64,-17 0 64,0 0 0,0 0 64,-1 0-64,18 0-32,-17 0 32,0-17 32,16 17-32,-33 0 64,34 0-128,-34 0-64,17 0 64,0 0 64,-1 0 0,1 0 64,0 0-128,0 0 0,0 0 96,-17-16 32,17 16-32,-1 0-64,1-17 96,0 17-128,0-17 0,16 17 32,-16 0-96,17 0 64,0-17 32,-18 17 0,1 0 0,0 0 0,0 0 0,0 0 0,-1 0-96,1 0 64,0 0 32,-17 0 0,17 0 0,0 0 0,0 0 0,-1 0 0,1 0-96,0 0 64,0 0 32,0 0 64,0 0-32,-1 0 64,1 0-64,17 0-32,-17 0-64,-1 0 32,1 0 32,0 0 64,0 17-32,0-34 64,0 34-128,-1-17 0,-16 17 32,17-34 0,0 17-96,-17-17 64,17 17 32,0 0 64,-1 0-32,1 0-32,-17 0 32,17 0-32,0 0 0,0 0 0,0 0-96,16 0 64,1 0 32,0 0 0,-18 0 64,1 0-32,17 0-32,-17 0 32,-1 0-32,1 17 0,0-17 0,0 0 0,0 0 64,0 0-96,-1 0 0,1 0 32,0 0 64,0 0-32,0 0-32,-1 0 32,1 0-32,-17 0-96,17 0 0,0 0 128,17 0 32,-18 0 0,1 0-64,0-17 96,0 17-128,0 0-64,-1 0 64,-16 0 64,17 0 0,0 0-32,0 17-128,0 0 0,-17-34 64,17 17 32,-1 0 96,1 0 96,0 0-224,0 0 64,17 17 32,-1-17 0,-16 17 64,0-17-128,0 0 0,-1-17 32,1 17 0,0 0-96,0-17 64,0 17 32,-17 0 64,17 0-32,-1 0 64,1 0-128,0 0-64,0 0 64,0 0 64,-17 0 0,16 0-32,1 0-64,0 0 32,0 0 32,0 0 0,16 0 0,-16 0 0,0-17 0,0 17 0,0 0 64,0 0-96,-17 0 0,33 0 32,-33 0 0,17 0-96,0 0 64,0 0 96,-1 0-32,1 0-32,-17 0 32,17 0 32,-17 17-32,17-17-32,0 0 32,-17 0-32,17-17 0,-1 17 0,18 0 0,-17 0-96,0 0 64,-1 0 32,1 0 0,0 0 0,0 0 0,0 0-96,-17 0 64,17 0 160,-1 0-64,1 0-32,0 0-96,-17 0-32,17 0 128,-17 0 32,17 0-96,-17 0 32,0 0 0,17 0 64,-17 0-96,16 0 0,-16 0-32,17 0 0,-17 0 64,17 0 0,0 0 0,-17 0 0,17 0 0,-17 0 0,0 0 0,16 0 0,-16 0 0,17 0 0,-17 0 0,0 0 64,0 0-32,17 0-32,-17 0-64,0 0 32,17 0-128,-17 17 32,17-17 0,0 0-96,-1 0 0,1 17-32,0-17 64,0 17 64,0-17-32,-1 0 128,-16 0-224,17-17-608,-17 17-256,0-17-1759,0 17-769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2T21:20:43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19984 20017 2176,'-16'0'864,"16"0"-448,0 17-768,0-17 64,0 0-576,-17 0-192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5C7F5-5D32-4241-B7D7-B21C3F29CDA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92EB6-F17E-48B8-9AF1-DC7D097B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b51b6346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b51b6346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2b574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2b574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8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51b6346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b51b6346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881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b51b634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b51b634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5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b51b634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b51b634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 mentioned in Hinton’s lecture notes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c2aa2ec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c2aa2ec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b51b634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b51b634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2e38304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2e38304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b51b6346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b51b6346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125f2c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125f2c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b20b23e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b20b23e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f2e38304_1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f2e38304_1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9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E4E3-2793-ED15-BA2C-22DC381A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FD781-FAA8-32EB-C823-570250893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EF2D-3521-C0AA-7E10-C360A0D8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C66B-C50C-0FB5-76E2-FFC813B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183B-4E48-3259-B19D-350B9686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B13-25CC-692B-6996-1DA9B1E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6CA95-D34D-A47D-FB6A-F0CA7B740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95E0-0D18-EE99-B7FE-D60D566D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5D93-D1C7-0503-BD28-7615DEF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EBEC-E0B3-9559-763D-9A825E6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2CC6B-34D5-2C8F-CF32-79367441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A9F6C-FFEB-6025-58CC-79A9020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202-07CB-40B5-1CB6-819C58CF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7304-0BF3-50F0-7ACA-4BE00CF5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9BCD-D811-14AD-9E68-7A7B07C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/>
          </a:p>
        </p:txBody>
      </p:sp>
      <p:sp>
        <p:nvSpPr>
          <p:cNvPr id="87" name="Google Shape;87;p15"/>
          <p:cNvSpPr/>
          <p:nvPr/>
        </p:nvSpPr>
        <p:spPr>
          <a:xfrm>
            <a:off x="0" y="6220766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/>
          </a:p>
        </p:txBody>
      </p:sp>
      <p:cxnSp>
        <p:nvCxnSpPr>
          <p:cNvPr id="88" name="Google Shape;88;p15"/>
          <p:cNvCxnSpPr/>
          <p:nvPr/>
        </p:nvCxnSpPr>
        <p:spPr>
          <a:xfrm>
            <a:off x="1505000" y="2660033"/>
            <a:ext cx="91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505000" y="525600"/>
            <a:ext cx="9182000" cy="18828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2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505000" y="2967283"/>
            <a:ext cx="9182000" cy="292968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39624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20">
                <a:solidFill>
                  <a:schemeClr val="dk2"/>
                </a:solidFill>
              </a:defRPr>
            </a:lvl1pPr>
            <a:lvl2pPr marL="1097280" lvl="1" indent="-41148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680">
                <a:solidFill>
                  <a:schemeClr val="dk2"/>
                </a:solidFill>
              </a:defRPr>
            </a:lvl2pPr>
            <a:lvl3pPr marL="1645920" lvl="2" indent="-38862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680">
                <a:solidFill>
                  <a:schemeClr val="dk2"/>
                </a:solidFill>
              </a:defRPr>
            </a:lvl3pPr>
            <a:lvl4pPr marL="2194560" lvl="3" indent="-37719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4pPr>
            <a:lvl5pPr marL="2743200" lvl="4" indent="-37719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5pPr>
            <a:lvl6pPr marL="3291840" lvl="5" indent="-37719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6pPr>
            <a:lvl7pPr marL="3840480" lvl="6" indent="-37719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7pPr>
            <a:lvl8pPr marL="4389120" lvl="7" indent="-377190" algn="ctr" rtl="0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8pPr>
            <a:lvl9pPr marL="4937760" lvl="8" indent="-377190" algn="ctr" rtl="0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Clr>
                <a:schemeClr val="dk2"/>
              </a:buClr>
              <a:buSzPts val="1350"/>
              <a:buChar char="•"/>
              <a:defRPr sz="168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5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6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434340" rtl="0">
              <a:spcBef>
                <a:spcPts val="900"/>
              </a:spcBef>
              <a:spcAft>
                <a:spcPts val="0"/>
              </a:spcAft>
              <a:buSzPts val="2100"/>
              <a:buChar char="•"/>
              <a:defRPr/>
            </a:lvl1pPr>
            <a:lvl2pPr marL="1097280" lvl="1" indent="-411480" rtl="0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645920" lvl="2" indent="-388620" rtl="0"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2194560" lvl="3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4pPr>
            <a:lvl5pPr marL="2743200" lvl="4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5pPr>
            <a:lvl6pPr marL="3291840" lvl="5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6pPr>
            <a:lvl7pPr marL="3840480" lvl="6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7pPr>
            <a:lvl8pPr marL="4389120" lvl="7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8pPr>
            <a:lvl9pPr marL="4937760" lvl="8" indent="-377190" rtl="0"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40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tally blank slide">
  <p:cSld name="Totally blank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8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560">
                <a:solidFill>
                  <a:schemeClr val="dk1"/>
                </a:solidFill>
              </a:defRPr>
            </a:lvl1pPr>
            <a:lvl2pPr lvl="1" algn="r">
              <a:buNone/>
              <a:defRPr sz="1560">
                <a:solidFill>
                  <a:schemeClr val="dk1"/>
                </a:solidFill>
              </a:defRPr>
            </a:lvl2pPr>
            <a:lvl3pPr lvl="2" algn="r">
              <a:buNone/>
              <a:defRPr sz="1560">
                <a:solidFill>
                  <a:schemeClr val="dk1"/>
                </a:solidFill>
              </a:defRPr>
            </a:lvl3pPr>
            <a:lvl4pPr lvl="3" algn="r">
              <a:buNone/>
              <a:defRPr sz="1560">
                <a:solidFill>
                  <a:schemeClr val="dk1"/>
                </a:solidFill>
              </a:defRPr>
            </a:lvl4pPr>
            <a:lvl5pPr lvl="4" algn="r">
              <a:buNone/>
              <a:defRPr sz="1560">
                <a:solidFill>
                  <a:schemeClr val="dk1"/>
                </a:solidFill>
              </a:defRPr>
            </a:lvl5pPr>
            <a:lvl6pPr lvl="5" algn="r">
              <a:buNone/>
              <a:defRPr sz="1560">
                <a:solidFill>
                  <a:schemeClr val="dk1"/>
                </a:solidFill>
              </a:defRPr>
            </a:lvl6pPr>
            <a:lvl7pPr lvl="6" algn="r">
              <a:buNone/>
              <a:defRPr sz="1560">
                <a:solidFill>
                  <a:schemeClr val="dk1"/>
                </a:solidFill>
              </a:defRPr>
            </a:lvl7pPr>
            <a:lvl8pPr lvl="7" algn="r">
              <a:buNone/>
              <a:defRPr sz="1560">
                <a:solidFill>
                  <a:schemeClr val="dk1"/>
                </a:solidFill>
              </a:defRPr>
            </a:lvl8pPr>
            <a:lvl9pPr lvl="8" algn="r">
              <a:buNone/>
              <a:defRPr sz="1560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0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297E-E765-9269-2C19-CD1548D8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1897-FFE7-757C-5F7C-72A2C494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65EC-C974-FFF6-B9F1-AF7BA3FA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8819-0F72-908E-174E-E6E0DDD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EE26-07C1-85A6-646D-69B2F10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14B7-351A-7020-9C89-5F5BBD9D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A7EC-2FE0-5237-F181-337C5253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6821-9443-7513-1F55-DCC759F6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0E6D-CCEB-8EF2-3FDF-4D522447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5C6D-99AC-B372-21C3-0EF25F7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EED-DA39-8785-6EF4-933AF7C7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DA45-13F8-413E-A52D-2720C3A3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5A717-023D-4099-AFD2-1C36A1EC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7164-D3ED-4AA4-5DD8-6846F95C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19B8-A78E-903B-1802-2F2ADF4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43054-2211-FF55-24E9-557EB4C3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898D-FF76-B013-0041-609BBDD0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E429-EB53-FF7A-7A38-B93A6592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46F70-E9C0-704B-3EF4-B170B500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19485-56DB-167C-9C2A-7B30A0FD0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3F933-4711-EF3A-1BD9-8084BA2A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97B1D-88F6-D8BD-EA0F-2EA0441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44BB3-788E-32E3-6143-51DD2BFA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C046C-98E1-11B9-05EF-F695D4B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B23B-E937-3842-7E0C-F18092A9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3FA1-656E-1B4C-60B4-FE96CBF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53717-0ED1-C7E9-983E-D0DAE169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E703-0FE1-3CA3-D9C6-3933B1B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973A-80BB-ED03-B8AA-9E79448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31CB-15A6-869A-CE73-4C9DDB9C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8E21-5DFA-C44F-3EE6-2B712BA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59A9-D6E8-272A-857B-5BEC2D73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87F2-5E3B-854A-C0C2-9A45A665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0756-7813-351E-6EA1-6EB95A55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72ECC-E68B-5F06-3F11-D6C4453B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C368-9231-FAE1-1BAC-96E9AB8C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0E00-6062-C56F-1A2F-99D95006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13EA-D5FF-F482-C16C-27BD8A0F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7B15C-3771-3CC3-8FAC-0AC3D11D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B10B4-DDCF-4DA6-DC8A-B8AF62F1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8B69C-B344-6C8F-67B6-E383779F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2D71-6BD9-C6A5-90EC-D236C3EA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E320-63D8-A34E-B577-654D1A7E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2FC02-1704-021B-1AF3-DFAE59A3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08B8-B611-1B03-A83E-5E9772DF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A9A3-0F4D-1D2D-E1D6-18960F256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24A1-FFD1-42A6-9CA3-C488C1447CB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3503-EDF7-8619-44C0-5B2BBC070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8471-BAA6-A052-6CBB-2AD1336E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0B90-4E6C-44AF-9B37-974BFEE8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rxiv.org/abs/1707.08945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0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2.png"/><Relationship Id="rId5" Type="http://schemas.openxmlformats.org/officeDocument/2006/relationships/image" Target="../media/image17.png"/><Relationship Id="rId4" Type="http://schemas.openxmlformats.org/officeDocument/2006/relationships/image" Target="../media/image2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uder.io/optimizing-gradient-descen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mgur.com/s25RsOr" TargetMode="External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customXml" Target="../ink/ink2.xml"/><Relationship Id="rId4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66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6A7C-8B39-F5AA-5CC4-CD7A1B7E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67736-BD2D-179E-415A-F57E3A35B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4294967295"/>
          </p:nvPr>
        </p:nvSpPr>
        <p:spPr>
          <a:xfrm>
            <a:off x="983640" y="1536634"/>
            <a:ext cx="804564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Optimizer</a:t>
            </a:r>
            <a:endParaRPr sz="2880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71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FE3C1684-786E-2D12-A018-DE21D57BFC4C}"/>
              </a:ext>
            </a:extLst>
          </p:cNvPr>
          <p:cNvSpPr/>
          <p:nvPr/>
        </p:nvSpPr>
        <p:spPr>
          <a:xfrm>
            <a:off x="9502346" y="2075935"/>
            <a:ext cx="481913" cy="1890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0973-71DD-9E93-875C-9A8A39A3CA1D}"/>
              </a:ext>
            </a:extLst>
          </p:cNvPr>
          <p:cNvSpPr txBox="1"/>
          <p:nvPr/>
        </p:nvSpPr>
        <p:spPr>
          <a:xfrm>
            <a:off x="10176944" y="2838618"/>
            <a:ext cx="18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4294967295"/>
          </p:nvPr>
        </p:nvSpPr>
        <p:spPr>
          <a:xfrm>
            <a:off x="983640" y="1536634"/>
            <a:ext cx="804564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Optimizer</a:t>
            </a:r>
            <a:endParaRPr sz="2880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71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946047-9259-9546-2D6D-38C56DBC320C}"/>
              </a:ext>
            </a:extLst>
          </p:cNvPr>
          <p:cNvSpPr/>
          <p:nvPr/>
        </p:nvSpPr>
        <p:spPr>
          <a:xfrm>
            <a:off x="2471350" y="2582562"/>
            <a:ext cx="753763" cy="444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326" y="1211417"/>
            <a:ext cx="396621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>
            <a:spLocks noGrp="1"/>
          </p:cNvSpPr>
          <p:nvPr>
            <p:ph type="body" idx="4294967295"/>
          </p:nvPr>
        </p:nvSpPr>
        <p:spPr>
          <a:xfrm>
            <a:off x="983640" y="1847940"/>
            <a:ext cx="8519040" cy="50097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Tensors: generalization of matrices</a:t>
            </a:r>
            <a:br>
              <a:rPr lang="en" sz="2880" dirty="0"/>
            </a:br>
            <a:r>
              <a:rPr lang="en" sz="2880" dirty="0"/>
              <a:t>to </a:t>
            </a:r>
            <a:r>
              <a:rPr lang="en" sz="2880" i="1" dirty="0"/>
              <a:t>n</a:t>
            </a:r>
            <a:r>
              <a:rPr lang="en" sz="2880" dirty="0"/>
              <a:t> dimensions (or rank, order, degree)</a:t>
            </a:r>
            <a:endParaRPr sz="2880" dirty="0"/>
          </a:p>
          <a:p>
            <a:pPr marL="1097280" lvl="1" indent="-457200">
              <a:spcBef>
                <a:spcPts val="0"/>
              </a:spcBef>
              <a:buSzPts val="2400"/>
            </a:pPr>
            <a:r>
              <a:rPr lang="en" sz="2880" dirty="0"/>
              <a:t>1D tensor: vector</a:t>
            </a:r>
            <a:endParaRPr sz="2880" dirty="0"/>
          </a:p>
          <a:p>
            <a:pPr marL="1097280" lvl="1" indent="-457200">
              <a:spcBef>
                <a:spcPts val="0"/>
              </a:spcBef>
              <a:buSzPts val="2400"/>
            </a:pPr>
            <a:r>
              <a:rPr lang="en" sz="2880" dirty="0"/>
              <a:t>2D tensor: matrix</a:t>
            </a:r>
            <a:endParaRPr sz="2880" dirty="0"/>
          </a:p>
          <a:p>
            <a:pPr marL="1097280" lvl="1" indent="-457200">
              <a:spcBef>
                <a:spcPts val="450"/>
              </a:spcBef>
              <a:buSzPts val="2400"/>
            </a:pPr>
            <a:r>
              <a:rPr lang="en" sz="2880" dirty="0"/>
              <a:t>3D, 4D, 5D tensors</a:t>
            </a:r>
            <a:endParaRPr sz="2880" dirty="0"/>
          </a:p>
          <a:p>
            <a:pPr marL="1097280" lvl="1" indent="-441960">
              <a:spcBef>
                <a:spcPts val="1200"/>
              </a:spcBef>
              <a:buSzPts val="2200"/>
            </a:pPr>
            <a:r>
              <a:rPr lang="en" sz="2640" dirty="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numpy.ndarray(shape, dtype)</a:t>
            </a: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Training – validation – test split (+ adversarial test)</a:t>
            </a:r>
            <a:endParaRPr sz="2880" dirty="0"/>
          </a:p>
          <a:p>
            <a:pPr marL="548640" indent="-457200">
              <a:spcBef>
                <a:spcPts val="1200"/>
              </a:spcBef>
              <a:buSzPts val="2400"/>
            </a:pPr>
            <a:r>
              <a:rPr lang="en" sz="2880" dirty="0"/>
              <a:t>Minibatches</a:t>
            </a:r>
            <a:endParaRPr sz="2880" dirty="0"/>
          </a:p>
          <a:p>
            <a:pPr marL="1097280" lvl="1" indent="-457200">
              <a:spcBef>
                <a:spcPts val="450"/>
              </a:spcBef>
              <a:buSzPts val="2400"/>
            </a:pPr>
            <a:r>
              <a:rPr lang="en" sz="2880" dirty="0"/>
              <a:t>small sets of input data used at a time (memory)</a:t>
            </a:r>
            <a:endParaRPr sz="2880" dirty="0"/>
          </a:p>
          <a:p>
            <a:pPr marL="1097280" lvl="1" indent="-45720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en" sz="2880" dirty="0"/>
              <a:t>usually processed independently</a:t>
            </a:r>
            <a:endParaRPr sz="288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Data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2680" y="4497347"/>
            <a:ext cx="1713960" cy="17837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8292000" y="6269190"/>
            <a:ext cx="3290400" cy="31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1200">
                <a:latin typeface="Corbel"/>
                <a:ea typeface="Corbel"/>
                <a:cs typeface="Corbel"/>
                <a:sym typeface="Corbel"/>
              </a:rPr>
              <a:t>Image from: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https://arxiv.org/abs/1707.08945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4294967295"/>
          </p:nvPr>
        </p:nvSpPr>
        <p:spPr>
          <a:xfrm>
            <a:off x="983640" y="1536634"/>
            <a:ext cx="804564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Optimizer</a:t>
            </a:r>
            <a:endParaRPr sz="2880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71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E48A28-44A0-2B20-EC34-DFA7823682CC}"/>
              </a:ext>
            </a:extLst>
          </p:cNvPr>
          <p:cNvSpPr/>
          <p:nvPr/>
        </p:nvSpPr>
        <p:spPr>
          <a:xfrm>
            <a:off x="7328263" y="2116183"/>
            <a:ext cx="2259874" cy="1867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186" y="1129484"/>
            <a:ext cx="4491990" cy="179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961" y="3740408"/>
            <a:ext cx="3442441" cy="298917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>
            <a:spLocks noGrp="1"/>
          </p:cNvSpPr>
          <p:nvPr>
            <p:ph type="title" idx="4294967295"/>
          </p:nvPr>
        </p:nvSpPr>
        <p:spPr>
          <a:xfrm>
            <a:off x="983640" y="2885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Layers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4294967295"/>
          </p:nvPr>
        </p:nvSpPr>
        <p:spPr>
          <a:xfrm>
            <a:off x="983640" y="1130220"/>
            <a:ext cx="7913880" cy="502524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Data processing modules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Many different kinds exist</a:t>
            </a:r>
            <a:endParaRPr sz="2880" dirty="0"/>
          </a:p>
          <a:p>
            <a:pPr marL="1097280" lvl="1" indent="-441960">
              <a:spcBef>
                <a:spcPts val="0"/>
              </a:spcBef>
              <a:buSzPts val="2200"/>
            </a:pPr>
            <a:r>
              <a:rPr lang="en" sz="2640" dirty="0"/>
              <a:t>densely connected</a:t>
            </a:r>
            <a:endParaRPr sz="2640" dirty="0"/>
          </a:p>
          <a:p>
            <a:pPr marL="1097280" lvl="1" indent="-441960">
              <a:spcBef>
                <a:spcPts val="0"/>
              </a:spcBef>
              <a:buSzPts val="2200"/>
            </a:pPr>
            <a:r>
              <a:rPr lang="en" sz="2640" dirty="0"/>
              <a:t>convolutional</a:t>
            </a:r>
            <a:endParaRPr sz="2640" dirty="0"/>
          </a:p>
          <a:p>
            <a:pPr marL="1097280" lvl="1" indent="-441960">
              <a:spcBef>
                <a:spcPts val="0"/>
              </a:spcBef>
              <a:buSzPts val="2200"/>
            </a:pPr>
            <a:r>
              <a:rPr lang="en" sz="2640" dirty="0"/>
              <a:t>recurrent</a:t>
            </a:r>
            <a:endParaRPr sz="2640" dirty="0"/>
          </a:p>
          <a:p>
            <a:pPr marL="1097280" lvl="1" indent="-441960">
              <a:spcBef>
                <a:spcPts val="0"/>
              </a:spcBef>
              <a:buSzPts val="2200"/>
            </a:pPr>
            <a:r>
              <a:rPr lang="en" sz="2640" dirty="0"/>
              <a:t>pooling, flattening, merging, normalization, etc.</a:t>
            </a:r>
            <a:endParaRPr sz="264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Input: one or more tensors</a:t>
            </a:r>
            <a:br>
              <a:rPr lang="en" sz="2880" dirty="0"/>
            </a:br>
            <a:r>
              <a:rPr lang="en" sz="2880" dirty="0"/>
              <a:t>output: one or more tensors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Usually have a state, encoded as </a:t>
            </a:r>
            <a:r>
              <a:rPr lang="en" sz="2880" b="1" dirty="0"/>
              <a:t>weights</a:t>
            </a:r>
            <a:endParaRPr sz="2880" b="1" dirty="0"/>
          </a:p>
          <a:p>
            <a:pPr marL="1097280" lvl="1" indent="-441960">
              <a:spcBef>
                <a:spcPts val="0"/>
              </a:spcBef>
              <a:buSzPts val="2200"/>
            </a:pPr>
            <a:r>
              <a:rPr lang="en" sz="2640" dirty="0"/>
              <a:t>learned, initially random</a:t>
            </a:r>
            <a:endParaRPr sz="264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When combined, form a </a:t>
            </a:r>
            <a:r>
              <a:rPr lang="en" sz="2880" b="1" dirty="0"/>
              <a:t>network</a:t>
            </a:r>
            <a:r>
              <a:rPr lang="en" sz="2880" dirty="0"/>
              <a:t> or</a:t>
            </a:r>
            <a:br>
              <a:rPr lang="en" sz="2880" dirty="0"/>
            </a:br>
            <a:r>
              <a:rPr lang="en" sz="2880" dirty="0"/>
              <a:t>a </a:t>
            </a:r>
            <a:r>
              <a:rPr lang="en" sz="2880" b="1" dirty="0"/>
              <a:t>model</a:t>
            </a:r>
            <a:r>
              <a:rPr lang="en" sz="2880" dirty="0"/>
              <a:t> </a:t>
            </a:r>
            <a:endParaRPr sz="28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input to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442" y="1508717"/>
            <a:ext cx="10663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chemeClr val="accent6"/>
                </a:solidFill>
              </a:rPr>
              <a:t>input</a:t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7650" y="5923323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784 dim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31298" y="1523855"/>
            <a:ext cx="10719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score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267" y="5831374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10 dim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3" y="2600693"/>
            <a:ext cx="276225" cy="303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34811" y="3651456"/>
            <a:ext cx="380538" cy="93694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888907" y="2677887"/>
            <a:ext cx="2719360" cy="9735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35669" y="4588404"/>
            <a:ext cx="2726691" cy="9864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96861" y="3827543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61" y="3827543"/>
                <a:ext cx="2356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94884" y="3773172"/>
            <a:ext cx="941439" cy="69389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546120" y="4117870"/>
            <a:ext cx="2632680" cy="1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8655" y="1508572"/>
            <a:ext cx="19910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7030A0"/>
                </a:solidFill>
              </a:rPr>
              <a:t>probability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536829" y="3565933"/>
                <a:ext cx="2593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800" dirty="0"/>
                  <a:t>parameters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29" y="3565933"/>
                <a:ext cx="2593467" cy="523220"/>
              </a:xfrm>
              <a:prstGeom prst="rect">
                <a:avLst/>
              </a:prstGeom>
              <a:blipFill>
                <a:blip r:embed="rId6"/>
                <a:stretch>
                  <a:fillRect t="-12791" r="-79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31065" y="4152099"/>
                <a:ext cx="2683427" cy="13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0" dirty="0" err="1">
                    <a:solidFill>
                      <a:srgbClr val="7030A0"/>
                    </a:solidFill>
                  </a:rPr>
                  <a:t>Softmax</a:t>
                </a:r>
                <a:br>
                  <a:rPr lang="en-US" sz="28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65" y="4152099"/>
                <a:ext cx="2683427" cy="1343509"/>
              </a:xfrm>
              <a:prstGeom prst="rect">
                <a:avLst/>
              </a:prstGeom>
              <a:blipFill>
                <a:blip r:embed="rId7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8418655" y="5831374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10 dim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B122B5-6C05-4612-8D51-3EA560E62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7" y="2734048"/>
            <a:ext cx="780816" cy="7756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AC424-0ECD-47F7-B217-DD8A43B32910}"/>
              </a:ext>
            </a:extLst>
          </p:cNvPr>
          <p:cNvCxnSpPr>
            <a:cxnSpLocks/>
          </p:cNvCxnSpPr>
          <p:nvPr/>
        </p:nvCxnSpPr>
        <p:spPr>
          <a:xfrm flipV="1">
            <a:off x="871052" y="2643825"/>
            <a:ext cx="654440" cy="1302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A3361-E113-4AF9-89E0-CA6F1DF599DB}"/>
              </a:ext>
            </a:extLst>
          </p:cNvPr>
          <p:cNvCxnSpPr>
            <a:cxnSpLocks/>
          </p:cNvCxnSpPr>
          <p:nvPr/>
        </p:nvCxnSpPr>
        <p:spPr>
          <a:xfrm>
            <a:off x="195715" y="3509727"/>
            <a:ext cx="1329777" cy="20651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4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0DEB68-012F-7AAE-2583-FF5D9752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7" y="64884"/>
            <a:ext cx="10849233" cy="67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4294967295"/>
          </p:nvPr>
        </p:nvSpPr>
        <p:spPr>
          <a:xfrm>
            <a:off x="983640" y="1536634"/>
            <a:ext cx="804564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Optimizer</a:t>
            </a:r>
            <a:endParaRPr sz="2880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71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E48A28-44A0-2B20-EC34-DFA7823682CC}"/>
              </a:ext>
            </a:extLst>
          </p:cNvPr>
          <p:cNvSpPr/>
          <p:nvPr/>
        </p:nvSpPr>
        <p:spPr>
          <a:xfrm>
            <a:off x="7772399" y="3917092"/>
            <a:ext cx="3744097" cy="2347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Loss function</a:t>
            </a:r>
            <a:endParaRPr/>
          </a:p>
        </p:txBody>
      </p:sp>
      <p:sp>
        <p:nvSpPr>
          <p:cNvPr id="334" name="Google Shape;334;p44"/>
          <p:cNvSpPr txBox="1">
            <a:spLocks noGrp="1"/>
          </p:cNvSpPr>
          <p:nvPr>
            <p:ph type="body" idx="1"/>
          </p:nvPr>
        </p:nvSpPr>
        <p:spPr>
          <a:xfrm>
            <a:off x="983640" y="1435033"/>
            <a:ext cx="9785880" cy="542268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indent="-457200">
              <a:buSzPts val="2400"/>
            </a:pPr>
            <a:r>
              <a:rPr lang="en" sz="2880" dirty="0"/>
              <a:t>The quantity to be minimized (optimized) during training</a:t>
            </a:r>
            <a:endParaRPr sz="2880" dirty="0"/>
          </a:p>
          <a:p>
            <a:pPr lvl="1" indent="-457200">
              <a:buSzPts val="2400"/>
            </a:pPr>
            <a:r>
              <a:rPr lang="en" sz="2880" dirty="0"/>
              <a:t>the only thing </a:t>
            </a:r>
            <a:r>
              <a:rPr lang="en" sz="2880" b="1" dirty="0"/>
              <a:t>the network</a:t>
            </a:r>
            <a:r>
              <a:rPr lang="en" sz="2880" dirty="0"/>
              <a:t> cares about</a:t>
            </a:r>
            <a:endParaRPr sz="2880" dirty="0"/>
          </a:p>
          <a:p>
            <a:pPr lvl="1" indent="-457200">
              <a:buSzPts val="2400"/>
            </a:pPr>
            <a:r>
              <a:rPr lang="en" sz="2880" dirty="0"/>
              <a:t>there might also be other metrics </a:t>
            </a:r>
            <a:r>
              <a:rPr lang="en" sz="2880" b="1" dirty="0"/>
              <a:t>you</a:t>
            </a:r>
            <a:r>
              <a:rPr lang="en" sz="2880" dirty="0"/>
              <a:t> care about</a:t>
            </a:r>
            <a:endParaRPr sz="2880" dirty="0"/>
          </a:p>
          <a:p>
            <a:pPr indent="-457200">
              <a:spcBef>
                <a:spcPts val="1200"/>
              </a:spcBef>
              <a:buSzPts val="2400"/>
            </a:pPr>
            <a:r>
              <a:rPr lang="en" sz="2880" dirty="0"/>
              <a:t>Common tasks have “standard” loss functions:</a:t>
            </a:r>
            <a:endParaRPr sz="2880" dirty="0"/>
          </a:p>
          <a:p>
            <a:pPr lvl="1" indent="-457200">
              <a:spcBef>
                <a:spcPts val="0"/>
              </a:spcBef>
              <a:buSzPts val="2400"/>
            </a:pPr>
            <a:r>
              <a:rPr lang="en" sz="2880" i="1" dirty="0"/>
              <a:t>mean squared error</a:t>
            </a:r>
            <a:r>
              <a:rPr lang="en" sz="2880" dirty="0"/>
              <a:t> for regression</a:t>
            </a:r>
            <a:endParaRPr sz="2880" dirty="0"/>
          </a:p>
          <a:p>
            <a:pPr lvl="1" indent="-457200">
              <a:spcBef>
                <a:spcPts val="0"/>
              </a:spcBef>
              <a:buSzPts val="2400"/>
            </a:pPr>
            <a:r>
              <a:rPr lang="en" sz="2880" i="1" dirty="0"/>
              <a:t>binary cross-entropy</a:t>
            </a:r>
            <a:r>
              <a:rPr lang="en" sz="2880" dirty="0"/>
              <a:t> for two-class classification</a:t>
            </a:r>
            <a:endParaRPr sz="2880" dirty="0"/>
          </a:p>
          <a:p>
            <a:pPr lvl="1" indent="-457200">
              <a:spcBef>
                <a:spcPts val="0"/>
              </a:spcBef>
              <a:buSzPts val="2400"/>
            </a:pPr>
            <a:r>
              <a:rPr lang="en" sz="2880" i="1" dirty="0"/>
              <a:t>categorical cross-entropy</a:t>
            </a:r>
            <a:r>
              <a:rPr lang="en" sz="2880" dirty="0"/>
              <a:t> for multi-class classification</a:t>
            </a:r>
            <a:endParaRPr sz="2880" dirty="0"/>
          </a:p>
          <a:p>
            <a:pPr lvl="1" indent="-457200">
              <a:buSzPts val="2400"/>
            </a:pPr>
            <a:r>
              <a:rPr lang="en" sz="2880" dirty="0"/>
              <a:t>etc.</a:t>
            </a:r>
            <a:endParaRPr sz="288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4294967295"/>
          </p:nvPr>
        </p:nvSpPr>
        <p:spPr>
          <a:xfrm>
            <a:off x="983640" y="1536634"/>
            <a:ext cx="804564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endParaRPr sz="2880" dirty="0"/>
          </a:p>
          <a:p>
            <a:pPr marL="548640" indent="-457200">
              <a:spcBef>
                <a:spcPts val="900"/>
              </a:spcBef>
              <a:buSzPts val="2400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buSzPts val="2400"/>
            </a:pPr>
            <a:r>
              <a:rPr lang="en" sz="2880" dirty="0"/>
              <a:t>Optimizer</a:t>
            </a:r>
            <a:endParaRPr sz="2880" dirty="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71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E48A28-44A0-2B20-EC34-DFA7823682CC}"/>
              </a:ext>
            </a:extLst>
          </p:cNvPr>
          <p:cNvSpPr/>
          <p:nvPr/>
        </p:nvSpPr>
        <p:spPr>
          <a:xfrm>
            <a:off x="5810671" y="3917092"/>
            <a:ext cx="1618736" cy="1657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964100" y="525600"/>
            <a:ext cx="8263800" cy="188280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b" anchorCtr="0">
            <a:noAutofit/>
          </a:bodyPr>
          <a:lstStyle/>
          <a:p>
            <a:r>
              <a:rPr lang="en"/>
              <a:t>What is machine learning?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964100" y="2967283"/>
            <a:ext cx="8263800" cy="292968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Aft>
                <a:spcPts val="1920"/>
              </a:spcAft>
              <a:buNone/>
            </a:pPr>
            <a:r>
              <a:rPr lang="en" sz="2400"/>
              <a:t>Machine learning is the study of algorithms that learn from examples and experience instead of relying on hard-coded rules and make predictions on new data.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Optimizer</a:t>
            </a:r>
            <a:endParaRPr/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983640" y="1739833"/>
            <a:ext cx="5278320" cy="50673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indent="-457200">
              <a:buSzPts val="2400"/>
            </a:pPr>
            <a:r>
              <a:rPr lang="en" sz="2880"/>
              <a:t>How to update the weights based on the loss function</a:t>
            </a:r>
            <a:endParaRPr sz="2880"/>
          </a:p>
          <a:p>
            <a:pPr indent="-457200">
              <a:spcBef>
                <a:spcPts val="1200"/>
              </a:spcBef>
              <a:buSzPts val="2400"/>
            </a:pPr>
            <a:r>
              <a:rPr lang="en" sz="2880" i="1"/>
              <a:t>Learning rate (+scheduling)</a:t>
            </a:r>
            <a:endParaRPr sz="2880" i="1"/>
          </a:p>
          <a:p>
            <a:pPr indent="-457200">
              <a:spcBef>
                <a:spcPts val="1200"/>
              </a:spcBef>
              <a:buSzPts val="2400"/>
            </a:pPr>
            <a:r>
              <a:rPr lang="en" sz="2880"/>
              <a:t>Stochastic gradient descent, momentum, and their variants</a:t>
            </a:r>
            <a:endParaRPr sz="2880"/>
          </a:p>
          <a:p>
            <a:pPr lvl="1" indent="-441960">
              <a:spcBef>
                <a:spcPts val="0"/>
              </a:spcBef>
              <a:buSzPts val="2200"/>
            </a:pPr>
            <a:r>
              <a:rPr lang="en" sz="2640"/>
              <a:t>RMSProp is usually a good first choice</a:t>
            </a:r>
            <a:endParaRPr sz="2640"/>
          </a:p>
          <a:p>
            <a:pPr lvl="1" indent="-426720">
              <a:spcBef>
                <a:spcPts val="0"/>
              </a:spcBef>
              <a:buSzPts val="2000"/>
            </a:pPr>
            <a:r>
              <a:rPr lang="en" sz="2640"/>
              <a:t>more info: </a:t>
            </a:r>
            <a:r>
              <a:rPr lang="en" sz="1680" u="sng">
                <a:solidFill>
                  <a:schemeClr val="hlink"/>
                </a:solidFill>
                <a:hlinkClick r:id="rId3"/>
              </a:rPr>
              <a:t>http://ruder.io/optimizing-gradient-descent/</a:t>
            </a:r>
            <a:r>
              <a:rPr lang="en" sz="1680"/>
              <a:t> </a:t>
            </a:r>
            <a:endParaRPr sz="1680"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360" y="2007207"/>
            <a:ext cx="4572000" cy="45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/>
          <p:nvPr/>
        </p:nvSpPr>
        <p:spPr>
          <a:xfrm>
            <a:off x="7655010" y="6577440"/>
            <a:ext cx="2598840" cy="3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960"/>
              <a:t>Animation from: </a:t>
            </a:r>
            <a:r>
              <a:rPr lang="en" sz="960" u="sng">
                <a:solidFill>
                  <a:schemeClr val="hlink"/>
                </a:solidFill>
                <a:hlinkClick r:id="rId5"/>
              </a:rPr>
              <a:t>https://imgur.com/s25RsOr</a:t>
            </a:r>
            <a:r>
              <a:rPr lang="en" sz="960"/>
              <a:t> </a:t>
            </a:r>
            <a:endParaRPr sz="96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 idx="4294967295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42" y="1563331"/>
            <a:ext cx="6268920" cy="4975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CAC9D9-A0D1-0C58-1802-028F71430394}"/>
              </a:ext>
            </a:extLst>
          </p:cNvPr>
          <p:cNvGrpSpPr/>
          <p:nvPr/>
        </p:nvGrpSpPr>
        <p:grpSpPr>
          <a:xfrm>
            <a:off x="7203990" y="2063578"/>
            <a:ext cx="2479166" cy="1890584"/>
            <a:chOff x="9502346" y="2075935"/>
            <a:chExt cx="2479166" cy="1890584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8FD891E-C4F7-681B-8F6D-D413C37FB167}"/>
                </a:ext>
              </a:extLst>
            </p:cNvPr>
            <p:cNvSpPr/>
            <p:nvPr/>
          </p:nvSpPr>
          <p:spPr>
            <a:xfrm>
              <a:off x="9502346" y="2075935"/>
              <a:ext cx="481913" cy="18905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75611B-F0DE-6345-BC24-71B863297E6B}"/>
                </a:ext>
              </a:extLst>
            </p:cNvPr>
            <p:cNvSpPr txBox="1"/>
            <p:nvPr/>
          </p:nvSpPr>
          <p:spPr>
            <a:xfrm>
              <a:off x="10176944" y="2838618"/>
              <a:ext cx="18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2AA4-306A-4358-B17F-38934DCF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E19A-CB34-4A7D-9D26-F5947B79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1786" cy="4902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machine learning problem can be specified by: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Task</a:t>
            </a:r>
            <a:r>
              <a:rPr lang="en-US" dirty="0"/>
              <a:t>: What’s the input? What’s the output?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Model</a:t>
            </a:r>
            <a:r>
              <a:rPr lang="en-US" dirty="0"/>
              <a:t>: maps from the input to some numbers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Loss function</a:t>
            </a:r>
            <a:r>
              <a:rPr lang="en-US" dirty="0"/>
              <a:t>: measures how the model is doing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Training</a:t>
            </a:r>
            <a:r>
              <a:rPr lang="en-US" dirty="0"/>
              <a:t>: mini-batch SGD on the sum of </a:t>
            </a:r>
            <a:r>
              <a:rPr lang="en-US" i="1" dirty="0"/>
              <a:t>empirical</a:t>
            </a:r>
            <a:r>
              <a:rPr lang="en-US" dirty="0"/>
              <a:t> losses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Validation</a:t>
            </a:r>
            <a:r>
              <a:rPr lang="en-US" dirty="0"/>
              <a:t>: Are we overfitting?</a:t>
            </a:r>
          </a:p>
        </p:txBody>
      </p:sp>
    </p:spTree>
    <p:extLst>
      <p:ext uri="{BB962C8B-B14F-4D97-AF65-F5344CB8AC3E}">
        <p14:creationId xmlns:p14="http://schemas.microsoft.com/office/powerpoint/2010/main" val="144393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6487-6DB8-B5E9-21C2-1E29634A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Optional: Back Propagation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ED529F-9F6C-D691-A508-E13A68965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input to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442" y="1508717"/>
            <a:ext cx="10663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chemeClr val="accent6"/>
                </a:solidFill>
              </a:rPr>
              <a:t>input</a:t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7650" y="5923323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784 dim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31298" y="1523855"/>
            <a:ext cx="10719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score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267" y="5831374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10 dim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3" y="2600693"/>
            <a:ext cx="276225" cy="303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34811" y="3651456"/>
            <a:ext cx="380538" cy="93694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888907" y="2677887"/>
            <a:ext cx="2719360" cy="9735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35669" y="4588404"/>
            <a:ext cx="2726691" cy="9864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96861" y="3827543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61" y="3827543"/>
                <a:ext cx="2356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94884" y="3773172"/>
            <a:ext cx="941439" cy="69389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546120" y="4117870"/>
            <a:ext cx="2632680" cy="1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8655" y="1508572"/>
            <a:ext cx="19910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7030A0"/>
                </a:solidFill>
              </a:rPr>
              <a:t>probability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536829" y="3565933"/>
                <a:ext cx="2593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800" dirty="0"/>
                  <a:t>parameters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29" y="3565933"/>
                <a:ext cx="2593467" cy="523220"/>
              </a:xfrm>
              <a:prstGeom prst="rect">
                <a:avLst/>
              </a:prstGeom>
              <a:blipFill>
                <a:blip r:embed="rId6"/>
                <a:stretch>
                  <a:fillRect t="-11628" r="-328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31065" y="4152099"/>
                <a:ext cx="2683427" cy="13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0" dirty="0" err="1">
                    <a:solidFill>
                      <a:srgbClr val="7030A0"/>
                    </a:solidFill>
                  </a:rPr>
                  <a:t>Softmax</a:t>
                </a:r>
                <a:br>
                  <a:rPr lang="en-US" sz="28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65" y="4152099"/>
                <a:ext cx="2683427" cy="1343509"/>
              </a:xfrm>
              <a:prstGeom prst="rect">
                <a:avLst/>
              </a:prstGeom>
              <a:blipFill>
                <a:blip r:embed="rId7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8418655" y="5831374"/>
            <a:ext cx="111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10 dim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B122B5-6C05-4612-8D51-3EA560E62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7" y="2734048"/>
            <a:ext cx="780816" cy="7756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AC424-0ECD-47F7-B217-DD8A43B32910}"/>
              </a:ext>
            </a:extLst>
          </p:cNvPr>
          <p:cNvCxnSpPr>
            <a:cxnSpLocks/>
          </p:cNvCxnSpPr>
          <p:nvPr/>
        </p:nvCxnSpPr>
        <p:spPr>
          <a:xfrm flipV="1">
            <a:off x="871052" y="2643825"/>
            <a:ext cx="654440" cy="1302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A3361-E113-4AF9-89E0-CA6F1DF599DB}"/>
              </a:ext>
            </a:extLst>
          </p:cNvPr>
          <p:cNvCxnSpPr>
            <a:cxnSpLocks/>
          </p:cNvCxnSpPr>
          <p:nvPr/>
        </p:nvCxnSpPr>
        <p:spPr>
          <a:xfrm>
            <a:off x="195715" y="3509727"/>
            <a:ext cx="1329777" cy="20651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for the linear predictor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how each variable influence the loss</a:t>
            </a: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53798" y="3077153"/>
            <a:ext cx="822960" cy="82296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1348256" y="4620275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2423478" y="4620275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1951937" y="3077153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z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6758" y="3488633"/>
            <a:ext cx="67517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  <a:endCxn id="17" idx="4"/>
          </p:cNvCxnSpPr>
          <p:nvPr/>
        </p:nvCxnSpPr>
        <p:spPr>
          <a:xfrm flipV="1">
            <a:off x="1759736" y="3900113"/>
            <a:ext cx="603681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7" idx="4"/>
          </p:cNvCxnSpPr>
          <p:nvPr/>
        </p:nvCxnSpPr>
        <p:spPr>
          <a:xfrm flipH="1" flipV="1">
            <a:off x="2363417" y="3900113"/>
            <a:ext cx="471541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/>
          </p:cNvSpPr>
          <p:nvPr/>
        </p:nvSpPr>
        <p:spPr>
          <a:xfrm>
            <a:off x="3632834" y="3077153"/>
            <a:ext cx="822960" cy="822960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74897" y="3488633"/>
            <a:ext cx="85793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/>
          </p:cNvSpPr>
          <p:nvPr/>
        </p:nvSpPr>
        <p:spPr>
          <a:xfrm>
            <a:off x="5418428" y="3077153"/>
            <a:ext cx="822960" cy="82296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Loss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55794" y="3488633"/>
            <a:ext cx="962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1689652" y="3508513"/>
            <a:ext cx="3727174" cy="1262270"/>
          </a:xfrm>
          <a:custGeom>
            <a:avLst/>
            <a:gdLst>
              <a:gd name="connsiteX0" fmla="*/ 0 w 3727174"/>
              <a:gd name="connsiteY0" fmla="*/ 1262270 h 1262270"/>
              <a:gd name="connsiteX1" fmla="*/ 9939 w 3727174"/>
              <a:gd name="connsiteY1" fmla="*/ 1202635 h 1262270"/>
              <a:gd name="connsiteX2" fmla="*/ 19878 w 3727174"/>
              <a:gd name="connsiteY2" fmla="*/ 1162878 h 1262270"/>
              <a:gd name="connsiteX3" fmla="*/ 29818 w 3727174"/>
              <a:gd name="connsiteY3" fmla="*/ 1113183 h 1262270"/>
              <a:gd name="connsiteX4" fmla="*/ 49696 w 3727174"/>
              <a:gd name="connsiteY4" fmla="*/ 1043609 h 1262270"/>
              <a:gd name="connsiteX5" fmla="*/ 69574 w 3727174"/>
              <a:gd name="connsiteY5" fmla="*/ 1013791 h 1262270"/>
              <a:gd name="connsiteX6" fmla="*/ 109331 w 3727174"/>
              <a:gd name="connsiteY6" fmla="*/ 964096 h 1262270"/>
              <a:gd name="connsiteX7" fmla="*/ 159026 w 3727174"/>
              <a:gd name="connsiteY7" fmla="*/ 914400 h 1262270"/>
              <a:gd name="connsiteX8" fmla="*/ 188844 w 3727174"/>
              <a:gd name="connsiteY8" fmla="*/ 884583 h 1262270"/>
              <a:gd name="connsiteX9" fmla="*/ 248478 w 3727174"/>
              <a:gd name="connsiteY9" fmla="*/ 854765 h 1262270"/>
              <a:gd name="connsiteX10" fmla="*/ 308113 w 3727174"/>
              <a:gd name="connsiteY10" fmla="*/ 805070 h 1262270"/>
              <a:gd name="connsiteX11" fmla="*/ 367748 w 3727174"/>
              <a:gd name="connsiteY11" fmla="*/ 775252 h 1262270"/>
              <a:gd name="connsiteX12" fmla="*/ 447261 w 3727174"/>
              <a:gd name="connsiteY12" fmla="*/ 705678 h 1262270"/>
              <a:gd name="connsiteX13" fmla="*/ 506896 w 3727174"/>
              <a:gd name="connsiteY13" fmla="*/ 636104 h 1262270"/>
              <a:gd name="connsiteX14" fmla="*/ 536713 w 3727174"/>
              <a:gd name="connsiteY14" fmla="*/ 616226 h 1262270"/>
              <a:gd name="connsiteX15" fmla="*/ 586409 w 3727174"/>
              <a:gd name="connsiteY15" fmla="*/ 566530 h 1262270"/>
              <a:gd name="connsiteX16" fmla="*/ 616226 w 3727174"/>
              <a:gd name="connsiteY16" fmla="*/ 536713 h 1262270"/>
              <a:gd name="connsiteX17" fmla="*/ 636105 w 3727174"/>
              <a:gd name="connsiteY17" fmla="*/ 516835 h 1262270"/>
              <a:gd name="connsiteX18" fmla="*/ 665922 w 3727174"/>
              <a:gd name="connsiteY18" fmla="*/ 457200 h 1262270"/>
              <a:gd name="connsiteX19" fmla="*/ 705678 w 3727174"/>
              <a:gd name="connsiteY19" fmla="*/ 357809 h 1262270"/>
              <a:gd name="connsiteX20" fmla="*/ 725557 w 3727174"/>
              <a:gd name="connsiteY20" fmla="*/ 268357 h 1262270"/>
              <a:gd name="connsiteX21" fmla="*/ 755374 w 3727174"/>
              <a:gd name="connsiteY21" fmla="*/ 149087 h 1262270"/>
              <a:gd name="connsiteX22" fmla="*/ 765313 w 3727174"/>
              <a:gd name="connsiteY22" fmla="*/ 119270 h 1262270"/>
              <a:gd name="connsiteX23" fmla="*/ 805070 w 3727174"/>
              <a:gd name="connsiteY23" fmla="*/ 69574 h 1262270"/>
              <a:gd name="connsiteX24" fmla="*/ 854765 w 3727174"/>
              <a:gd name="connsiteY24" fmla="*/ 19878 h 1262270"/>
              <a:gd name="connsiteX25" fmla="*/ 874644 w 3727174"/>
              <a:gd name="connsiteY25" fmla="*/ 0 h 1262270"/>
              <a:gd name="connsiteX26" fmla="*/ 3727174 w 3727174"/>
              <a:gd name="connsiteY26" fmla="*/ 9939 h 126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27174" h="1262270">
                <a:moveTo>
                  <a:pt x="0" y="1262270"/>
                </a:moveTo>
                <a:cubicBezTo>
                  <a:pt x="3313" y="1242392"/>
                  <a:pt x="5987" y="1222396"/>
                  <a:pt x="9939" y="1202635"/>
                </a:cubicBezTo>
                <a:cubicBezTo>
                  <a:pt x="12618" y="1189240"/>
                  <a:pt x="16915" y="1176213"/>
                  <a:pt x="19878" y="1162878"/>
                </a:cubicBezTo>
                <a:cubicBezTo>
                  <a:pt x="23543" y="1146387"/>
                  <a:pt x="26153" y="1129674"/>
                  <a:pt x="29818" y="1113183"/>
                </a:cubicBezTo>
                <a:cubicBezTo>
                  <a:pt x="32366" y="1101717"/>
                  <a:pt x="43054" y="1056892"/>
                  <a:pt x="49696" y="1043609"/>
                </a:cubicBezTo>
                <a:cubicBezTo>
                  <a:pt x="55038" y="1032925"/>
                  <a:pt x="64232" y="1024475"/>
                  <a:pt x="69574" y="1013791"/>
                </a:cubicBezTo>
                <a:cubicBezTo>
                  <a:pt x="93577" y="965784"/>
                  <a:pt x="59067" y="997604"/>
                  <a:pt x="109331" y="964096"/>
                </a:cubicBezTo>
                <a:cubicBezTo>
                  <a:pt x="145772" y="909432"/>
                  <a:pt x="109333" y="955811"/>
                  <a:pt x="159026" y="914400"/>
                </a:cubicBezTo>
                <a:cubicBezTo>
                  <a:pt x="169824" y="905402"/>
                  <a:pt x="178046" y="893582"/>
                  <a:pt x="188844" y="884583"/>
                </a:cubicBezTo>
                <a:cubicBezTo>
                  <a:pt x="214536" y="863173"/>
                  <a:pt x="218592" y="864727"/>
                  <a:pt x="248478" y="854765"/>
                </a:cubicBezTo>
                <a:cubicBezTo>
                  <a:pt x="270459" y="832784"/>
                  <a:pt x="280439" y="818907"/>
                  <a:pt x="308113" y="805070"/>
                </a:cubicBezTo>
                <a:cubicBezTo>
                  <a:pt x="348775" y="784739"/>
                  <a:pt x="329770" y="808482"/>
                  <a:pt x="367748" y="775252"/>
                </a:cubicBezTo>
                <a:cubicBezTo>
                  <a:pt x="460781" y="693849"/>
                  <a:pt x="380161" y="750413"/>
                  <a:pt x="447261" y="705678"/>
                </a:cubicBezTo>
                <a:cubicBezTo>
                  <a:pt x="465246" y="678701"/>
                  <a:pt x="477974" y="655385"/>
                  <a:pt x="506896" y="636104"/>
                </a:cubicBezTo>
                <a:cubicBezTo>
                  <a:pt x="516835" y="629478"/>
                  <a:pt x="527723" y="624092"/>
                  <a:pt x="536713" y="616226"/>
                </a:cubicBezTo>
                <a:cubicBezTo>
                  <a:pt x="554344" y="600799"/>
                  <a:pt x="569844" y="583095"/>
                  <a:pt x="586409" y="566530"/>
                </a:cubicBezTo>
                <a:lnTo>
                  <a:pt x="616226" y="536713"/>
                </a:lnTo>
                <a:cubicBezTo>
                  <a:pt x="622852" y="530087"/>
                  <a:pt x="630907" y="524632"/>
                  <a:pt x="636105" y="516835"/>
                </a:cubicBezTo>
                <a:cubicBezTo>
                  <a:pt x="674307" y="459531"/>
                  <a:pt x="641232" y="514811"/>
                  <a:pt x="665922" y="457200"/>
                </a:cubicBezTo>
                <a:cubicBezTo>
                  <a:pt x="683620" y="415904"/>
                  <a:pt x="697450" y="407172"/>
                  <a:pt x="705678" y="357809"/>
                </a:cubicBezTo>
                <a:cubicBezTo>
                  <a:pt x="717340" y="287840"/>
                  <a:pt x="709245" y="317292"/>
                  <a:pt x="725557" y="268357"/>
                </a:cubicBezTo>
                <a:cubicBezTo>
                  <a:pt x="738941" y="188054"/>
                  <a:pt x="729123" y="227840"/>
                  <a:pt x="755374" y="149087"/>
                </a:cubicBezTo>
                <a:cubicBezTo>
                  <a:pt x="758687" y="139148"/>
                  <a:pt x="757905" y="126678"/>
                  <a:pt x="765313" y="119270"/>
                </a:cubicBezTo>
                <a:cubicBezTo>
                  <a:pt x="842826" y="41753"/>
                  <a:pt x="717290" y="169894"/>
                  <a:pt x="805070" y="69574"/>
                </a:cubicBezTo>
                <a:cubicBezTo>
                  <a:pt x="820497" y="51944"/>
                  <a:pt x="838200" y="36443"/>
                  <a:pt x="854765" y="19878"/>
                </a:cubicBezTo>
                <a:lnTo>
                  <a:pt x="874644" y="0"/>
                </a:lnTo>
                <a:lnTo>
                  <a:pt x="3727174" y="9939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305878" y="3538327"/>
            <a:ext cx="3081131" cy="1262273"/>
          </a:xfrm>
          <a:custGeom>
            <a:avLst/>
            <a:gdLst>
              <a:gd name="connsiteX0" fmla="*/ 665922 w 3081131"/>
              <a:gd name="connsiteY0" fmla="*/ 1262273 h 1262273"/>
              <a:gd name="connsiteX1" fmla="*/ 646044 w 3081131"/>
              <a:gd name="connsiteY1" fmla="*/ 1202638 h 1262273"/>
              <a:gd name="connsiteX2" fmla="*/ 636105 w 3081131"/>
              <a:gd name="connsiteY2" fmla="*/ 1162882 h 1262273"/>
              <a:gd name="connsiteX3" fmla="*/ 616226 w 3081131"/>
              <a:gd name="connsiteY3" fmla="*/ 1103247 h 1262273"/>
              <a:gd name="connsiteX4" fmla="*/ 596348 w 3081131"/>
              <a:gd name="connsiteY4" fmla="*/ 1073430 h 1262273"/>
              <a:gd name="connsiteX5" fmla="*/ 556592 w 3081131"/>
              <a:gd name="connsiteY5" fmla="*/ 993916 h 1262273"/>
              <a:gd name="connsiteX6" fmla="*/ 526774 w 3081131"/>
              <a:gd name="connsiteY6" fmla="*/ 934282 h 1262273"/>
              <a:gd name="connsiteX7" fmla="*/ 496957 w 3081131"/>
              <a:gd name="connsiteY7" fmla="*/ 914403 h 1262273"/>
              <a:gd name="connsiteX8" fmla="*/ 477079 w 3081131"/>
              <a:gd name="connsiteY8" fmla="*/ 874647 h 1262273"/>
              <a:gd name="connsiteX9" fmla="*/ 417444 w 3081131"/>
              <a:gd name="connsiteY9" fmla="*/ 834890 h 1262273"/>
              <a:gd name="connsiteX10" fmla="*/ 367748 w 3081131"/>
              <a:gd name="connsiteY10" fmla="*/ 805073 h 1262273"/>
              <a:gd name="connsiteX11" fmla="*/ 318052 w 3081131"/>
              <a:gd name="connsiteY11" fmla="*/ 765316 h 1262273"/>
              <a:gd name="connsiteX12" fmla="*/ 288235 w 3081131"/>
              <a:gd name="connsiteY12" fmla="*/ 745438 h 1262273"/>
              <a:gd name="connsiteX13" fmla="*/ 238539 w 3081131"/>
              <a:gd name="connsiteY13" fmla="*/ 695743 h 1262273"/>
              <a:gd name="connsiteX14" fmla="*/ 218661 w 3081131"/>
              <a:gd name="connsiteY14" fmla="*/ 675864 h 1262273"/>
              <a:gd name="connsiteX15" fmla="*/ 168965 w 3081131"/>
              <a:gd name="connsiteY15" fmla="*/ 626169 h 1262273"/>
              <a:gd name="connsiteX16" fmla="*/ 119270 w 3081131"/>
              <a:gd name="connsiteY16" fmla="*/ 546656 h 1262273"/>
              <a:gd name="connsiteX17" fmla="*/ 79513 w 3081131"/>
              <a:gd name="connsiteY17" fmla="*/ 477082 h 1262273"/>
              <a:gd name="connsiteX18" fmla="*/ 39757 w 3081131"/>
              <a:gd name="connsiteY18" fmla="*/ 357812 h 1262273"/>
              <a:gd name="connsiteX19" fmla="*/ 9939 w 3081131"/>
              <a:gd name="connsiteY19" fmla="*/ 238543 h 1262273"/>
              <a:gd name="connsiteX20" fmla="*/ 0 w 3081131"/>
              <a:gd name="connsiteY20" fmla="*/ 208725 h 1262273"/>
              <a:gd name="connsiteX21" fmla="*/ 9939 w 3081131"/>
              <a:gd name="connsiteY21" fmla="*/ 129212 h 1262273"/>
              <a:gd name="connsiteX22" fmla="*/ 59635 w 3081131"/>
              <a:gd name="connsiteY22" fmla="*/ 59638 h 1262273"/>
              <a:gd name="connsiteX23" fmla="*/ 79513 w 3081131"/>
              <a:gd name="connsiteY23" fmla="*/ 29821 h 1262273"/>
              <a:gd name="connsiteX24" fmla="*/ 109331 w 3081131"/>
              <a:gd name="connsiteY24" fmla="*/ 19882 h 1262273"/>
              <a:gd name="connsiteX25" fmla="*/ 228600 w 3081131"/>
              <a:gd name="connsiteY25" fmla="*/ 9943 h 1262273"/>
              <a:gd name="connsiteX26" fmla="*/ 1262270 w 3081131"/>
              <a:gd name="connsiteY26" fmla="*/ 3 h 1262273"/>
              <a:gd name="connsiteX27" fmla="*/ 2097157 w 3081131"/>
              <a:gd name="connsiteY27" fmla="*/ 9943 h 1262273"/>
              <a:gd name="connsiteX28" fmla="*/ 2484783 w 3081131"/>
              <a:gd name="connsiteY28" fmla="*/ 19882 h 1262273"/>
              <a:gd name="connsiteX29" fmla="*/ 2932044 w 3081131"/>
              <a:gd name="connsiteY29" fmla="*/ 9943 h 1262273"/>
              <a:gd name="connsiteX30" fmla="*/ 3081131 w 3081131"/>
              <a:gd name="connsiteY30" fmla="*/ 3 h 12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81131" h="1262273">
                <a:moveTo>
                  <a:pt x="665922" y="1262273"/>
                </a:moveTo>
                <a:cubicBezTo>
                  <a:pt x="659296" y="1242395"/>
                  <a:pt x="652065" y="1222708"/>
                  <a:pt x="646044" y="1202638"/>
                </a:cubicBezTo>
                <a:cubicBezTo>
                  <a:pt x="642119" y="1189554"/>
                  <a:pt x="640030" y="1175966"/>
                  <a:pt x="636105" y="1162882"/>
                </a:cubicBezTo>
                <a:cubicBezTo>
                  <a:pt x="630084" y="1142812"/>
                  <a:pt x="627849" y="1120682"/>
                  <a:pt x="616226" y="1103247"/>
                </a:cubicBezTo>
                <a:lnTo>
                  <a:pt x="596348" y="1073430"/>
                </a:lnTo>
                <a:cubicBezTo>
                  <a:pt x="573507" y="1004905"/>
                  <a:pt x="591286" y="1028612"/>
                  <a:pt x="556592" y="993916"/>
                </a:cubicBezTo>
                <a:cubicBezTo>
                  <a:pt x="548508" y="969666"/>
                  <a:pt x="546040" y="953549"/>
                  <a:pt x="526774" y="934282"/>
                </a:cubicBezTo>
                <a:cubicBezTo>
                  <a:pt x="518327" y="925835"/>
                  <a:pt x="506896" y="921029"/>
                  <a:pt x="496957" y="914403"/>
                </a:cubicBezTo>
                <a:cubicBezTo>
                  <a:pt x="490331" y="901151"/>
                  <a:pt x="487556" y="885124"/>
                  <a:pt x="477079" y="874647"/>
                </a:cubicBezTo>
                <a:cubicBezTo>
                  <a:pt x="460186" y="857754"/>
                  <a:pt x="434338" y="851783"/>
                  <a:pt x="417444" y="834890"/>
                </a:cubicBezTo>
                <a:cubicBezTo>
                  <a:pt x="378615" y="796063"/>
                  <a:pt x="419359" y="830878"/>
                  <a:pt x="367748" y="805073"/>
                </a:cubicBezTo>
                <a:cubicBezTo>
                  <a:pt x="326960" y="784679"/>
                  <a:pt x="348867" y="789968"/>
                  <a:pt x="318052" y="765316"/>
                </a:cubicBezTo>
                <a:cubicBezTo>
                  <a:pt x="308724" y="757854"/>
                  <a:pt x="297225" y="753304"/>
                  <a:pt x="288235" y="745438"/>
                </a:cubicBezTo>
                <a:cubicBezTo>
                  <a:pt x="270605" y="730012"/>
                  <a:pt x="255104" y="712308"/>
                  <a:pt x="238539" y="695743"/>
                </a:cubicBezTo>
                <a:cubicBezTo>
                  <a:pt x="231913" y="689117"/>
                  <a:pt x="223859" y="683661"/>
                  <a:pt x="218661" y="675864"/>
                </a:cubicBezTo>
                <a:cubicBezTo>
                  <a:pt x="192157" y="636108"/>
                  <a:pt x="208722" y="652673"/>
                  <a:pt x="168965" y="626169"/>
                </a:cubicBezTo>
                <a:cubicBezTo>
                  <a:pt x="145310" y="555202"/>
                  <a:pt x="166521" y="578157"/>
                  <a:pt x="119270" y="546656"/>
                </a:cubicBezTo>
                <a:cubicBezTo>
                  <a:pt x="104731" y="524847"/>
                  <a:pt x="87918" y="502297"/>
                  <a:pt x="79513" y="477082"/>
                </a:cubicBezTo>
                <a:cubicBezTo>
                  <a:pt x="32565" y="336241"/>
                  <a:pt x="84585" y="447469"/>
                  <a:pt x="39757" y="357812"/>
                </a:cubicBezTo>
                <a:cubicBezTo>
                  <a:pt x="26373" y="277504"/>
                  <a:pt x="36192" y="317300"/>
                  <a:pt x="9939" y="238543"/>
                </a:cubicBezTo>
                <a:lnTo>
                  <a:pt x="0" y="208725"/>
                </a:lnTo>
                <a:cubicBezTo>
                  <a:pt x="3313" y="182221"/>
                  <a:pt x="3461" y="155125"/>
                  <a:pt x="9939" y="129212"/>
                </a:cubicBezTo>
                <a:cubicBezTo>
                  <a:pt x="20448" y="87178"/>
                  <a:pt x="34195" y="90167"/>
                  <a:pt x="59635" y="59638"/>
                </a:cubicBezTo>
                <a:cubicBezTo>
                  <a:pt x="67282" y="50461"/>
                  <a:pt x="70185" y="37283"/>
                  <a:pt x="79513" y="29821"/>
                </a:cubicBezTo>
                <a:cubicBezTo>
                  <a:pt x="87694" y="23276"/>
                  <a:pt x="98946" y="21267"/>
                  <a:pt x="109331" y="19882"/>
                </a:cubicBezTo>
                <a:cubicBezTo>
                  <a:pt x="148875" y="14610"/>
                  <a:pt x="188712" y="10631"/>
                  <a:pt x="228600" y="9943"/>
                </a:cubicBezTo>
                <a:lnTo>
                  <a:pt x="1262270" y="3"/>
                </a:lnTo>
                <a:lnTo>
                  <a:pt x="2097157" y="9943"/>
                </a:lnTo>
                <a:cubicBezTo>
                  <a:pt x="2226391" y="12044"/>
                  <a:pt x="2355532" y="19882"/>
                  <a:pt x="2484783" y="19882"/>
                </a:cubicBezTo>
                <a:cubicBezTo>
                  <a:pt x="2633907" y="19882"/>
                  <a:pt x="2782957" y="13256"/>
                  <a:pt x="2932044" y="9943"/>
                </a:cubicBezTo>
                <a:cubicBezTo>
                  <a:pt x="3067859" y="-505"/>
                  <a:pt x="3018055" y="3"/>
                  <a:pt x="3081131" y="3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8475" y="3285489"/>
                <a:ext cx="37243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75" y="3285489"/>
                <a:ext cx="3724353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7209781" y="6376439"/>
            <a:ext cx="43116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222723" y="5177562"/>
            <a:ext cx="9640" cy="14745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7209781" y="5525022"/>
              <a:ext cx="4360320" cy="8177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1341" y="5496613"/>
                <a:ext cx="4417200" cy="874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7084930" y="6340165"/>
              <a:ext cx="12240" cy="63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0610" y="6335965"/>
                <a:ext cx="20880" cy="1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9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506"/>
            <a:ext cx="10515600" cy="4351338"/>
          </a:xfrm>
        </p:spPr>
        <p:txBody>
          <a:bodyPr/>
          <a:lstStyle/>
          <a:p>
            <a:r>
              <a:rPr lang="en-US" dirty="0"/>
              <a:t>Don’t repeat shared compute. Propagate the gradients backward</a:t>
            </a: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453798" y="3713001"/>
            <a:ext cx="822960" cy="82296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1348256" y="5256123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2423478" y="5256123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951937" y="3713001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z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6758" y="4124481"/>
            <a:ext cx="67517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7" idx="4"/>
          </p:cNvCxnSpPr>
          <p:nvPr/>
        </p:nvCxnSpPr>
        <p:spPr>
          <a:xfrm flipV="1">
            <a:off x="1759736" y="4535961"/>
            <a:ext cx="603681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4"/>
          </p:cNvCxnSpPr>
          <p:nvPr/>
        </p:nvCxnSpPr>
        <p:spPr>
          <a:xfrm flipH="1" flipV="1">
            <a:off x="2363417" y="4535961"/>
            <a:ext cx="471541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3632834" y="3713001"/>
            <a:ext cx="822960" cy="822960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74897" y="4124481"/>
            <a:ext cx="85793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/>
          </p:cNvSpPr>
          <p:nvPr/>
        </p:nvSpPr>
        <p:spPr>
          <a:xfrm>
            <a:off x="5418428" y="3713001"/>
            <a:ext cx="822960" cy="82296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Loss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55794" y="4124481"/>
            <a:ext cx="962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67385" y="3406907"/>
                <a:ext cx="4104970" cy="984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85" y="3406907"/>
                <a:ext cx="41049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00894" y="3053054"/>
                <a:ext cx="1397690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94" y="3053054"/>
                <a:ext cx="1397690" cy="665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171216" y="3051684"/>
                <a:ext cx="148951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216" y="3051684"/>
                <a:ext cx="148951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3926" y="4651100"/>
                <a:ext cx="16846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26" y="4651100"/>
                <a:ext cx="1684692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67385" y="5094967"/>
                <a:ext cx="3951338" cy="984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85" y="5094967"/>
                <a:ext cx="3951338" cy="984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15971" y="4651100"/>
                <a:ext cx="150342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71" y="4651100"/>
                <a:ext cx="1503425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160933" y="3361192"/>
            <a:ext cx="1041400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73700" y="5094967"/>
            <a:ext cx="1028633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73700" y="3361842"/>
            <a:ext cx="1732425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73700" y="5095617"/>
            <a:ext cx="1732425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73700" y="3361192"/>
            <a:ext cx="2445023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73700" y="5094967"/>
            <a:ext cx="2445023" cy="10298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55794" y="3882306"/>
            <a:ext cx="962634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65121" y="3882306"/>
            <a:ext cx="807812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614347" y="4549129"/>
            <a:ext cx="578777" cy="700171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518372" y="4553940"/>
            <a:ext cx="449633" cy="69536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175829" y="3438045"/>
            <a:ext cx="822960" cy="82296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1386056" y="4981167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</a:t>
            </a:r>
            <a:r>
              <a:rPr lang="en-US" sz="3200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2461278" y="4981167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</a:t>
            </a:r>
            <a:r>
              <a:rPr lang="en-US" sz="3200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2008181" y="3438045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h</a:t>
            </a:r>
            <a:r>
              <a:rPr lang="en-US" sz="3200" baseline="-25000" dirty="0" err="1">
                <a:solidFill>
                  <a:prstClr val="black"/>
                </a:solidFill>
              </a:rPr>
              <a:t>in</a:t>
            </a:r>
            <a:endParaRPr lang="en-US" sz="3200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7" idx="2"/>
          </p:cNvCxnSpPr>
          <p:nvPr/>
        </p:nvCxnSpPr>
        <p:spPr>
          <a:xfrm>
            <a:off x="998789" y="3849525"/>
            <a:ext cx="100939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7" idx="4"/>
          </p:cNvCxnSpPr>
          <p:nvPr/>
        </p:nvCxnSpPr>
        <p:spPr>
          <a:xfrm flipV="1">
            <a:off x="1797536" y="4261005"/>
            <a:ext cx="622125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4"/>
          </p:cNvCxnSpPr>
          <p:nvPr/>
        </p:nvCxnSpPr>
        <p:spPr>
          <a:xfrm flipH="1" flipV="1">
            <a:off x="2419661" y="4261005"/>
            <a:ext cx="453097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9849219" y="3438045"/>
            <a:ext cx="822960" cy="822960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stCxn id="17" idx="6"/>
            <a:endCxn id="42" idx="2"/>
          </p:cNvCxnSpPr>
          <p:nvPr/>
        </p:nvCxnSpPr>
        <p:spPr>
          <a:xfrm>
            <a:off x="6827343" y="3849525"/>
            <a:ext cx="993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/>
          </p:cNvSpPr>
          <p:nvPr/>
        </p:nvSpPr>
        <p:spPr>
          <a:xfrm>
            <a:off x="11367754" y="3438045"/>
            <a:ext cx="822960" cy="82296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Loss</a:t>
            </a:r>
          </a:p>
        </p:txBody>
      </p:sp>
      <p:cxnSp>
        <p:nvCxnSpPr>
          <p:cNvPr id="14" name="Straight Arrow Connector 13"/>
          <p:cNvCxnSpPr>
            <a:stCxn id="11" idx="6"/>
            <a:endCxn id="13" idx="2"/>
          </p:cNvCxnSpPr>
          <p:nvPr/>
        </p:nvCxnSpPr>
        <p:spPr>
          <a:xfrm>
            <a:off x="10672179" y="3849525"/>
            <a:ext cx="6955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/>
          </p:cNvSpPr>
          <p:nvPr/>
        </p:nvSpPr>
        <p:spPr>
          <a:xfrm>
            <a:off x="5468828" y="4981167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44050" y="4981167"/>
            <a:ext cx="822960" cy="82296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004383" y="3438045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z</a:t>
            </a:r>
            <a:r>
              <a:rPr lang="en-US" sz="3200" baseline="-250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18" name="Straight Arrow Connector 17"/>
          <p:cNvCxnSpPr>
            <a:stCxn id="21" idx="6"/>
            <a:endCxn id="17" idx="2"/>
          </p:cNvCxnSpPr>
          <p:nvPr/>
        </p:nvCxnSpPr>
        <p:spPr>
          <a:xfrm>
            <a:off x="4708767" y="3849525"/>
            <a:ext cx="129561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17" idx="4"/>
          </p:cNvCxnSpPr>
          <p:nvPr/>
        </p:nvCxnSpPr>
        <p:spPr>
          <a:xfrm flipV="1">
            <a:off x="5880308" y="4261005"/>
            <a:ext cx="535555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7" idx="4"/>
          </p:cNvCxnSpPr>
          <p:nvPr/>
        </p:nvCxnSpPr>
        <p:spPr>
          <a:xfrm flipH="1" flipV="1">
            <a:off x="6415863" y="4261005"/>
            <a:ext cx="539667" cy="72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>
            <a:off x="3885807" y="3438045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h</a:t>
            </a:r>
            <a:endParaRPr lang="en-US" sz="3200" baseline="-25000" dirty="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stCxn id="7" idx="6"/>
            <a:endCxn id="21" idx="2"/>
          </p:cNvCxnSpPr>
          <p:nvPr/>
        </p:nvCxnSpPr>
        <p:spPr>
          <a:xfrm>
            <a:off x="2831141" y="3849525"/>
            <a:ext cx="10546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79313" y="3886838"/>
            <a:ext cx="11941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7030A0"/>
                </a:solidFill>
              </a:rPr>
              <a:t>Softmax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1447" y="3886838"/>
            <a:ext cx="74103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FF0000"/>
                </a:solidFill>
              </a:rPr>
              <a:t>ReLU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1501" y="3886838"/>
            <a:ext cx="8960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accent1"/>
                </a:solidFill>
              </a:rPr>
              <a:t>Linear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450" y="3886838"/>
            <a:ext cx="8960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accent1"/>
                </a:solidFill>
              </a:rPr>
              <a:t>Linear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672179" y="3635925"/>
            <a:ext cx="7432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53035" y="3635925"/>
            <a:ext cx="1145703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3635925"/>
            <a:ext cx="105925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57500" y="3635925"/>
            <a:ext cx="1028307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67975" y="4308426"/>
            <a:ext cx="476250" cy="62532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582375" y="4308426"/>
            <a:ext cx="514350" cy="62532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686062" y="4308426"/>
            <a:ext cx="476250" cy="62532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600462" y="4308426"/>
            <a:ext cx="514350" cy="62532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/>
          </p:cNvSpPr>
          <p:nvPr/>
        </p:nvSpPr>
        <p:spPr>
          <a:xfrm>
            <a:off x="7821190" y="3438045"/>
            <a:ext cx="822960" cy="8229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z</a:t>
            </a:r>
          </a:p>
        </p:txBody>
      </p:sp>
      <p:cxnSp>
        <p:nvCxnSpPr>
          <p:cNvPr id="44" name="Straight Arrow Connector 43"/>
          <p:cNvCxnSpPr>
            <a:stCxn id="42" idx="6"/>
            <a:endCxn id="11" idx="2"/>
          </p:cNvCxnSpPr>
          <p:nvPr/>
        </p:nvCxnSpPr>
        <p:spPr>
          <a:xfrm>
            <a:off x="8644150" y="3849525"/>
            <a:ext cx="12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4691548" y="2632111"/>
            <a:ext cx="3566450" cy="929773"/>
          </a:xfrm>
          <a:custGeom>
            <a:avLst/>
            <a:gdLst>
              <a:gd name="connsiteX0" fmla="*/ 0 w 2569580"/>
              <a:gd name="connsiteY0" fmla="*/ 937952 h 937952"/>
              <a:gd name="connsiteX1" fmla="*/ 1493134 w 2569580"/>
              <a:gd name="connsiteY1" fmla="*/ 403 h 937952"/>
              <a:gd name="connsiteX2" fmla="*/ 2569580 w 2569580"/>
              <a:gd name="connsiteY2" fmla="*/ 845354 h 937952"/>
              <a:gd name="connsiteX0" fmla="*/ 0 w 2615879"/>
              <a:gd name="connsiteY0" fmla="*/ 937555 h 937555"/>
              <a:gd name="connsiteX1" fmla="*/ 1493134 w 2615879"/>
              <a:gd name="connsiteY1" fmla="*/ 6 h 937555"/>
              <a:gd name="connsiteX2" fmla="*/ 2615879 w 2615879"/>
              <a:gd name="connsiteY2" fmla="*/ 925980 h 937555"/>
              <a:gd name="connsiteX0" fmla="*/ 0 w 2766350"/>
              <a:gd name="connsiteY0" fmla="*/ 946729 h 946729"/>
              <a:gd name="connsiteX1" fmla="*/ 1493134 w 2766350"/>
              <a:gd name="connsiteY1" fmla="*/ 9180 h 946729"/>
              <a:gd name="connsiteX2" fmla="*/ 2766350 w 2766350"/>
              <a:gd name="connsiteY2" fmla="*/ 599488 h 946729"/>
              <a:gd name="connsiteX0" fmla="*/ 0 w 3404525"/>
              <a:gd name="connsiteY0" fmla="*/ 938663 h 938663"/>
              <a:gd name="connsiteX1" fmla="*/ 1493134 w 3404525"/>
              <a:gd name="connsiteY1" fmla="*/ 1114 h 938663"/>
              <a:gd name="connsiteX2" fmla="*/ 3404525 w 3404525"/>
              <a:gd name="connsiteY2" fmla="*/ 791447 h 938663"/>
              <a:gd name="connsiteX0" fmla="*/ 0 w 3404525"/>
              <a:gd name="connsiteY0" fmla="*/ 929164 h 929164"/>
              <a:gd name="connsiteX1" fmla="*/ 2607559 w 3404525"/>
              <a:gd name="connsiteY1" fmla="*/ 1140 h 929164"/>
              <a:gd name="connsiteX2" fmla="*/ 3404525 w 3404525"/>
              <a:gd name="connsiteY2" fmla="*/ 781948 h 929164"/>
              <a:gd name="connsiteX0" fmla="*/ 0 w 3404525"/>
              <a:gd name="connsiteY0" fmla="*/ 929773 h 929773"/>
              <a:gd name="connsiteX1" fmla="*/ 2607559 w 3404525"/>
              <a:gd name="connsiteY1" fmla="*/ 1749 h 929773"/>
              <a:gd name="connsiteX2" fmla="*/ 3404525 w 3404525"/>
              <a:gd name="connsiteY2" fmla="*/ 782557 h 929773"/>
              <a:gd name="connsiteX0" fmla="*/ 0 w 3566450"/>
              <a:gd name="connsiteY0" fmla="*/ 929773 h 929773"/>
              <a:gd name="connsiteX1" fmla="*/ 2607559 w 3566450"/>
              <a:gd name="connsiteY1" fmla="*/ 1749 h 929773"/>
              <a:gd name="connsiteX2" fmla="*/ 3566450 w 3566450"/>
              <a:gd name="connsiteY2" fmla="*/ 782557 h 9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6450" h="929773">
                <a:moveTo>
                  <a:pt x="0" y="929773"/>
                </a:moveTo>
                <a:cubicBezTo>
                  <a:pt x="532435" y="468715"/>
                  <a:pt x="2013151" y="26285"/>
                  <a:pt x="2607559" y="1749"/>
                </a:cubicBezTo>
                <a:cubicBezTo>
                  <a:pt x="3201967" y="-22787"/>
                  <a:pt x="3556683" y="209490"/>
                  <a:pt x="3566450" y="7825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940630" y="3614250"/>
            <a:ext cx="852759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4613633" y="2542999"/>
            <a:ext cx="3741220" cy="947415"/>
          </a:xfrm>
          <a:custGeom>
            <a:avLst/>
            <a:gdLst>
              <a:gd name="connsiteX0" fmla="*/ 2870521 w 2870521"/>
              <a:gd name="connsiteY0" fmla="*/ 754066 h 939261"/>
              <a:gd name="connsiteX1" fmla="*/ 1562582 w 2870521"/>
              <a:gd name="connsiteY1" fmla="*/ 1712 h 939261"/>
              <a:gd name="connsiteX2" fmla="*/ 0 w 2870521"/>
              <a:gd name="connsiteY2" fmla="*/ 939261 h 939261"/>
              <a:gd name="connsiteX0" fmla="*/ 2870521 w 2870521"/>
              <a:gd name="connsiteY0" fmla="*/ 877502 h 1062697"/>
              <a:gd name="connsiteX1" fmla="*/ 2019782 w 2870521"/>
              <a:gd name="connsiteY1" fmla="*/ 1323 h 1062697"/>
              <a:gd name="connsiteX2" fmla="*/ 0 w 2870521"/>
              <a:gd name="connsiteY2" fmla="*/ 1062697 h 1062697"/>
              <a:gd name="connsiteX0" fmla="*/ 2870521 w 2874844"/>
              <a:gd name="connsiteY0" fmla="*/ 877812 h 1063007"/>
              <a:gd name="connsiteX1" fmla="*/ 2019782 w 2874844"/>
              <a:gd name="connsiteY1" fmla="*/ 1633 h 1063007"/>
              <a:gd name="connsiteX2" fmla="*/ 0 w 2874844"/>
              <a:gd name="connsiteY2" fmla="*/ 1063007 h 1063007"/>
              <a:gd name="connsiteX0" fmla="*/ 3737296 w 3743394"/>
              <a:gd name="connsiteY0" fmla="*/ 876512 h 956932"/>
              <a:gd name="connsiteX1" fmla="*/ 2886557 w 3743394"/>
              <a:gd name="connsiteY1" fmla="*/ 333 h 956932"/>
              <a:gd name="connsiteX2" fmla="*/ 0 w 3743394"/>
              <a:gd name="connsiteY2" fmla="*/ 956932 h 956932"/>
              <a:gd name="connsiteX0" fmla="*/ 3737296 w 3741220"/>
              <a:gd name="connsiteY0" fmla="*/ 866995 h 947415"/>
              <a:gd name="connsiteX1" fmla="*/ 2696057 w 3741220"/>
              <a:gd name="connsiteY1" fmla="*/ 341 h 947415"/>
              <a:gd name="connsiteX2" fmla="*/ 0 w 3741220"/>
              <a:gd name="connsiteY2" fmla="*/ 947415 h 9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1220" h="947415">
                <a:moveTo>
                  <a:pt x="3737296" y="866995"/>
                </a:moveTo>
                <a:cubicBezTo>
                  <a:pt x="3789261" y="370610"/>
                  <a:pt x="3318940" y="-13062"/>
                  <a:pt x="2696057" y="341"/>
                </a:cubicBezTo>
                <a:cubicBezTo>
                  <a:pt x="2073174" y="13744"/>
                  <a:pt x="542081" y="494073"/>
                  <a:pt x="0" y="947415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070965" y="2787830"/>
                <a:ext cx="1397690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965" y="2787830"/>
                <a:ext cx="1397690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232670" y="2787830"/>
                <a:ext cx="148951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70" y="2787830"/>
                <a:ext cx="1489510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876800" y="5912897"/>
                <a:ext cx="1912895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912897"/>
                <a:ext cx="1912895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209275" y="5912897"/>
                <a:ext cx="17704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75" y="5912897"/>
                <a:ext cx="1770420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985251" y="1989339"/>
                <a:ext cx="263559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51" y="1989339"/>
                <a:ext cx="2635593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230127" y="2788762"/>
                <a:ext cx="186724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27" y="2788762"/>
                <a:ext cx="1867242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60344" y="5911166"/>
                <a:ext cx="2031325" cy="66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4" y="5911166"/>
                <a:ext cx="2031325" cy="666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451178" y="5911166"/>
                <a:ext cx="1960088" cy="66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78" y="5911166"/>
                <a:ext cx="1960088" cy="666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291357" y="2787445"/>
                <a:ext cx="1661032" cy="66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7" y="2787445"/>
                <a:ext cx="1661032" cy="666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994474" y="1986089"/>
                <a:ext cx="1491819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4" y="1986089"/>
                <a:ext cx="1491819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9" grpId="0"/>
      <p:bldP spid="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964100" y="525600"/>
            <a:ext cx="8263800" cy="188280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b" anchorCtr="0">
            <a:noAutofit/>
          </a:bodyPr>
          <a:lstStyle/>
          <a:p>
            <a:r>
              <a:rPr lang="en"/>
              <a:t>What is deep learning?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1964100" y="2967283"/>
            <a:ext cx="8263800" cy="292968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0" indent="0">
              <a:spcAft>
                <a:spcPts val="1920"/>
              </a:spcAft>
              <a:buNone/>
            </a:pPr>
            <a:r>
              <a:rPr lang="en" sz="2400"/>
              <a:t>Deep learning is a subfield of machine learning focusing on learning data representations as successive layers of increasingly meaningful representations.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1358266" y="1736726"/>
            <a:ext cx="9464040" cy="285264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Fundamentals of machine learning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1358266" y="4589464"/>
            <a:ext cx="9464040" cy="150012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>
              <a:spcBef>
                <a:spcPts val="900"/>
              </a:spcBef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17937" cy="2426987"/>
          </a:xfrm>
        </p:spPr>
        <p:txBody>
          <a:bodyPr>
            <a:normAutofit/>
          </a:bodyPr>
          <a:lstStyle/>
          <a:p>
            <a:r>
              <a:rPr lang="en-US" dirty="0"/>
              <a:t>The goal of ML is to </a:t>
            </a:r>
            <a:r>
              <a:rPr lang="en-US" dirty="0">
                <a:solidFill>
                  <a:schemeClr val="accent1"/>
                </a:solidFill>
              </a:rPr>
              <a:t>learn from data                       --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--&gt;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Technically, combines </a:t>
            </a:r>
            <a:r>
              <a:rPr lang="en-US" dirty="0">
                <a:solidFill>
                  <a:schemeClr val="accent1"/>
                </a:solidFill>
              </a:rPr>
              <a:t>statistics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computational tools (</a:t>
            </a:r>
            <a:r>
              <a:rPr lang="en-US" dirty="0">
                <a:solidFill>
                  <a:schemeClr val="accent1"/>
                </a:solidFill>
              </a:rPr>
              <a:t>optimization</a:t>
            </a:r>
            <a:r>
              <a:rPr lang="en-US" dirty="0"/>
              <a:t>)</a:t>
            </a:r>
          </a:p>
          <a:p>
            <a:r>
              <a:rPr lang="en-US" dirty="0"/>
              <a:t>Example (supervised learning) tasks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baby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370" y="1157967"/>
            <a:ext cx="2441617" cy="1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5D1A90-9B57-41EE-B941-4EAB04762374}"/>
              </a:ext>
            </a:extLst>
          </p:cNvPr>
          <p:cNvSpPr/>
          <p:nvPr/>
        </p:nvSpPr>
        <p:spPr>
          <a:xfrm>
            <a:off x="4354141" y="4363009"/>
            <a:ext cx="1741859" cy="115267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/>
              <a:t>Model</a:t>
            </a:r>
            <a:endParaRPr lang="en-US" sz="2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3A2F3-0AF6-40B3-B6C5-31D96E584E10}"/>
              </a:ext>
            </a:extLst>
          </p:cNvPr>
          <p:cNvSpPr txBox="1"/>
          <p:nvPr/>
        </p:nvSpPr>
        <p:spPr>
          <a:xfrm>
            <a:off x="543363" y="5207663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“How are you?”</a:t>
            </a:r>
          </a:p>
        </p:txBody>
      </p:sp>
      <p:pic>
        <p:nvPicPr>
          <p:cNvPr id="13" name="Picture 6" descr="http://www.wirelesscommunication.nl/reference/images/voicesig.gif">
            <a:extLst>
              <a:ext uri="{FF2B5EF4-FFF2-40B4-BE49-F238E27FC236}">
                <a16:creationId xmlns:a16="http://schemas.microsoft.com/office/drawing/2014/main" id="{416EF489-282F-4ABE-B9C0-7398D969C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7000"/>
                    </a14:imgEffect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41" r="33365"/>
          <a:stretch/>
        </p:blipFill>
        <p:spPr bwMode="auto">
          <a:xfrm>
            <a:off x="856499" y="5761015"/>
            <a:ext cx="1643194" cy="99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at">
            <a:extLst>
              <a:ext uri="{FF2B5EF4-FFF2-40B4-BE49-F238E27FC236}">
                <a16:creationId xmlns:a16="http://schemas.microsoft.com/office/drawing/2014/main" id="{6758CE7B-6D9D-45EE-8217-9C119D1A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7" y="4117675"/>
            <a:ext cx="1218458" cy="9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FA4B5F-9C87-43A8-B9B9-5C69D35456E4}"/>
              </a:ext>
            </a:extLst>
          </p:cNvPr>
          <p:cNvSpPr txBox="1"/>
          <p:nvPr/>
        </p:nvSpPr>
        <p:spPr>
          <a:xfrm>
            <a:off x="7723446" y="5545630"/>
            <a:ext cx="3031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 am fine thank you”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36B73-421B-47A8-A2D8-25040A15723D}"/>
              </a:ext>
            </a:extLst>
          </p:cNvPr>
          <p:cNvSpPr txBox="1"/>
          <p:nvPr/>
        </p:nvSpPr>
        <p:spPr>
          <a:xfrm>
            <a:off x="8218351" y="4077946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 or Dog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E4C2E-2395-4439-95B0-062E5644ADEE}"/>
              </a:ext>
            </a:extLst>
          </p:cNvPr>
          <p:cNvSpPr txBox="1"/>
          <p:nvPr/>
        </p:nvSpPr>
        <p:spPr>
          <a:xfrm>
            <a:off x="7875308" y="4811788"/>
            <a:ext cx="242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Wie</a:t>
            </a:r>
            <a:r>
              <a:rPr lang="en-US" sz="2400" dirty="0"/>
              <a:t> </a:t>
            </a:r>
            <a:r>
              <a:rPr lang="en-US" sz="2400" dirty="0" err="1"/>
              <a:t>geht’s</a:t>
            </a:r>
            <a:r>
              <a:rPr lang="en-US" sz="2400" dirty="0"/>
              <a:t> </a:t>
            </a:r>
            <a:r>
              <a:rPr lang="en-US" sz="2400" dirty="0" err="1"/>
              <a:t>dir</a:t>
            </a:r>
            <a:r>
              <a:rPr lang="en-US" sz="2400" dirty="0"/>
              <a:t>?”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C677A0F-B930-4646-A950-C6288468B83E}"/>
              </a:ext>
            </a:extLst>
          </p:cNvPr>
          <p:cNvCxnSpPr>
            <a:cxnSpLocks/>
          </p:cNvCxnSpPr>
          <p:nvPr/>
        </p:nvCxnSpPr>
        <p:spPr>
          <a:xfrm>
            <a:off x="2449983" y="4526580"/>
            <a:ext cx="1642694" cy="274106"/>
          </a:xfrm>
          <a:prstGeom prst="curvedConnector3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F266566-7571-48D4-860F-E967DD368E9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12830" y="4953086"/>
            <a:ext cx="1432247" cy="485410"/>
          </a:xfrm>
          <a:prstGeom prst="curvedConnector3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7053FFB-0B6B-46D5-A5E6-CA20C17B3444}"/>
              </a:ext>
            </a:extLst>
          </p:cNvPr>
          <p:cNvCxnSpPr>
            <a:cxnSpLocks/>
          </p:cNvCxnSpPr>
          <p:nvPr/>
        </p:nvCxnSpPr>
        <p:spPr>
          <a:xfrm flipV="1">
            <a:off x="2655468" y="5105486"/>
            <a:ext cx="1542721" cy="1306816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56EECB0-3063-40FB-95D3-5A1EF622A5AF}"/>
              </a:ext>
            </a:extLst>
          </p:cNvPr>
          <p:cNvCxnSpPr>
            <a:cxnSpLocks/>
          </p:cNvCxnSpPr>
          <p:nvPr/>
        </p:nvCxnSpPr>
        <p:spPr>
          <a:xfrm flipV="1">
            <a:off x="6188015" y="4363009"/>
            <a:ext cx="1782793" cy="531044"/>
          </a:xfrm>
          <a:prstGeom prst="curvedConnector3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5574BB8-6B7D-42A6-A02D-5A5A28D4C10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05064" y="4990174"/>
            <a:ext cx="1670244" cy="52447"/>
          </a:xfrm>
          <a:prstGeom prst="curvedConnector3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D09DAF7-F2AB-46F5-A750-4C733073C52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05064" y="5100206"/>
            <a:ext cx="1518382" cy="676257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983640" y="5933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Data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983640" y="1536634"/>
            <a:ext cx="6257880" cy="40179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indent="-457200">
              <a:buSzPts val="2400"/>
            </a:pPr>
            <a:r>
              <a:rPr lang="en" sz="2880" dirty="0"/>
              <a:t>Humans learn by observation and unsupervised learning</a:t>
            </a:r>
            <a:endParaRPr sz="2880" dirty="0"/>
          </a:p>
          <a:p>
            <a:pPr lvl="1" indent="-457200">
              <a:buSzPts val="2400"/>
            </a:pPr>
            <a:r>
              <a:rPr lang="en" sz="2880" dirty="0"/>
              <a:t>model of the world /</a:t>
            </a:r>
            <a:br>
              <a:rPr lang="en" sz="2880" dirty="0"/>
            </a:br>
            <a:r>
              <a:rPr lang="en" sz="2880" dirty="0"/>
              <a:t>common sense reasoning</a:t>
            </a:r>
            <a:endParaRPr sz="2880" dirty="0"/>
          </a:p>
          <a:p>
            <a:pPr indent="-457200">
              <a:spcBef>
                <a:spcPts val="1200"/>
              </a:spcBef>
              <a:buSzPts val="2400"/>
            </a:pPr>
            <a:r>
              <a:rPr lang="en" sz="2880" dirty="0"/>
              <a:t>Machine learning needs lots of (labeled) data to compensate</a:t>
            </a:r>
          </a:p>
          <a:p>
            <a:pPr indent="-457200">
              <a:spcBef>
                <a:spcPts val="1200"/>
              </a:spcBef>
              <a:buSzPts val="2400"/>
            </a:pPr>
            <a:r>
              <a:rPr lang="en" sz="2880" dirty="0"/>
              <a:t>We’ve reached critical mass of compute and storage</a:t>
            </a:r>
            <a:endParaRPr sz="2880" dirty="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20" y="4456021"/>
            <a:ext cx="4042860" cy="230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479" y="1689361"/>
            <a:ext cx="4024901" cy="263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5CD6C-4058-AF49-A494-722B5FF6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22" y="2222383"/>
            <a:ext cx="4718064" cy="3847979"/>
          </a:xfrm>
          <a:prstGeom prst="rect">
            <a:avLst/>
          </a:prstGeom>
        </p:spPr>
      </p:pic>
      <p:sp>
        <p:nvSpPr>
          <p:cNvPr id="284" name="Google Shape;284;p38"/>
          <p:cNvSpPr txBox="1">
            <a:spLocks noGrp="1"/>
          </p:cNvSpPr>
          <p:nvPr>
            <p:ph type="title" idx="4294967295"/>
          </p:nvPr>
        </p:nvSpPr>
        <p:spPr>
          <a:xfrm>
            <a:off x="983640" y="2885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How to calculate model parameters?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4294967295"/>
          </p:nvPr>
        </p:nvSpPr>
        <p:spPr>
          <a:xfrm>
            <a:off x="983640" y="1435033"/>
            <a:ext cx="8543520" cy="542268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lnSpc>
                <a:spcPct val="115000"/>
              </a:lnSpc>
              <a:spcBef>
                <a:spcPts val="900"/>
              </a:spcBef>
              <a:buSzPts val="2400"/>
            </a:pPr>
            <a:r>
              <a:rPr lang="en-US" sz="2880" dirty="0"/>
              <a:t>Define a cost (loss) function and </a:t>
            </a:r>
            <a:r>
              <a:rPr lang="en-US" sz="2880" b="1" dirty="0"/>
              <a:t>optimize</a:t>
            </a:r>
            <a:endParaRPr lang="en-US" sz="2880" dirty="0"/>
          </a:p>
          <a:p>
            <a:pPr marL="548640" indent="-457200">
              <a:lnSpc>
                <a:spcPct val="115000"/>
              </a:lnSpc>
              <a:spcBef>
                <a:spcPts val="900"/>
              </a:spcBef>
              <a:buSzPts val="2400"/>
            </a:pPr>
            <a:endParaRPr lang="en-US" sz="2880" dirty="0"/>
          </a:p>
          <a:p>
            <a:pPr marL="548640" indent="-457200">
              <a:lnSpc>
                <a:spcPct val="115000"/>
              </a:lnSpc>
              <a:spcBef>
                <a:spcPts val="900"/>
              </a:spcBef>
              <a:buSzPts val="2400"/>
            </a:pPr>
            <a:endParaRPr lang="en" sz="2880" dirty="0"/>
          </a:p>
          <a:p>
            <a:pPr marL="548640" indent="-457200">
              <a:lnSpc>
                <a:spcPct val="115000"/>
              </a:lnSpc>
              <a:spcBef>
                <a:spcPts val="900"/>
              </a:spcBef>
              <a:buSzPts val="2400"/>
            </a:pPr>
            <a:r>
              <a:rPr lang="en" sz="2880" dirty="0"/>
              <a:t>Gradient descent:</a:t>
            </a:r>
          </a:p>
          <a:p>
            <a:pPr marL="548640" indent="-457200">
              <a:lnSpc>
                <a:spcPct val="115000"/>
              </a:lnSpc>
              <a:spcBef>
                <a:spcPts val="1200"/>
              </a:spcBef>
              <a:buSzPts val="2400"/>
            </a:pPr>
            <a:endParaRPr lang="en" sz="2880" dirty="0"/>
          </a:p>
          <a:p>
            <a:pPr marL="548640" indent="-457200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" sz="2880" dirty="0"/>
              <a:t>(Mini-batch) stochastic gradient </a:t>
            </a:r>
            <a:br>
              <a:rPr lang="en" sz="2880" dirty="0"/>
            </a:br>
            <a:r>
              <a:rPr lang="en" sz="2880" dirty="0"/>
              <a:t>descent (and its variants)</a:t>
            </a:r>
            <a:endParaRPr sz="2880" dirty="0"/>
          </a:p>
        </p:txBody>
      </p:sp>
      <p:sp>
        <p:nvSpPr>
          <p:cNvPr id="287" name="Google Shape;287;p38"/>
          <p:cNvSpPr txBox="1"/>
          <p:nvPr/>
        </p:nvSpPr>
        <p:spPr>
          <a:xfrm>
            <a:off x="8543108" y="6525167"/>
            <a:ext cx="3041931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960" dirty="0"/>
              <a:t>Image from: Deep Learning with Python 2ED</a:t>
            </a:r>
            <a:endParaRPr sz="960" dirty="0"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420" y="3853604"/>
            <a:ext cx="3474720" cy="88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B88FB77-86C1-C103-537B-A70EEB065D54}"/>
              </a:ext>
            </a:extLst>
          </p:cNvPr>
          <p:cNvGrpSpPr/>
          <p:nvPr/>
        </p:nvGrpSpPr>
        <p:grpSpPr>
          <a:xfrm>
            <a:off x="2111316" y="2341845"/>
            <a:ext cx="4969106" cy="880204"/>
            <a:chOff x="1777684" y="2143496"/>
            <a:chExt cx="4969106" cy="880204"/>
          </a:xfrm>
        </p:grpSpPr>
        <p:pic>
          <p:nvPicPr>
            <p:cNvPr id="2" name="Google Shape;265;p36">
              <a:extLst>
                <a:ext uri="{FF2B5EF4-FFF2-40B4-BE49-F238E27FC236}">
                  <a16:creationId xmlns:a16="http://schemas.microsoft.com/office/drawing/2014/main" id="{1375381A-E4BE-EB79-EEE7-69CAF75B6E5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77684" y="2143591"/>
              <a:ext cx="4862824" cy="880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904086-1887-4E1A-2FE9-68981F09A497}"/>
                </a:ext>
              </a:extLst>
            </p:cNvPr>
            <p:cNvSpPr/>
            <p:nvPr/>
          </p:nvSpPr>
          <p:spPr>
            <a:xfrm>
              <a:off x="5717342" y="2143496"/>
              <a:ext cx="1029448" cy="780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10" y="139020"/>
            <a:ext cx="8500380" cy="6579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>
            <a:spLocks noGrp="1"/>
          </p:cNvSpPr>
          <p:nvPr>
            <p:ph type="title" idx="4294967295"/>
          </p:nvPr>
        </p:nvSpPr>
        <p:spPr>
          <a:xfrm>
            <a:off x="983640" y="288566"/>
            <a:ext cx="10224720" cy="76356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Optimization: Cost Function</a:t>
            </a:r>
            <a:endParaRPr dirty="0"/>
          </a:p>
        </p:txBody>
      </p:sp>
      <p:sp>
        <p:nvSpPr>
          <p:cNvPr id="278" name="Google Shape;278;p37"/>
          <p:cNvSpPr txBox="1"/>
          <p:nvPr/>
        </p:nvSpPr>
        <p:spPr>
          <a:xfrm>
            <a:off x="5299770" y="6491333"/>
            <a:ext cx="6283080" cy="36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1200" dirty="0"/>
              <a:t>Image from: Li et al. “Visualizing the Loss Landscape of Neural Nets”, arXiv:1712.09913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1358266" y="1736726"/>
            <a:ext cx="9464040" cy="285264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Deep learning</a:t>
            </a:r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body" idx="1"/>
          </p:nvPr>
        </p:nvSpPr>
        <p:spPr>
          <a:xfrm>
            <a:off x="1358266" y="4589464"/>
            <a:ext cx="9464040" cy="1500120"/>
          </a:xfrm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>
              <a:spcBef>
                <a:spcPts val="900"/>
              </a:spcBef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850</Words>
  <Application>Microsoft Office PowerPoint</Application>
  <PresentationFormat>Widescreen</PresentationFormat>
  <Paragraphs>181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Corbel</vt:lpstr>
      <vt:lpstr>Office Theme</vt:lpstr>
      <vt:lpstr>Deep Learning Tutorial</vt:lpstr>
      <vt:lpstr>What is machine learning?</vt:lpstr>
      <vt:lpstr>What is deep learning?</vt:lpstr>
      <vt:lpstr>Fundamentals of machine learning</vt:lpstr>
      <vt:lpstr>What is Machine Learning (ML)?</vt:lpstr>
      <vt:lpstr>Data</vt:lpstr>
      <vt:lpstr>How to calculate model parameters?</vt:lpstr>
      <vt:lpstr>Optimization: Cost Function</vt:lpstr>
      <vt:lpstr>Deep learning</vt:lpstr>
      <vt:lpstr>Anatomy of a deep neural network</vt:lpstr>
      <vt:lpstr>Anatomy of a deep neural network</vt:lpstr>
      <vt:lpstr>Data</vt:lpstr>
      <vt:lpstr>Anatomy of a deep neural network</vt:lpstr>
      <vt:lpstr>Layers</vt:lpstr>
      <vt:lpstr>Mapping from input to prediction</vt:lpstr>
      <vt:lpstr>PowerPoint Presentation</vt:lpstr>
      <vt:lpstr>Anatomy of a deep neural network</vt:lpstr>
      <vt:lpstr>Loss function</vt:lpstr>
      <vt:lpstr>Anatomy of a deep neural network</vt:lpstr>
      <vt:lpstr>Optimizer</vt:lpstr>
      <vt:lpstr>Anatomy of a deep neural network</vt:lpstr>
      <vt:lpstr>Summary</vt:lpstr>
      <vt:lpstr>Optional: Back Propagation</vt:lpstr>
      <vt:lpstr>Mapping from input to prediction</vt:lpstr>
      <vt:lpstr>Back propagation for the linear predictor</vt:lpstr>
      <vt:lpstr>Back propagation</vt:lpstr>
      <vt:lpstr>More complex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 Gibbons</dc:creator>
  <cp:lastModifiedBy>Kalin Gibbons</cp:lastModifiedBy>
  <cp:revision>5</cp:revision>
  <dcterms:created xsi:type="dcterms:W3CDTF">2023-10-25T23:18:57Z</dcterms:created>
  <dcterms:modified xsi:type="dcterms:W3CDTF">2023-10-26T05:58:45Z</dcterms:modified>
</cp:coreProperties>
</file>