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Веб-приложение «</a:t>
            </a:r>
            <a:r>
              <a:rPr lang="en-US" dirty="0" err="1" smtClean="0"/>
              <a:t>Online_bank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 smtClean="0"/>
              <a:t>Выполнили: Калинина А.В., Акиндинова Т.В.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207324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01783" y="2029097"/>
            <a:ext cx="9953897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340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Основными задачами тестирования являются: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Проведение функционального тестирования для обеспечения соответствия функциональным требованиям.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Разработка достаточного количества тестовых сценариев, покрывающих все требования к разрабатываемому продукту.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удобства интерфейса пользователя.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0183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01783" y="2029097"/>
            <a:ext cx="995389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	Для </a:t>
            </a:r>
            <a:r>
              <a:rPr lang="ru-RU" sz="2000" dirty="0"/>
              <a:t>того что бы обеспечить соответствие системы требованиям, были выбраны следующие виды тестирования системы</a:t>
            </a:r>
            <a:r>
              <a:rPr lang="ru-RU" sz="2000" dirty="0" smtClean="0"/>
              <a:t>:</a:t>
            </a:r>
          </a:p>
          <a:p>
            <a:endParaRPr lang="ru-RU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Smoke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– поверхностное тестирование всех модулей приложения на предмет их работоспособности.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Sanity testing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– тестирование работы конкретных функций системы.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Usability testing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– тестирование интерфейса продукта.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Negative testing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– тестирование поведении системы, при попытке ввода некорректных данных.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E testing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– тестирование системы от начала сценария и до его конца.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0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56267" y="1930173"/>
            <a:ext cx="5940425" cy="3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9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85" y="3542030"/>
            <a:ext cx="5234170" cy="25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2112237"/>
            <a:ext cx="4972187" cy="24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04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5" y="1900056"/>
            <a:ext cx="5449924" cy="271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665" y="3577922"/>
            <a:ext cx="5502691" cy="258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61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49531" y="2107474"/>
            <a:ext cx="1000614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Было разработано веб-приложение, выполняющее: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Регистрацию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новых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клиентов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банка; 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Ведение учетных записей клиентов (т.е. поддержка личных кабинетов);  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клиентам данных об их счетах/ вкладах/кредитах;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возможности клиентам выполнять операции по всем своим счетам/ вкладам/кредитам; 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возможности как клиентам, так и не зарегистрированным пользователям просматривать предложения банка по предоставляемым услугам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1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задач между участниками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34284"/>
              </p:ext>
            </p:extLst>
          </p:nvPr>
        </p:nvGraphicFramePr>
        <p:xfrm>
          <a:off x="3643607" y="1833160"/>
          <a:ext cx="4211524" cy="4393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650">
                  <a:extLst>
                    <a:ext uri="{9D8B030D-6E8A-4147-A177-3AD203B41FA5}">
                      <a16:colId xmlns:a16="http://schemas.microsoft.com/office/drawing/2014/main" val="4174804635"/>
                    </a:ext>
                  </a:extLst>
                </a:gridCol>
                <a:gridCol w="1562874">
                  <a:extLst>
                    <a:ext uri="{9D8B030D-6E8A-4147-A177-3AD203B41FA5}">
                      <a16:colId xmlns:a16="http://schemas.microsoft.com/office/drawing/2014/main" val="1611218874"/>
                    </a:ext>
                  </a:extLst>
                </a:gridCol>
              </a:tblGrid>
              <a:tr h="1464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Задачи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Исполнитель(ли)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3808422686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Введение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 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2593023688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Постановка задачи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257002444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Глоссарий и анализ аналогов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3499756256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ТЗ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 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3966913228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IDEF0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388027468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Диаграмма прецедентов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506378064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Диаграмма классов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189922164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Диаграмма состояний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3685385895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Диаграмма активности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3685011063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ER</a:t>
                      </a:r>
                      <a:r>
                        <a:rPr lang="ru-RU" sz="800">
                          <a:effectLst/>
                        </a:rPr>
                        <a:t>-диаграмма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2352938250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Диаграмма объектов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1532283425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Диаграмма развёртывания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2816298203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Диаграммы последовательностей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2534660398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Диаграммы коммуникаций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899889545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err="1">
                          <a:effectLst/>
                        </a:rPr>
                        <a:t>Мокапы</a:t>
                      </a:r>
                      <a:r>
                        <a:rPr lang="ru-RU" sz="800" dirty="0">
                          <a:effectLst/>
                        </a:rPr>
                        <a:t> интерфейса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3540480513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74420" algn="l"/>
                        </a:tabLst>
                      </a:pPr>
                      <a:r>
                        <a:rPr lang="ru-RU" sz="800">
                          <a:effectLst/>
                        </a:rPr>
                        <a:t>Функциональная схема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1805356181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Развёртывание БД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2199099402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Реализация классов по схемам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4203036215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Регистрация пользователей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612593074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Авторизация пользователей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3628629541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Открытие новых счетов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1928016432"/>
                  </a:ext>
                </a:extLst>
              </a:tr>
              <a:tr h="2928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Совершение транзакций с дебетовыми/ кредитными/ депозитными счетами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2900549220"/>
                  </a:ext>
                </a:extLst>
              </a:tr>
              <a:tr h="2928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Навигация в личном кабинете пользователя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3501672975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Работа оператора с предложениями банка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Акиндинова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459052123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Стратегия тестирования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1322854313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План тестирования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Калинина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21930357"/>
                  </a:ext>
                </a:extLst>
              </a:tr>
              <a:tr h="146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Презентация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Акиндинова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83" marR="40283" marT="0" marB="0"/>
                </a:tc>
                <a:extLst>
                  <a:ext uri="{0D108BD9-81ED-4DB2-BD59-A6C34878D82A}">
                    <a16:rowId xmlns:a16="http://schemas.microsoft.com/office/drawing/2014/main" val="363307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6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029097"/>
            <a:ext cx="10023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Удобство использования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Распространённое применение</a:t>
            </a:r>
          </a:p>
        </p:txBody>
      </p:sp>
    </p:spTree>
    <p:extLst>
      <p:ext uri="{BB962C8B-B14F-4D97-AF65-F5344CB8AC3E}">
        <p14:creationId xmlns:p14="http://schemas.microsoft.com/office/powerpoint/2010/main" val="87565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58240" y="1737360"/>
            <a:ext cx="993648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Необходимо реализовать: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Регистрация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новых пользователей банка; 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Ведение учетных записей клиентов (т.е. поддержка личных кабинетов);  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клиентам данных об их счетах/ вкладах/кредитах;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возможности клиентам выполнять операции по всем своим счетам/ вкладам/кредитам; 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возможности как клиентам, так и не зарегистрированным пользователям просматривать предложения банка по предоставляемым услугам.</a:t>
            </a:r>
            <a:r>
              <a:rPr lang="ru-RU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249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58240" y="1737360"/>
            <a:ext cx="993648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</a:pPr>
            <a:r>
              <a:rPr lang="ru-RU" sz="2000" dirty="0" smtClean="0">
                <a:uFill>
                  <a:solidFill>
                    <a:srgbClr val="000000"/>
                  </a:solidFill>
                </a:uFill>
                <a:ea typeface="Segoe UI Black" panose="020B0A02040204020203" pitchFamily="34" charset="0"/>
                <a:cs typeface="Times New Roman" panose="02020603050405020304" pitchFamily="18" charset="0"/>
              </a:rPr>
              <a:t>Этапы: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ru-RU" sz="2000" dirty="0" smtClean="0">
                <a:uFill>
                  <a:solidFill>
                    <a:srgbClr val="000000"/>
                  </a:solidFill>
                </a:uFill>
                <a:ea typeface="Segoe UI Black" panose="020B0A02040204020203" pitchFamily="34" charset="0"/>
                <a:cs typeface="Times New Roman" panose="02020603050405020304" pitchFamily="18" charset="0"/>
              </a:rPr>
              <a:t>Провести </a:t>
            </a:r>
            <a:r>
              <a:rPr lang="ru-RU" sz="2000" dirty="0">
                <a:uFill>
                  <a:solidFill>
                    <a:srgbClr val="000000"/>
                  </a:solidFill>
                </a:uFill>
                <a:ea typeface="Segoe UI Black" panose="020B0A02040204020203" pitchFamily="34" charset="0"/>
                <a:cs typeface="Times New Roman" panose="02020603050405020304" pitchFamily="18" charset="0"/>
              </a:rPr>
              <a:t>анализ требований к разрабатываемой системе.</a:t>
            </a:r>
            <a:r>
              <a:rPr lang="ru-RU" sz="2000" b="1" dirty="0">
                <a:uFill>
                  <a:solidFill>
                    <a:srgbClr val="000000"/>
                  </a:solidFill>
                </a:uFill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uFill>
                <a:solidFill>
                  <a:srgbClr val="000000"/>
                </a:solidFill>
              </a:uFill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ru-RU" sz="2000" dirty="0" smtClean="0">
                <a:uFill>
                  <a:solidFill>
                    <a:srgbClr val="000000"/>
                  </a:solidFill>
                </a:uFill>
                <a:ea typeface="Segoe UI Black" panose="020B0A02040204020203" pitchFamily="34" charset="0"/>
                <a:cs typeface="Times New Roman" panose="02020603050405020304" pitchFamily="18" charset="0"/>
              </a:rPr>
              <a:t>Провести проектирование приложения. 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ru-RU" sz="2000" dirty="0" smtClean="0">
                <a:ea typeface="Segoe UI Black" panose="020B0A02040204020203" pitchFamily="34" charset="0"/>
              </a:rPr>
              <a:t>Реализовать </a:t>
            </a:r>
            <a:r>
              <a:rPr lang="ru-RU" sz="2000" dirty="0">
                <a:ea typeface="Segoe UI Black" panose="020B0A02040204020203" pitchFamily="34" charset="0"/>
              </a:rPr>
              <a:t>веб-приложение, удовлетворяющее указанным требованиям, и описать процесс разработки и итоговый результат. </a:t>
            </a:r>
          </a:p>
        </p:txBody>
      </p:sp>
    </p:spTree>
    <p:extLst>
      <p:ext uri="{BB962C8B-B14F-4D97-AF65-F5344CB8AC3E}">
        <p14:creationId xmlns:p14="http://schemas.microsoft.com/office/powerpoint/2010/main" val="390479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23703" y="2185851"/>
            <a:ext cx="1010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Архитектура </a:t>
            </a:r>
            <a:r>
              <a:rPr lang="en-US" sz="2400" dirty="0" smtClean="0"/>
              <a:t>REST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878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45326" y="1976846"/>
            <a:ext cx="999744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Аналоги: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/>
              <a:t>Сбербанк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/>
              <a:t>Тинькофф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031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pic>
        <p:nvPicPr>
          <p:cNvPr id="4" name="Рисунок 3" descr="C:\Users\Tanya\Desktop\ФКН\ТП\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60" y="2022022"/>
            <a:ext cx="2380978" cy="4073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8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36320" y="1737360"/>
            <a:ext cx="992777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Язык </a:t>
            </a:r>
            <a:r>
              <a:rPr lang="ru-RU" dirty="0"/>
              <a:t>программирования для реализации приложения был выбран </a:t>
            </a:r>
            <a:r>
              <a:rPr lang="en-US" dirty="0" smtClean="0"/>
              <a:t>Python</a:t>
            </a:r>
            <a:r>
              <a:rPr lang="ru-RU" dirty="0"/>
              <a:t> </a:t>
            </a:r>
            <a:r>
              <a:rPr lang="ru-RU" dirty="0" smtClean="0"/>
              <a:t>в среде </a:t>
            </a:r>
            <a:r>
              <a:rPr lang="ru-RU" dirty="0"/>
              <a:t>разработки </a:t>
            </a:r>
            <a:r>
              <a:rPr lang="en-US" dirty="0" err="1" smtClean="0"/>
              <a:t>PyCharm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/>
              <a:t>качестве СУБД использовалась </a:t>
            </a:r>
            <a:r>
              <a:rPr lang="ru-RU" dirty="0" err="1"/>
              <a:t>SQLite</a:t>
            </a:r>
            <a:r>
              <a:rPr lang="ru-RU" dirty="0"/>
              <a:t>, которая не требует настройки сервера СУБД, располагается в одном файле, что облегчает перемещение и имеет достаточно высокую скорость обработки данных.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В качестве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</a:rPr>
              <a:t>фреймворка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 был выбран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Flask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, который имеет следующие преимущества:</a:t>
            </a:r>
            <a:endParaRPr lang="ru-RU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проста и гибкость в работе</a:t>
            </a:r>
            <a:endParaRPr lang="ru-RU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позволяет разрабатывать гибкие модули, которые потом с лёгкостью можно использовать в других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проектах</a:t>
            </a:r>
            <a:endParaRPr lang="ru-RU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solidFill>
                  <a:srgbClr val="000000"/>
                </a:solidFill>
                <a:ea typeface="Calibri" panose="020F0502020204030204" pitchFamily="34" charset="0"/>
              </a:rPr>
              <a:t>имеет </a:t>
            </a:r>
            <a:r>
              <a:rPr lang="ru-RU" dirty="0">
                <a:solidFill>
                  <a:srgbClr val="000000"/>
                </a:solidFill>
                <a:ea typeface="Calibri" panose="020F0502020204030204" pitchFamily="34" charset="0"/>
              </a:rPr>
              <a:t>возможности подключения многих библиотек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68241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401</Words>
  <Application>Microsoft Office PowerPoint</Application>
  <PresentationFormat>Широкоэкранный</PresentationFormat>
  <Paragraphs>110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Segoe UI Black</vt:lpstr>
      <vt:lpstr>Symbol</vt:lpstr>
      <vt:lpstr>Times New Roman</vt:lpstr>
      <vt:lpstr>Wingdings</vt:lpstr>
      <vt:lpstr>Ретро</vt:lpstr>
      <vt:lpstr>Веб-приложение «Online_bank»</vt:lpstr>
      <vt:lpstr>Распределение задач между участниками</vt:lpstr>
      <vt:lpstr>Актуальность</vt:lpstr>
      <vt:lpstr>Постановка задачи</vt:lpstr>
      <vt:lpstr>Постановка задачи</vt:lpstr>
      <vt:lpstr>Модульная схема</vt:lpstr>
      <vt:lpstr>Анализ предметной области</vt:lpstr>
      <vt:lpstr>Анализ предметной области</vt:lpstr>
      <vt:lpstr>Анализ предметной области</vt:lpstr>
      <vt:lpstr>Тестирование</vt:lpstr>
      <vt:lpstr>Тестирование</vt:lpstr>
      <vt:lpstr>Реализация</vt:lpstr>
      <vt:lpstr>Реализация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«Online_bank»</dc:title>
  <dc:creator>Пользователь Windows</dc:creator>
  <cp:lastModifiedBy>Пользователь Windows</cp:lastModifiedBy>
  <cp:revision>4</cp:revision>
  <dcterms:created xsi:type="dcterms:W3CDTF">2019-06-04T03:15:47Z</dcterms:created>
  <dcterms:modified xsi:type="dcterms:W3CDTF">2019-06-04T03:43:46Z</dcterms:modified>
</cp:coreProperties>
</file>