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6" r:id="rId7"/>
    <p:sldId id="258" r:id="rId8"/>
    <p:sldId id="265" r:id="rId9"/>
    <p:sldId id="267" r:id="rId10"/>
    <p:sldId id="262" r:id="rId11"/>
    <p:sldId id="268" r:id="rId12"/>
    <p:sldId id="271" r:id="rId13"/>
    <p:sldId id="294" r:id="rId14"/>
    <p:sldId id="296" r:id="rId15"/>
    <p:sldId id="297" r:id="rId16"/>
    <p:sldId id="29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70" r:id="rId39"/>
    <p:sldId id="261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1871A0-1792-3DA1-882F-739B196C4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29215E-9D93-9F1C-D373-7E95E541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BF491F-80C5-BC6F-C81F-41117A82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EABDF5-90FB-29CE-67D6-CD5CB25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B4EE1F-6477-873D-9494-8433C7BA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9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96064F-C82A-8EDA-1F4E-7B20FCA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9CC03E-6852-7584-DC82-10442441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BA40F3-D9B6-3D70-FD3A-DE8EB222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563C04-5627-28DE-5552-71C3C510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8296EC-151B-6D07-9901-D8A8268F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03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394046-634B-D5AB-D468-981B315C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E804EF-A1EA-2E5E-85A3-B2EEA3A7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B2A826-00AA-C35B-A363-848816A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E53D8C-09BC-1DAF-B964-364D9F21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C5187A-6B30-3B55-A2C0-B3CFDF22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9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3713F-3561-EE28-ADE3-395E0D73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1EED0-50E8-EF94-BC97-CF2C0F0A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567E83-C788-878A-17EE-B3894902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84244B-BDF1-6727-CDDE-C7010B81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653D9A-3F36-946C-BF53-201A1E6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125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71FF7A-E125-EFE5-4D9D-8ED54D1C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74A172-1F51-C3CF-E845-38D89E6E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A5DEC7-BBD9-FFA7-842B-6424258E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BA317C-CF51-D21D-79F9-F7CF944B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14ED0C-3599-0FFE-ED3B-6B5EB555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9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282D2-45AC-82D9-0AA4-93C84516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86671-4319-EA5D-7990-15A973F50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F2196E-F6B1-A601-008B-59ACE094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FF279-76CF-CB75-02C2-EE0BCAB1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691E24-6AB1-B0D7-C43B-9A8FE6D4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745F54-008C-E523-62F7-81A9CF7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2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F0B9F-BC72-86C0-FEDD-BF96D066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A8CB94-9F0A-3EE6-21C6-76515BCD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4B17FD-635E-6DEC-1CCB-473BE00E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A65AB46-FF9A-B128-D920-946EF507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8A142E-11BE-2F8F-7766-D2EDFB92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CF3513-8943-BF49-55C1-24BED6E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1F36A0B-9390-735F-B043-B59E3E12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AD33B46-E5A8-86EF-B511-4639BE7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071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ABDBA9-94BD-6F94-3F71-39773FE4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50CFA5-A617-A4A3-65D0-D353323B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447228-140B-B5BC-6432-7ECC405A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045B1E3-D89D-A729-C82F-B67D521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4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8052FB-8BCA-8FBF-93F0-689C42CD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89C4AC8-4D89-1F90-841E-2BCC30B7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6ECD517-0152-7A59-3B88-CCAE327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0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43D31-8285-EFDE-77CD-EB8246CD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752B65-544B-5BFC-55B5-7C4CAACD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8F00D9-36C9-2962-8022-1D819CFA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5220AD-3DDC-4C34-F1DC-FE5C20F3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36BE46-A6DC-95D7-AD78-285079D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22080A-199F-B6D7-C803-BEFC694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71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63AE-AFD0-77F7-A0ED-63D35E9C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A4A4735-9942-03E0-3125-5AE04D0D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D81A03-0B49-8EC9-BE57-C2AED4A6C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CB30D2-DDA9-D7A9-9056-0F045EF0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C6307-6A87-B0E4-96EC-D2FF9531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30F359-05C4-0A69-43BF-ECD5D66C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2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3AA58F9-AD28-C72F-573D-35173877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B93034-00A0-8CE1-BED4-6745C1E9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2D3E0-B5CF-11E7-79FE-6311E6EE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32A1F-7A48-4C04-9B47-231A1B90814F}" type="datetimeFigureOut">
              <a:rPr lang="pl-PL" smtClean="0"/>
              <a:t>07.05.2024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9E6FDF-901A-34E0-4B3F-0B7FE9FD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977586-7E49-1516-D978-72713623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7BB60-F5F4-4474-89D5-9057F8B5A88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23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labs.com/pl/blog/co-to-znaczy-dobrze-ocena-jako%C5%9Bci-modelu-cz%C4%99%C5%9B%C4%87-pierwsza-problem-klasyfikacji" TargetMode="External"/><Relationship Id="rId2" Type="http://schemas.openxmlformats.org/officeDocument/2006/relationships/hyperlink" Target="https://algolytics.pl/tutorial-jak-ocenic-jakosc-i-poprawnosc-modeli-klasyfikacyjnych-czesc-1-wprowadzen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-sco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61EA78-7519-FD99-554B-E9AE68989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Ocena jakości modelu oraz jej implementacja w bibliotece </a:t>
            </a:r>
            <a:r>
              <a:rPr lang="pl-PL" dirty="0" err="1"/>
              <a:t>scikit-learn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EB382A-C8A0-0321-F2F6-06104B039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Wykonali: Wojciech Cegielski</a:t>
            </a:r>
          </a:p>
          <a:p>
            <a:pPr algn="r"/>
            <a:r>
              <a:rPr lang="pl-PL" dirty="0"/>
              <a:t>Ivan </a:t>
            </a:r>
            <a:r>
              <a:rPr lang="pl-PL" dirty="0" err="1"/>
              <a:t>Kaliankovich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157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5B3638-D6E1-0FFD-2F98-03EBA382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l-PL" dirty="0"/>
              <a:t>Zbalansowana dokładność (</a:t>
            </a:r>
            <a:r>
              <a:rPr lang="pl-PL" i="1" dirty="0" err="1"/>
              <a:t>balanced</a:t>
            </a:r>
            <a:r>
              <a:rPr lang="pl-PL" i="1" dirty="0"/>
              <a:t> </a:t>
            </a:r>
            <a:r>
              <a:rPr lang="pl-PL" i="1" dirty="0" err="1"/>
              <a:t>accuracy</a:t>
            </a:r>
            <a:r>
              <a:rPr lang="pl-PL" i="1" dirty="0"/>
              <a:t> </a:t>
            </a:r>
            <a:r>
              <a:rPr lang="pl-PL" i="1" dirty="0" err="1"/>
              <a:t>score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72B95B-37F9-2949-812F-7E5371EB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Jedną z wad dokładności jest jej zawyżona ocena w przypadku niezbalansowanych danych. W celu określenia jakości takich modeli można wykorzystać zbalansowaną dokładność.</a:t>
            </a:r>
          </a:p>
          <a:p>
            <a:pPr algn="just"/>
            <a:r>
              <a:rPr lang="pl-PL" dirty="0"/>
              <a:t>W przypadku binarnych przypadków obliczamy ją jako średnią arytmetyczną czułości oraz swoistości (</a:t>
            </a:r>
            <a:r>
              <a:rPr lang="pl-PL" i="1" dirty="0" err="1"/>
              <a:t>specificity</a:t>
            </a:r>
            <a:r>
              <a:rPr lang="pl-PL" dirty="0"/>
              <a:t>, czyli stosunek predykcji TN do sumy predykcji TN oraz FP). </a:t>
            </a:r>
          </a:p>
          <a:p>
            <a:pPr algn="just"/>
            <a:r>
              <a:rPr lang="pl-PL" dirty="0"/>
              <a:t>Obliczana z wykorzystaniem funkcji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balanced_accuracy_score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algn="just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0A905F0-ABAF-824B-CAD7-BCF417C9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64" y="5208315"/>
            <a:ext cx="9415272" cy="16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7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840FB0-67AA-C1E0-33FA-2871F1FF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</a:t>
            </a:r>
            <a:r>
              <a:rPr lang="pl-PL" dirty="0" err="1"/>
              <a:t>score</a:t>
            </a:r>
            <a:r>
              <a:rPr lang="pl-PL" dirty="0"/>
              <a:t> (F1 </a:t>
            </a:r>
            <a:r>
              <a:rPr lang="pl-PL" dirty="0" err="1"/>
              <a:t>score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38ACFC-A774-0784-C878-36ACD30A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Określany jako średnia harmoniczna precyzji oraz czułości. Obliczany za pomocą funkcji f1_score().</a:t>
            </a:r>
          </a:p>
          <a:p>
            <a:pPr algn="just"/>
            <a:r>
              <a:rPr lang="pl-PL" dirty="0"/>
              <a:t>Podobnie jak dokładność, precyzja i czułość, zakres wartości tego wskaźnika to &lt;0;1&gt;.</a:t>
            </a:r>
          </a:p>
          <a:p>
            <a:pPr algn="just"/>
            <a:r>
              <a:rPr lang="pl-PL" dirty="0"/>
              <a:t>Określana za pomocą wzorów: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473AB85-8BF2-E711-FA1C-291CA839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111" y="4747265"/>
            <a:ext cx="3875689" cy="142969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DF96C00-C859-0E66-B8F9-C6F3FEE5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2027"/>
            <a:ext cx="7113268" cy="18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82DF86-DDA6-D565-68E5-A3FCC211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F-</a:t>
            </a:r>
            <a:r>
              <a:rPr lang="pl-PL" dirty="0" err="1"/>
              <a:t>score</a:t>
            </a:r>
            <a:r>
              <a:rPr lang="pl-PL" dirty="0"/>
              <a:t>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0DACC8-EA1C-0D69-760C-C629BC3E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Dodatkowo można rozszerzyć definicję F-</a:t>
            </a:r>
            <a:r>
              <a:rPr lang="pl-PL" dirty="0" err="1"/>
              <a:t>score’a</a:t>
            </a:r>
            <a:r>
              <a:rPr lang="pl-PL" dirty="0"/>
              <a:t>, dodając współczynnik </a:t>
            </a:r>
            <a:r>
              <a:rPr lang="el-GR" dirty="0"/>
              <a:t>β</a:t>
            </a:r>
            <a:r>
              <a:rPr lang="pl-PL" dirty="0"/>
              <a:t>, określający ile razy czułość jest uważana za ważniejszą od precyzji.</a:t>
            </a:r>
          </a:p>
          <a:p>
            <a:pPr algn="just"/>
            <a:r>
              <a:rPr lang="pl-PL" dirty="0"/>
              <a:t>Współczynnik może przybierać dowolne wartości, jednak najczęściej stosowane są β=2 oraz β=0,5.</a:t>
            </a:r>
          </a:p>
          <a:p>
            <a:pPr marL="0" indent="0" algn="just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B78523-3842-D1B2-1A0E-6EA5853E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1644"/>
            <a:ext cx="10515600" cy="20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E892-A6F4-2D60-2AA6-3B61D745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Krzywa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8F83-5ACE-E8F1-9659-D18A3273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Krzywa ROC (</a:t>
            </a:r>
            <a:r>
              <a:rPr lang="pl-PL" dirty="0" err="1"/>
              <a:t>Receiver</a:t>
            </a:r>
            <a:r>
              <a:rPr lang="pl-PL" dirty="0"/>
              <a:t> Operating </a:t>
            </a:r>
            <a:r>
              <a:rPr lang="pl-PL" dirty="0" err="1"/>
              <a:t>Characteristic</a:t>
            </a:r>
            <a:r>
              <a:rPr lang="pl-PL" dirty="0"/>
              <a:t>) - graficzna metoda prezentacji ilustrująca działanie klasyfikatora binarnego.</a:t>
            </a:r>
          </a:p>
          <a:p>
            <a:r>
              <a:rPr lang="pl-PL" dirty="0"/>
              <a:t>Oś X to FP, czyli jak dobrze model identyfikuje pozytywne przypadki.</a:t>
            </a:r>
          </a:p>
          <a:p>
            <a:r>
              <a:rPr lang="pl-PL" dirty="0"/>
              <a:t>Oś Y to TP, jak często model błędnie identyfikuje negatywne przypadki jako pozytywne.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949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4488-79A1-AF9A-8CB0-52BB99DF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Receiver</a:t>
            </a:r>
            <a:r>
              <a:rPr lang="pl-PL" dirty="0"/>
              <a:t> Operating </a:t>
            </a:r>
            <a:r>
              <a:rPr lang="pl-PL" dirty="0" err="1"/>
              <a:t>Characteristic</a:t>
            </a:r>
            <a:r>
              <a:rPr lang="pl-PL" dirty="0"/>
              <a:t> - </a:t>
            </a:r>
            <a:r>
              <a:rPr lang="pl-PL" dirty="0" err="1"/>
              <a:t>Area</a:t>
            </a:r>
            <a:r>
              <a:rPr lang="pl-PL" dirty="0"/>
              <a:t> Under the </a:t>
            </a:r>
            <a:r>
              <a:rPr lang="pl-PL" dirty="0" err="1"/>
              <a:t>Curve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8BBB-CCB2-1CD7-8AD5-1D37419E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ROC AUC jest metodą oceny wydajności modelu klasyfikacji.</a:t>
            </a:r>
          </a:p>
          <a:p>
            <a:r>
              <a:rPr lang="pl-PL" dirty="0"/>
              <a:t>Graficznie jest to pole pod krzywą ROC, które podsumowuje wydajność modelu. Wartość AUC wynosi od 0 do 1. Wartość 1 oznacza, że model doskonale rozróżnia między klasami. Wartość 0.5 oznacza, że model nie jest lepszy od losowego zgadywania. W praktyce, model z AUC bliskim 1 jest uważany za dobry, a model z AUC bliskim 0.5 jest uważany za słaby</a:t>
            </a:r>
          </a:p>
        </p:txBody>
      </p:sp>
    </p:spTree>
    <p:extLst>
      <p:ext uri="{BB962C8B-B14F-4D97-AF65-F5344CB8AC3E}">
        <p14:creationId xmlns:p14="http://schemas.microsoft.com/office/powerpoint/2010/main" val="28760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0265-2D0F-3147-7D6E-8A430449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Skrajne przypadki - graficznie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3D5495-F6B2-C6E2-D2D8-EAD93E46F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47" y="2044827"/>
            <a:ext cx="4763165" cy="368668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05D89-9D75-580B-1D3E-41FC401F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7" y="2044827"/>
            <a:ext cx="5385050" cy="3686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45969B-294E-CD67-4D05-AB9F109F9B22}"/>
              </a:ext>
            </a:extLst>
          </p:cNvPr>
          <p:cNvSpPr txBox="1"/>
          <p:nvPr/>
        </p:nvSpPr>
        <p:spPr>
          <a:xfrm>
            <a:off x="6637524" y="6085654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AUC = 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5B8D8-D591-CC59-B39D-41A39AC2E585}"/>
              </a:ext>
            </a:extLst>
          </p:cNvPr>
          <p:cNvSpPr txBox="1"/>
          <p:nvPr/>
        </p:nvSpPr>
        <p:spPr>
          <a:xfrm>
            <a:off x="2398450" y="6085654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AUC = 0.5</a:t>
            </a:r>
          </a:p>
        </p:txBody>
      </p:sp>
    </p:spTree>
    <p:extLst>
      <p:ext uri="{BB962C8B-B14F-4D97-AF65-F5344CB8AC3E}">
        <p14:creationId xmlns:p14="http://schemas.microsoft.com/office/powerpoint/2010/main" val="333855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1ED-A85E-FBD3-9F5C-E2F6F438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</a:t>
            </a:r>
            <a:r>
              <a:rPr lang="pl-PL" dirty="0" err="1"/>
              <a:t>Jaccarda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3243-083E-65B6-6C6D-CB873642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Wskaźnik </a:t>
            </a:r>
            <a:r>
              <a:rPr lang="pl-PL" dirty="0" err="1"/>
              <a:t>Jaccarda</a:t>
            </a:r>
            <a:r>
              <a:rPr lang="pl-PL" dirty="0"/>
              <a:t>, to miara podobieństwa między dwoma zestawami.</a:t>
            </a:r>
          </a:p>
          <a:p>
            <a:r>
              <a:rPr lang="pl-PL" dirty="0"/>
              <a:t>Jest zdefiniowany jako iloraz liczby elementów wspólnych dla obu zestawów do liczby elementów w ich sumie zbiorowej</a:t>
            </a:r>
          </a:p>
          <a:p>
            <a:r>
              <a:rPr lang="pl-PL" dirty="0"/>
              <a:t>Matematycznie dla zestawów A i 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4BBB81-A1A9-4D65-6CEF-895336D5927F}"/>
                  </a:ext>
                </a:extLst>
              </p:cNvPr>
              <p:cNvSpPr txBox="1"/>
              <p:nvPr/>
            </p:nvSpPr>
            <p:spPr>
              <a:xfrm>
                <a:off x="1837678" y="4101022"/>
                <a:ext cx="8549195" cy="1947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8000" dirty="0"/>
                  <a:t>J(A, B)</a:t>
                </a:r>
                <a14:m>
                  <m:oMath xmlns:m="http://schemas.openxmlformats.org/officeDocument/2006/math">
                    <m:r>
                      <a:rPr lang="pl-PL" sz="8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l-PL" sz="8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8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l-PL" sz="8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pl-PL" sz="8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l-PL" sz="8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8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pl-PL" sz="800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pl-PL" sz="8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pl-PL" sz="8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sz="8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4BBB81-A1A9-4D65-6CEF-895336D59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78" y="4101022"/>
                <a:ext cx="8549195" cy="1947969"/>
              </a:xfrm>
              <a:prstGeom prst="rect">
                <a:avLst/>
              </a:prstGeom>
              <a:blipFill>
                <a:blip r:embed="rId2"/>
                <a:stretch>
                  <a:fillRect l="-7128" b="-122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3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912E6-55F1-95E4-0D99-6383578D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2C0A4-9945-E9BF-E1D3-256CF6EF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FAC173-BD43-5FDF-FDA3-B865FEE9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24"/>
            <a:ext cx="12192000" cy="5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68D6C-FDE4-4198-57BF-64430887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A33C8C-EAA7-3AA6-6F83-607248C9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499EBD-907D-3D34-429F-C2A92410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080"/>
            <a:ext cx="12192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225097-1982-AFF0-3172-3C7C6F0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960956-E7AA-850C-584A-D26DC30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DA8AE0E-0F26-A07F-BC0C-6B4DFA5F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5" y="0"/>
            <a:ext cx="10962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9294D6-B7B3-66C8-E1BC-DA7A9CF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235B5-A3CE-366D-4349-3054FFDB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Temat projektu,</a:t>
            </a:r>
          </a:p>
          <a:p>
            <a:r>
              <a:rPr lang="pl-PL" dirty="0"/>
              <a:t>Rodzaje wskaźników jakości klasyfikacji,</a:t>
            </a:r>
          </a:p>
          <a:p>
            <a:r>
              <a:rPr lang="pl-PL" dirty="0"/>
              <a:t>Rodzaje predykcji,</a:t>
            </a:r>
          </a:p>
          <a:p>
            <a:r>
              <a:rPr lang="pl-PL" dirty="0"/>
              <a:t>Dokładność, czułość, precyzja,</a:t>
            </a:r>
          </a:p>
          <a:p>
            <a:r>
              <a:rPr lang="pl-PL" dirty="0"/>
              <a:t>Zbalansowana dokładność, f1-score,</a:t>
            </a:r>
          </a:p>
          <a:p>
            <a:r>
              <a:rPr lang="pl-PL" dirty="0"/>
              <a:t>Krzywa ROC, wskaźnik </a:t>
            </a:r>
            <a:r>
              <a:rPr lang="pl-PL" dirty="0" err="1"/>
              <a:t>Jaccarda</a:t>
            </a:r>
            <a:r>
              <a:rPr lang="pl-PL" dirty="0"/>
              <a:t>,</a:t>
            </a:r>
          </a:p>
          <a:p>
            <a:r>
              <a:rPr lang="pl-PL" dirty="0"/>
              <a:t>Prezentacja wykonanych modeli,</a:t>
            </a:r>
          </a:p>
          <a:p>
            <a:r>
              <a:rPr lang="pl-PL" dirty="0"/>
              <a:t>Wnioski, źródła.</a:t>
            </a:r>
          </a:p>
        </p:txBody>
      </p:sp>
    </p:spTree>
    <p:extLst>
      <p:ext uri="{BB962C8B-B14F-4D97-AF65-F5344CB8AC3E}">
        <p14:creationId xmlns:p14="http://schemas.microsoft.com/office/powerpoint/2010/main" val="404026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22069-44B5-78D2-1585-F28FC8D9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625364-3541-1A11-98FB-CF2FA37C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E513FF-D7B9-8583-FE65-2536F7E7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64"/>
            <a:ext cx="12192000" cy="27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8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DFB53-48F0-D74A-5965-28C215FF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3D788-804F-08BC-138F-F1022198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CFBD37-0F95-298F-1334-341EE674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605"/>
            <a:ext cx="12192000" cy="15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48F85-523B-03DC-AA9E-B24DEF4A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7CB820-8B04-B065-4957-DF7DAD2C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799672-18D7-FCB8-1BBF-95B46352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057"/>
            <a:ext cx="121920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1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F5B48-3074-91D0-559C-D071D25E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017277-D857-8E33-91C1-20BCC191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8E91EF-9825-07B7-8BF7-17E3B9E0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31" y="0"/>
            <a:ext cx="895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8D5C5F-BCDB-C3DA-D55C-921EE6C1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D4C961-002B-E9F1-21D8-A44C9658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B8CBC4-BF47-7A53-BA04-4FB86B0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59" y="0"/>
            <a:ext cx="7093282" cy="68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09035-7B62-368D-D858-BC6F467B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26677E-FEB5-1213-CA3F-92142B0C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4946F8-8050-9DBE-524D-E27F1D5A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2" y="0"/>
            <a:ext cx="9265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0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A6FA76-00F5-6BA2-4021-5BCEBD90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AAF3DE-BBB3-75A9-D721-4DC6C8B7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B45D4E5-9916-C184-0F22-01FC7E81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32"/>
            <a:ext cx="12192000" cy="57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EEB86-6767-6C3A-2544-36F92D4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7C5AE0-43FB-7078-D164-1BC8DADC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110D104-3C81-8C85-D546-68EB61A2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98" y="0"/>
            <a:ext cx="8126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5AAE75-207A-FFDB-CD91-AD31DA1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AB4BAA-FD36-E373-D1E0-E4E72359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245E45B-553D-752B-EBC7-8517E91E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65" y="0"/>
            <a:ext cx="10078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7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DC4F-4FB4-2BEE-F155-24195BBE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A7D0EE-5B06-E8C8-512F-D25A8B42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885FF1-3E0A-2049-C28F-DB24E433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400"/>
            <a:ext cx="12192000" cy="60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6F7843-498C-66C7-B199-C9A0290A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l-PL" dirty="0"/>
              <a:t>Temat projektu – Przewidywanie chęci założenia lokaty terminowej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6034D6-E261-0301-19DE-F596B793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W projekcie należy zbudować klasyfikator do przewidywania chęci założenia lokaty terminowej przez klienta banku na podstawie profilu klienta.</a:t>
            </a:r>
          </a:p>
          <a:p>
            <a:pPr algn="just"/>
            <a:r>
              <a:rPr lang="pl-PL" dirty="0"/>
              <a:t>Dostępne są takie dane jak wiek klienta, jego praca, stan cywilny, wykształcenie, rozmiar jego ewentualnego kredytu oraz długów.</a:t>
            </a:r>
          </a:p>
          <a:p>
            <a:pPr algn="just"/>
            <a:r>
              <a:rPr lang="pl-PL" dirty="0"/>
              <a:t>Przewidywana chęć założenia lokaty jest określana binarnie (tak lub nie).</a:t>
            </a:r>
          </a:p>
        </p:txBody>
      </p:sp>
    </p:spTree>
    <p:extLst>
      <p:ext uri="{BB962C8B-B14F-4D97-AF65-F5344CB8AC3E}">
        <p14:creationId xmlns:p14="http://schemas.microsoft.com/office/powerpoint/2010/main" val="92308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78A7F-063C-F1BF-E04A-0803971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07C1C-ED5B-1C2E-5A78-A0B2F1A9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8F20D79-55EB-FE7B-02B4-D5386455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42"/>
            <a:ext cx="12192000" cy="347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D65FC0-BC9D-90D3-5AFF-7B124D7E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E31287-4D53-E9D5-E268-51A329C5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A521D91-C91E-0529-09F8-7920569B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38341"/>
            <a:ext cx="10297016" cy="6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6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DC5E84-1C0F-035C-4E46-29F3911E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3EC5DD-C497-5B48-4590-846BD7D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2D0B4B8-30BE-C50E-6517-3BC1FE6B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39" y="0"/>
            <a:ext cx="10338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10B9A-B91A-CF63-A89E-3391FAB3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4D876E-A8E8-203F-7C02-9FC4D6BC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1AAD64-4F5B-46A1-D94F-18E2BE4C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63" y="1690688"/>
            <a:ext cx="12226925" cy="37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6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F6FA77-61CA-E607-6D8F-C43CAF80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2C6A91-B1FE-287D-B21E-7D09626E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FB46D8A-EF9F-40C2-06A8-6F5CC193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9" y="0"/>
            <a:ext cx="10417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3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B5F4A-737E-AA0A-16C6-B508B179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AED9B3-FDEE-9672-CF16-5BCC8224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2A961D-F1F0-7F3D-35FB-A0365B88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0"/>
            <a:ext cx="10189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52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691DE89-5599-40E7-8A2C-24DDFBC2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814"/>
            <a:ext cx="5523254" cy="271260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FD674F0-47E9-E269-C2FD-4EC8A0A5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815"/>
            <a:ext cx="5523254" cy="248556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AAA73BF-D26B-6178-C75F-4525F08E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06" y="893814"/>
            <a:ext cx="5208794" cy="270730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F796053-557B-3662-348F-317C98A28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09" y="4382815"/>
            <a:ext cx="5116391" cy="2475186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4A9AAD-9246-0A82-54E2-DC2735DDFCDA}"/>
              </a:ext>
            </a:extLst>
          </p:cNvPr>
          <p:cNvSpPr txBox="1"/>
          <p:nvPr/>
        </p:nvSpPr>
        <p:spPr>
          <a:xfrm>
            <a:off x="0" y="0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K-najbliższych sąsiadów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5B7A916-6D8D-2C66-DB61-B7D6896B8C2A}"/>
              </a:ext>
            </a:extLst>
          </p:cNvPr>
          <p:cNvSpPr txBox="1"/>
          <p:nvPr/>
        </p:nvSpPr>
        <p:spPr>
          <a:xfrm>
            <a:off x="7075609" y="11182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(Po </a:t>
            </a:r>
            <a:r>
              <a:rPr lang="pl-PL" sz="4000" dirty="0" err="1"/>
              <a:t>undersamplingu</a:t>
            </a:r>
            <a:r>
              <a:rPr lang="pl-PL" sz="4000" dirty="0"/>
              <a:t>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A7C8D5E-FCFA-B6C5-C188-0D3C18BE18DA}"/>
              </a:ext>
            </a:extLst>
          </p:cNvPr>
          <p:cNvSpPr txBox="1"/>
          <p:nvPr/>
        </p:nvSpPr>
        <p:spPr>
          <a:xfrm>
            <a:off x="0" y="3741356"/>
            <a:ext cx="540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Klasyfikator Bayesa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A5224A3-B980-578C-5CB7-C0BCFDD778B2}"/>
              </a:ext>
            </a:extLst>
          </p:cNvPr>
          <p:cNvSpPr txBox="1"/>
          <p:nvPr/>
        </p:nvSpPr>
        <p:spPr>
          <a:xfrm>
            <a:off x="7075609" y="3680015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(Po </a:t>
            </a:r>
            <a:r>
              <a:rPr lang="pl-PL" sz="4000" dirty="0" err="1"/>
              <a:t>undersamplingu</a:t>
            </a:r>
            <a:r>
              <a:rPr lang="pl-PL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85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4A9AAD-9246-0A82-54E2-DC2735DDFCDA}"/>
              </a:ext>
            </a:extLst>
          </p:cNvPr>
          <p:cNvSpPr txBox="1"/>
          <p:nvPr/>
        </p:nvSpPr>
        <p:spPr>
          <a:xfrm>
            <a:off x="0" y="0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K-najbliższych sąsiadów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5B7A916-6D8D-2C66-DB61-B7D6896B8C2A}"/>
              </a:ext>
            </a:extLst>
          </p:cNvPr>
          <p:cNvSpPr txBox="1"/>
          <p:nvPr/>
        </p:nvSpPr>
        <p:spPr>
          <a:xfrm>
            <a:off x="7075609" y="11182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(Po </a:t>
            </a:r>
            <a:r>
              <a:rPr lang="pl-PL" sz="4000" dirty="0" err="1"/>
              <a:t>undersamplingu</a:t>
            </a:r>
            <a:r>
              <a:rPr lang="pl-PL" sz="4000" dirty="0"/>
              <a:t>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A7C8D5E-FCFA-B6C5-C188-0D3C18BE18DA}"/>
              </a:ext>
            </a:extLst>
          </p:cNvPr>
          <p:cNvSpPr txBox="1"/>
          <p:nvPr/>
        </p:nvSpPr>
        <p:spPr>
          <a:xfrm>
            <a:off x="0" y="3527705"/>
            <a:ext cx="540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Klasyfikator Bayesa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A5224A3-B980-578C-5CB7-C0BCFDD778B2}"/>
              </a:ext>
            </a:extLst>
          </p:cNvPr>
          <p:cNvSpPr txBox="1"/>
          <p:nvPr/>
        </p:nvSpPr>
        <p:spPr>
          <a:xfrm>
            <a:off x="7075609" y="3397449"/>
            <a:ext cx="552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(Po </a:t>
            </a:r>
            <a:r>
              <a:rPr lang="pl-PL" sz="4000" dirty="0" err="1"/>
              <a:t>undersamplingu</a:t>
            </a:r>
            <a:r>
              <a:rPr lang="pl-PL" sz="4000" dirty="0"/>
              <a:t>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B212F93-0ABA-0165-2448-19502B89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96703"/>
            <a:ext cx="3182112" cy="290511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5443BC0-493C-6F25-3E4F-FF5D654F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95" y="4224414"/>
            <a:ext cx="2897545" cy="263358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ADDB768-7CD8-CA2E-1FE4-D08D9A420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88" y="588812"/>
            <a:ext cx="3182112" cy="293889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2DB5EB9-B338-052D-819D-DBC2FD1F0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183" y="3977503"/>
            <a:ext cx="3152617" cy="288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0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F0132-0810-9858-8C8C-799C34B5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1208D9-A733-81DF-0414-5E0CDB46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Wykorzystując wskaźniki oceny jakości należy starać się wykorzystywać ich szeroki zakres. Dzięki temu informacje na temat modeli będą </a:t>
            </a:r>
            <a:r>
              <a:rPr lang="pl-PL"/>
              <a:t>lepiej uzasadnione.</a:t>
            </a:r>
            <a:endParaRPr lang="pl-PL" dirty="0"/>
          </a:p>
          <a:p>
            <a:pPr algn="just"/>
            <a:r>
              <a:rPr lang="pl-PL" dirty="0"/>
              <a:t>Dodatkowo przy wykorzystywaniu tych wskaźników istotna jest wiedza na temat tego, co one reprezentują. Brak tej wiedzy może doprowadzać do wyciągania złych wniosków na temat modelu.</a:t>
            </a:r>
          </a:p>
        </p:txBody>
      </p:sp>
    </p:spTree>
    <p:extLst>
      <p:ext uri="{BB962C8B-B14F-4D97-AF65-F5344CB8AC3E}">
        <p14:creationId xmlns:p14="http://schemas.microsoft.com/office/powerpoint/2010/main" val="3773836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CFD2B-6FC6-1C23-21FD-840CB90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354E68-51BD-3ED8-03FC-A7E7E865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9505" cy="4667250"/>
          </a:xfrm>
        </p:spPr>
        <p:txBody>
          <a:bodyPr>
            <a:normAutofit fontScale="92500" lnSpcReduction="10000"/>
          </a:bodyPr>
          <a:lstStyle/>
          <a:p>
            <a:r>
              <a:rPr lang="pl-PL" dirty="0">
                <a:hlinkClick r:id="rId2"/>
              </a:rPr>
              <a:t>https://scikit-learn.org/stable/modules/model_evaluation.html</a:t>
            </a:r>
          </a:p>
          <a:p>
            <a:r>
              <a:rPr lang="pl-PL" dirty="0">
                <a:hlinkClick r:id="rId2"/>
              </a:rPr>
              <a:t>https://algolytics.pl/tutorial-jak-ocenic-jakosc-i-poprawnosc-modeli-klasyfikacyjnych-czesc-1-wprowadzenie/</a:t>
            </a:r>
            <a:endParaRPr lang="pl-PL" dirty="0"/>
          </a:p>
          <a:p>
            <a:r>
              <a:rPr lang="pl-PL" dirty="0">
                <a:hlinkClick r:id="rId3"/>
              </a:rPr>
              <a:t>https://numlabs.com/pl/blog/co-to-znaczy-dobrze-ocena-jako%C5%9Bci-modelu-cz%C4%99%C5%9B%C4%87-pierwsza-problem-klasyfikacji</a:t>
            </a:r>
            <a:endParaRPr lang="pl-PL" dirty="0"/>
          </a:p>
          <a:p>
            <a:r>
              <a:rPr lang="pl-PL" dirty="0"/>
              <a:t>Prezentacja „Regresja liniowa i regresja logistyczna” z przedmiotu Inteligentne Obliczenia, prowadzonego przez dr. Inż. Annę </a:t>
            </a:r>
            <a:r>
              <a:rPr lang="pl-PL" dirty="0" err="1"/>
              <a:t>Sztyber-Betley</a:t>
            </a:r>
            <a:r>
              <a:rPr lang="pl-PL" dirty="0"/>
              <a:t>.</a:t>
            </a:r>
          </a:p>
          <a:p>
            <a:r>
              <a:rPr lang="pl-PL" dirty="0">
                <a:hlinkClick r:id="rId4"/>
              </a:rPr>
              <a:t>https://en.wikipedia.org/wiki/F-score</a:t>
            </a:r>
            <a:endParaRPr lang="pl-PL" dirty="0"/>
          </a:p>
          <a:p>
            <a:r>
              <a:rPr lang="pl-PL" dirty="0"/>
              <a:t>Prezentacja „Uczenie maszynowe w </a:t>
            </a:r>
            <a:r>
              <a:rPr lang="pl-PL" dirty="0" err="1"/>
              <a:t>Pythonie</a:t>
            </a:r>
            <a:r>
              <a:rPr lang="pl-PL" dirty="0"/>
              <a:t>” - dr. inż. Bartłomiej </a:t>
            </a:r>
            <a:r>
              <a:rPr lang="pl-PL" dirty="0" err="1"/>
              <a:t>Fajdek</a:t>
            </a:r>
            <a:r>
              <a:rPr lang="pl-PL" dirty="0"/>
              <a:t>, mgr. inż. Damian Suski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135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0B85B-BB3E-1ACB-8CE5-AEA6E577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Wskaźniki jakości klasyfikacji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802C23-5B0A-6B0D-B908-844DD4E7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/>
              <a:t>Wskaźniki jakości klasyfikacji pozwalają na określenie jakości algorytmu klasyfikacji oraz ich porównywanie między sobą.</a:t>
            </a:r>
          </a:p>
          <a:p>
            <a:pPr algn="just"/>
            <a:r>
              <a:rPr lang="pl-PL" dirty="0"/>
              <a:t>Dzielimy je na dwie grupy. Pierwszym z nich są wskaźniki liczbowe, które określają jakość za pomocą wymiernych liczb. Można do nich zaliczyć:</a:t>
            </a:r>
          </a:p>
          <a:p>
            <a:pPr lvl="1" algn="just"/>
            <a:r>
              <a:rPr lang="pl-PL" dirty="0"/>
              <a:t>Dokładność (</a:t>
            </a:r>
            <a:r>
              <a:rPr lang="pl-PL" i="1" dirty="0" err="1"/>
              <a:t>accuracy</a:t>
            </a:r>
            <a:r>
              <a:rPr lang="pl-PL" dirty="0"/>
              <a:t>),</a:t>
            </a:r>
          </a:p>
          <a:p>
            <a:pPr lvl="1" algn="just"/>
            <a:r>
              <a:rPr lang="pl-PL" dirty="0"/>
              <a:t>Czułość (</a:t>
            </a:r>
            <a:r>
              <a:rPr lang="pl-PL" i="1" dirty="0" err="1"/>
              <a:t>recall</a:t>
            </a:r>
            <a:r>
              <a:rPr lang="pl-PL" dirty="0"/>
              <a:t>),</a:t>
            </a:r>
          </a:p>
          <a:p>
            <a:pPr lvl="1" algn="just"/>
            <a:r>
              <a:rPr lang="pl-PL" dirty="0"/>
              <a:t>Swoistość (</a:t>
            </a:r>
            <a:r>
              <a:rPr lang="pl-PL" i="1" dirty="0"/>
              <a:t>SPC</a:t>
            </a:r>
            <a:r>
              <a:rPr lang="pl-PL" dirty="0"/>
              <a:t>),</a:t>
            </a:r>
          </a:p>
          <a:p>
            <a:pPr lvl="1" algn="just"/>
            <a:r>
              <a:rPr lang="pl-PL" dirty="0"/>
              <a:t>Precyzję (</a:t>
            </a:r>
            <a:r>
              <a:rPr lang="pl-PL" i="1" dirty="0"/>
              <a:t>precision</a:t>
            </a:r>
            <a:r>
              <a:rPr lang="pl-PL" dirty="0"/>
              <a:t>).</a:t>
            </a:r>
          </a:p>
          <a:p>
            <a:pPr algn="just"/>
            <a:r>
              <a:rPr lang="pl-PL" dirty="0"/>
              <a:t>Do ich zalet można zaliczyć łatwiejsze porównanie różnych algorytmów za ich pomocą.</a:t>
            </a:r>
          </a:p>
        </p:txBody>
      </p:sp>
    </p:spTree>
    <p:extLst>
      <p:ext uri="{BB962C8B-B14F-4D97-AF65-F5344CB8AC3E}">
        <p14:creationId xmlns:p14="http://schemas.microsoft.com/office/powerpoint/2010/main" val="375111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C4E44-8157-90CE-CE9D-D287502F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Wskaźniki jakości klasyfikacji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504F43-2A42-64D5-89F1-FD376236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Drugą grupą wskaźników są wskaźniki graficzne, które określają jakość klasyfikacji w postaci np. tabeli lub wykresu. Możemy do nich zaliczyć takie wskaźniki jak:</a:t>
            </a:r>
          </a:p>
          <a:p>
            <a:pPr lvl="1" algn="just"/>
            <a:r>
              <a:rPr lang="pl-PL" dirty="0"/>
              <a:t>Krzywa ROC,</a:t>
            </a:r>
          </a:p>
          <a:p>
            <a:pPr lvl="1" algn="just"/>
            <a:r>
              <a:rPr lang="pl-PL" dirty="0"/>
              <a:t>Wykres LIFT,</a:t>
            </a:r>
          </a:p>
          <a:p>
            <a:pPr lvl="1" algn="just"/>
            <a:r>
              <a:rPr lang="pl-PL" dirty="0"/>
              <a:t>Tablica kontyngencji (</a:t>
            </a:r>
            <a:r>
              <a:rPr lang="pl-PL" i="1" dirty="0" err="1"/>
              <a:t>Confusion</a:t>
            </a:r>
            <a:r>
              <a:rPr lang="pl-PL" i="1" dirty="0"/>
              <a:t> matrix</a:t>
            </a:r>
            <a:r>
              <a:rPr lang="pl-PL" dirty="0"/>
              <a:t>).</a:t>
            </a:r>
          </a:p>
          <a:p>
            <a:pPr algn="just"/>
            <a:r>
              <a:rPr lang="pl-PL" dirty="0"/>
              <a:t>Wartości niektórych z tych wskaźników (lub ich innych rodzajów) można otrzymywać, wykorzystując odpowiednie funkcje w bibliotece </a:t>
            </a:r>
            <a:r>
              <a:rPr lang="pl-PL" dirty="0" err="1"/>
              <a:t>scikit-learn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9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B5B6F-50EB-F356-6AC8-5BD5CC77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6F995EF-5761-1861-26E3-BEFA872E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70" y="0"/>
            <a:ext cx="9280660" cy="6858000"/>
          </a:xfrm>
        </p:spPr>
      </p:pic>
    </p:spTree>
    <p:extLst>
      <p:ext uri="{BB962C8B-B14F-4D97-AF65-F5344CB8AC3E}">
        <p14:creationId xmlns:p14="http://schemas.microsoft.com/office/powerpoint/2010/main" val="99985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6C1AA-DD33-03E2-C166-891898CE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Dokładność (</a:t>
            </a:r>
            <a:r>
              <a:rPr lang="pl-PL" i="1" dirty="0" err="1"/>
              <a:t>accuracy</a:t>
            </a:r>
            <a:r>
              <a:rPr lang="pl-PL" i="1" dirty="0"/>
              <a:t> </a:t>
            </a:r>
            <a:r>
              <a:rPr lang="pl-PL" i="1" dirty="0" err="1"/>
              <a:t>score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B3DA06-07FE-0BED-E873-E47BF892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Dokładnością nazywamy stosunek ilości prawidłowych predykcji do ilości wszystkich predykcji. Do jej obliczenia wykorzystujemy funkcję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dirty="0"/>
              <a:t>.</a:t>
            </a:r>
          </a:p>
          <a:p>
            <a:pPr algn="just"/>
            <a:r>
              <a:rPr lang="pl-PL" dirty="0"/>
              <a:t>Zmieniając ostatni argument funkcji możemy otrzymać ilość prawidłowych predykcji zamiast ich stosunku do wszystkich predykcji.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16B8B2-56E8-C9E2-F703-61020682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74" y="4001294"/>
            <a:ext cx="7331226" cy="27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D35747-85CA-E6CA-472C-247D03B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Czułość (</a:t>
            </a:r>
            <a:r>
              <a:rPr lang="pl-PL" i="1" dirty="0" err="1"/>
              <a:t>recall</a:t>
            </a:r>
            <a:r>
              <a:rPr lang="pl-PL" dirty="0"/>
              <a:t>) oraz precyzja (</a:t>
            </a:r>
            <a:r>
              <a:rPr lang="pl-PL" i="1" dirty="0"/>
              <a:t>precision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28879D-353D-ABF1-8DA9-299EE452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Czułość pozwala na ocenę możliwości modelu do znalezienia wszystkich pozytywnych próbek. Jest to stosunek liczby predykcji TP do sumy predykcji  TP oraz FN.</a:t>
            </a:r>
          </a:p>
          <a:p>
            <a:pPr algn="just"/>
            <a:r>
              <a:rPr lang="pl-PL" dirty="0"/>
              <a:t>Obliczana za pomocą funkcji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recall_score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l-PL" dirty="0"/>
              <a:t>.</a:t>
            </a:r>
          </a:p>
          <a:p>
            <a:pPr algn="just"/>
            <a:r>
              <a:rPr lang="pl-PL" dirty="0"/>
              <a:t>Precyzja określa zdolność modelu do nie uznania pozytywnej próbki za negatywną. Precyzja jest ilorazem wszystkich predykcji TP do sumy predykcji TP oraz FP.</a:t>
            </a:r>
          </a:p>
          <a:p>
            <a:pPr algn="just"/>
            <a:r>
              <a:rPr lang="pl-PL" dirty="0"/>
              <a:t>Obliczana za pomocą funkcji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precision_score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907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58F7C-353F-FF56-D367-9AA04DCE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708B6D-B9B3-FF60-B6BA-76F5EAEC7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3" y="57609"/>
            <a:ext cx="6006732" cy="309549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4BF736B-24C0-7B34-AAE2-944D2CC5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96" y="3377386"/>
            <a:ext cx="6468007" cy="342300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5091A5F-FCA1-27D2-906C-CBAA4B41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955" y="-1"/>
            <a:ext cx="5953685" cy="3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82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882</Words>
  <Application>Microsoft Office PowerPoint</Application>
  <PresentationFormat>Panoramiczny</PresentationFormat>
  <Paragraphs>82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Courier New</vt:lpstr>
      <vt:lpstr>Motyw pakietu Office</vt:lpstr>
      <vt:lpstr>Ocena jakości modelu oraz jej implementacja w bibliotece scikit-learn</vt:lpstr>
      <vt:lpstr>Plan prezentacji</vt:lpstr>
      <vt:lpstr>Temat projektu – Przewidywanie chęci założenia lokaty terminowej</vt:lpstr>
      <vt:lpstr>Wskaźniki jakości klasyfikacji</vt:lpstr>
      <vt:lpstr>Wskaźniki jakości klasyfikacji c.d.</vt:lpstr>
      <vt:lpstr>Prezentacja programu PowerPoint</vt:lpstr>
      <vt:lpstr>Dokładność (accuracy score)</vt:lpstr>
      <vt:lpstr>Czułość (recall) oraz precyzja (precision)</vt:lpstr>
      <vt:lpstr>Prezentacja programu PowerPoint</vt:lpstr>
      <vt:lpstr>Zbalansowana dokładność (balanced accuracy score)</vt:lpstr>
      <vt:lpstr>F-score (F1 score)</vt:lpstr>
      <vt:lpstr>F-score c.d.</vt:lpstr>
      <vt:lpstr>Krzywa ROC</vt:lpstr>
      <vt:lpstr>Receiver Operating Characteristic - Area Under the Curve</vt:lpstr>
      <vt:lpstr>Skrajne przypadki - graficznie</vt:lpstr>
      <vt:lpstr>Wskaźnik Jaccarda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</vt:lpstr>
      <vt:lpstr>Wykorzystane 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Ocena jakości modelu oraz jej implementacja w bibliotece scikit-learn</dc:title>
  <dc:creator>Cegielski Wojciech (STUD)</dc:creator>
  <cp:lastModifiedBy>Cegielski Wojciech (STUD)</cp:lastModifiedBy>
  <cp:revision>50</cp:revision>
  <dcterms:created xsi:type="dcterms:W3CDTF">2024-04-29T20:10:58Z</dcterms:created>
  <dcterms:modified xsi:type="dcterms:W3CDTF">2024-05-07T18:03:00Z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2024-05-07T16:13:18Z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484becc9-2149-4b1e-a684-b9fbe2350953</vt:lpwstr>
  </property>
  <property fmtid="{D5CDD505-2E9C-101B-9397-08002B2CF9AE}" pid="8" name="MSIP_Label_9c215d82-5bf5-4d07-af41-65de05a9c87a_ContentBits">
    <vt:lpwstr>0</vt:lpwstr>
  </property>
</Properties>
</file>