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88932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lt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lt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lt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lt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lt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lt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lt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lt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lt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lt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chemeClr val="lt1"/>
              </a:buClr>
              <a:buFont typeface="Calibri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chemeClr val="lt1"/>
              </a:buClr>
              <a:buFont typeface="Calibri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chemeClr val="lt1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chemeClr val="lt1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chemeClr val="lt1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chemeClr val="lt1"/>
              </a:buClr>
              <a:buFont typeface="Calibri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chemeClr val="lt1"/>
              </a:buClr>
              <a:buFont typeface="Calibri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chemeClr val="lt1"/>
              </a:buClr>
              <a:buFont typeface="Calibri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chemeClr val="lt1"/>
              </a:buClr>
              <a:buFont typeface="Calibri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lt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lt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lt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lt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lt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0000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lt1"/>
              </a:buClr>
              <a:buFont typeface="Calibri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lt1"/>
              </a:buClr>
              <a:buFont typeface="Calibri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lt1"/>
              </a:buClr>
              <a:buFont typeface="Calibri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lt1"/>
              </a:buClr>
              <a:buFont typeface="Calibri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lt1"/>
              </a:buClr>
              <a:buFont typeface="Calibri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lt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ctrTitle"/>
          </p:nvPr>
        </p:nvSpPr>
        <p:spPr>
          <a:xfrm>
            <a:off x="0" y="173859"/>
            <a:ext cx="7772400" cy="1165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Historical Thinking and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6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rone Warfare in the 21</a:t>
            </a:r>
            <a:r>
              <a:rPr lang="en-US" sz="3600" b="0" i="0" u="none" strike="noStrike" cap="none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36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Century</a:t>
            </a: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600200" y="1524000"/>
            <a:ext cx="7543800" cy="533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0" y="5286375"/>
            <a:ext cx="8229600" cy="65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September 11, 2001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-12"/>
            <a:ext cx="7620000" cy="52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914400" y="889250"/>
            <a:ext cx="8229600" cy="646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Osama bin Laden founded a terrorist network called </a:t>
            </a:r>
            <a:r>
              <a:rPr lang="en-US" sz="2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 Qaeda</a:t>
            </a:r>
            <a:r>
              <a:rPr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91329" y="1535950"/>
            <a:ext cx="7952674" cy="431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5270279"/>
            <a:ext cx="8229600" cy="752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From 1996 to 2001, the </a:t>
            </a:r>
            <a:r>
              <a:rPr lang="en-US" sz="2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Taliban</a:t>
            </a:r>
            <a:r>
              <a:rPr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ruled Afghanistan.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00628" y="1212623"/>
            <a:ext cx="4164646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-12" y="2469925"/>
            <a:ext cx="500062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176075" y="1212625"/>
            <a:ext cx="4648499" cy="12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After 9/11, the United States invaded Afghanistan to eliminate </a:t>
            </a:r>
            <a:r>
              <a:rPr lang="en-US" sz="2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 Qaeda</a:t>
            </a: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and the </a:t>
            </a:r>
            <a:r>
              <a:rPr lang="en-US" sz="2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Taliban</a:t>
            </a: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government.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5566850" y="352475"/>
            <a:ext cx="3119999" cy="2557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“front lines” of the drone war are in </a:t>
            </a: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northwest Pakistan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" y="352475"/>
            <a:ext cx="5566839" cy="5773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Shape 132"/>
          <p:cNvCxnSpPr/>
          <p:nvPr/>
        </p:nvCxnSpPr>
        <p:spPr>
          <a:xfrm rot="10800000">
            <a:off x="3193025" y="2007474"/>
            <a:ext cx="3449399" cy="336900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215575" y="71275"/>
            <a:ext cx="8663399" cy="58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Two common types of combat drones: </a:t>
            </a:r>
            <a:r>
              <a:rPr lang="en-US" sz="2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Predator</a:t>
            </a:r>
            <a:r>
              <a:rPr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(left) and </a:t>
            </a:r>
            <a:r>
              <a:rPr lang="en-US" sz="2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Reaper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0" y="703350"/>
            <a:ext cx="4596599" cy="22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4764925" y="658674"/>
            <a:ext cx="4379099" cy="243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914400" y="5260979"/>
            <a:ext cx="8229600" cy="74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Sentinel-model U.S. drone captured by Iran in 2011.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14400" y="639749"/>
            <a:ext cx="8229599" cy="4621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71275"/>
            <a:ext cx="8229600" cy="58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Two types of combat drones: </a:t>
            </a:r>
            <a:r>
              <a:rPr lang="en-US" sz="2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Predator</a:t>
            </a:r>
            <a:r>
              <a:rPr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(left) and </a:t>
            </a:r>
            <a:r>
              <a:rPr lang="en-US" sz="2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Reaper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0" y="703350"/>
            <a:ext cx="4596599" cy="22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4764925" y="658687"/>
            <a:ext cx="4343400" cy="24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0" y="3228325"/>
            <a:ext cx="8820000" cy="3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 Estimated 4,000-5,000 killed in drone attacks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 Most killed were al Qaeda or affiliates 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 As many as 1,000 were civilians 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 The drone program is run by the </a:t>
            </a: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Central Intelligence Agency (CIA)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by the U.S. military.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57800" y="4572000"/>
            <a:ext cx="3886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Anwar al-Awlaki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3046411" y="0"/>
            <a:ext cx="6097500" cy="464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0" y="0"/>
            <a:ext cx="4648199" cy="550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Shape 161"/>
          <p:cNvCxnSpPr/>
          <p:nvPr/>
        </p:nvCxnSpPr>
        <p:spPr>
          <a:xfrm rot="10800000">
            <a:off x="3124199" y="4190999"/>
            <a:ext cx="2895600" cy="91440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162" name="Shape 162"/>
          <p:cNvPicPr preferRelativeResize="0"/>
          <p:nvPr/>
        </p:nvPicPr>
        <p:blipFill rotWithShape="1">
          <a:blip r:embed="rId5"/>
          <a:srcRect/>
          <a:stretch/>
        </p:blipFill>
        <p:spPr>
          <a:xfrm>
            <a:off x="228600" y="4781550"/>
            <a:ext cx="4238699" cy="207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Concluding Questions… 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0" y="977567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1) Is this legal?</a:t>
            </a:r>
          </a:p>
          <a:p>
            <a:pPr lvl="0" rtl="0">
              <a:spcBef>
                <a:spcPts val="0"/>
              </a:spcBef>
              <a:buNone/>
            </a:pPr>
            <a:endParaRPr sz="2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2) Does it actually work? </a:t>
            </a:r>
          </a:p>
          <a:p>
            <a:pPr lvl="0" rtl="0">
              <a:spcBef>
                <a:spcPts val="0"/>
              </a:spcBef>
              <a:buNone/>
            </a:pPr>
            <a:endParaRPr sz="2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CDsALBtWAAAZb4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692" y="2350950"/>
            <a:ext cx="6800308" cy="450704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Concluding Questions… 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0" y="1344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1) Is this legal?</a:t>
            </a:r>
          </a:p>
          <a:p>
            <a:pPr lvl="0" rtl="0">
              <a:spcBef>
                <a:spcPts val="0"/>
              </a:spcBef>
              <a:buNone/>
            </a:pP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2) Does it actually work? </a:t>
            </a:r>
          </a:p>
          <a:p>
            <a:pPr lvl="0" rtl="0">
              <a:spcBef>
                <a:spcPts val="0"/>
              </a:spcBef>
              <a:buNone/>
            </a:pP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3) Does the way we currently use this technology best represent our national values? Are we effectively balancing our need for security with our aspirations for liberty? </a:t>
            </a:r>
          </a:p>
          <a:p>
            <a:pPr lvl="0" rtl="0">
              <a:spcBef>
                <a:spcPts val="0"/>
              </a:spcBef>
              <a:buNone/>
            </a:pP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4) Assignment:  </a:t>
            </a:r>
          </a:p>
        </p:txBody>
      </p:sp>
    </p:spTree>
    <p:extLst>
      <p:ext uri="{BB962C8B-B14F-4D97-AF65-F5344CB8AC3E}">
        <p14:creationId xmlns:p14="http://schemas.microsoft.com/office/powerpoint/2010/main" val="301095359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5257800" y="4572000"/>
            <a:ext cx="38862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Anwar al-Awlaki</a:t>
            </a:r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3046411" y="0"/>
            <a:ext cx="6097587" cy="464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0" y="0"/>
            <a:ext cx="4648199" cy="55006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56"/>
          <p:cNvCxnSpPr/>
          <p:nvPr/>
        </p:nvCxnSpPr>
        <p:spPr>
          <a:xfrm rot="10800000">
            <a:off x="3124199" y="4190999"/>
            <a:ext cx="2895600" cy="914400"/>
          </a:xfrm>
          <a:prstGeom prst="straightConnector1">
            <a:avLst/>
          </a:prstGeom>
          <a:noFill/>
          <a:ln w="25400" cap="rnd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57" name="Shape 57"/>
          <p:cNvPicPr preferRelativeResize="0"/>
          <p:nvPr/>
        </p:nvPicPr>
        <p:blipFill rotWithShape="1">
          <a:blip r:embed="rId5"/>
          <a:srcRect/>
          <a:stretch/>
        </p:blipFill>
        <p:spPr>
          <a:xfrm>
            <a:off x="228600" y="4781550"/>
            <a:ext cx="4238625" cy="207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Legal and Moral Dilemmas of Drones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22450" y="1600200"/>
            <a:ext cx="85295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Should we use this technology to target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individuals in foreign countries</a:t>
            </a:r>
            <a:r>
              <a:rPr lang="en-US" sz="2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Should we use this technology if it wounds or kills innocent people?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Should we use this technology to target U.S. citizens?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What’s the relationship between </a:t>
            </a:r>
            <a:r>
              <a:rPr lang="en-US" sz="28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liberty</a:t>
            </a: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a drone? 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0" y="838200"/>
            <a:ext cx="57912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“Unmanned aerial vehicles” (UAVs)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685800" y="1447800"/>
            <a:ext cx="4170361" cy="2347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1981200" y="4452937"/>
            <a:ext cx="4343400" cy="24161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-1" y="3886200"/>
            <a:ext cx="802062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“Unmanned </a:t>
            </a:r>
            <a:r>
              <a:rPr lang="en-US" sz="2800" b="1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combat</a:t>
            </a:r>
            <a:r>
              <a:rPr lang="en-US" sz="28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aerial vehicles” (UCAVs)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7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World War I (1914-1918) forced combatants to rethink the relationship between war technology and its consequences.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0" y="1143000"/>
            <a:ext cx="5699399" cy="35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890875" y="3669400"/>
            <a:ext cx="4229424" cy="318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219200" y="4419600"/>
            <a:ext cx="7924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first “drone,” called the “aerial torpedo,” designed during WWI.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2286000" y="228600"/>
            <a:ext cx="68580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Thinking historically about drones...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6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Societies have always sought warfare technologies that create distance between the user and the consequences of the technology. </a:t>
            </a:r>
          </a:p>
          <a:p>
            <a:pPr lvl="0" rtl="0">
              <a:spcBef>
                <a:spcPts val="0"/>
              </a:spcBef>
              <a:buNone/>
            </a:pPr>
            <a:endParaRPr sz="2600"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-US" sz="26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					Why?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733800" y="381000"/>
            <a:ext cx="4953000" cy="2209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2800" b="1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rocket</a:t>
            </a:r>
            <a:r>
              <a:rPr lang="en-US" sz="2800" b="1" i="1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technology during the Cold War (1945-1991) changed our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relationship to</a:t>
            </a:r>
            <a:r>
              <a:rPr lang="en-US" sz="2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war.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0" y="381000"/>
            <a:ext cx="3733800" cy="594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3429000" cy="20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Almost all U.S. drone attacks have occurred in this region of the world.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3733800" y="304800"/>
            <a:ext cx="5410200" cy="615473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5537600" y="2762050"/>
            <a:ext cx="660300" cy="727500"/>
          </a:xfrm>
          <a:prstGeom prst="ellipse">
            <a:avLst/>
          </a:prstGeom>
          <a:noFill/>
          <a:ln w="38100" cap="flat">
            <a:solidFill>
              <a:srgbClr val="1155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5" name="Shape 105"/>
          <p:cNvCxnSpPr>
            <a:endCxn id="104" idx="2"/>
          </p:cNvCxnSpPr>
          <p:nvPr/>
        </p:nvCxnSpPr>
        <p:spPr>
          <a:xfrm>
            <a:off x="2775499" y="2398299"/>
            <a:ext cx="2762100" cy="727500"/>
          </a:xfrm>
          <a:prstGeom prst="straightConnector1">
            <a:avLst/>
          </a:prstGeom>
          <a:noFill/>
          <a:ln w="38100" cap="flat">
            <a:solidFill>
              <a:srgbClr val="1155CC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394</Words>
  <Application>Microsoft Macintosh PowerPoint</Application>
  <PresentationFormat>On-screen Show (4:3)</PresentationFormat>
  <Paragraphs>51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Historical Thinking and  Drone Warfare in the 21st Century</vt:lpstr>
      <vt:lpstr>Anwar al-Awlaki</vt:lpstr>
      <vt:lpstr>Legal and Moral Dilemmas of Drones</vt:lpstr>
      <vt:lpstr>What is a drone? </vt:lpstr>
      <vt:lpstr>World War I (1914-1918) forced combatants to rethink the relationship between war technology and its consequences.</vt:lpstr>
      <vt:lpstr>The first “drone,” called the “aerial torpedo,” designed during WWI.</vt:lpstr>
      <vt:lpstr>Thinking historically about drones...</vt:lpstr>
      <vt:lpstr>New rocket technology during the Cold War (1945-1991) changed our relationship to war.</vt:lpstr>
      <vt:lpstr>Almost all U.S. drone attacks have occurred in this region of the world.</vt:lpstr>
      <vt:lpstr>September 11, 2001</vt:lpstr>
      <vt:lpstr>Osama bin Laden founded a terrorist network called al Qaeda.</vt:lpstr>
      <vt:lpstr>From 1996 to 2001, the Taliban ruled Afghanistan.</vt:lpstr>
      <vt:lpstr>The “front lines” of the drone war are in northwest Pakistan.</vt:lpstr>
      <vt:lpstr>Two common types of combat drones: Predator (left) and Reaper</vt:lpstr>
      <vt:lpstr>A Sentinel-model U.S. drone captured by Iran in 2011.</vt:lpstr>
      <vt:lpstr>Two types of combat drones: Predator (left) and Reaper</vt:lpstr>
      <vt:lpstr>Anwar al-Awlaki</vt:lpstr>
      <vt:lpstr>Concluding Questions… </vt:lpstr>
      <vt:lpstr>Concluding Questions…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Historical Thinking and  Drone Warfare in the 21st Century</dc:title>
  <cp:lastModifiedBy>Drew McKevitt</cp:lastModifiedBy>
  <cp:revision>5</cp:revision>
  <dcterms:modified xsi:type="dcterms:W3CDTF">2015-06-04T15:06:53Z</dcterms:modified>
</cp:coreProperties>
</file>