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4928989-885D-46C9-993E-4857966C9C1C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8CFB40D-B807-4389-983F-A79EE999708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048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El Dorado Briefing:</a:t>
            </a:r>
          </a:p>
          <a:p>
            <a:endParaRPr lang="en-US" sz="3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Yesterday morning, July 25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, starting @ 9:25AM there were reports that indicated NATO drones had attacked four locations in Turkey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Turkey responded by destroying the Unmanned Aeronautical Vehicles.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56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18" y="457200"/>
            <a:ext cx="8839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WHAT really happened: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  <a:p>
            <a:endParaRPr lang="en-US" sz="3600" dirty="0" smtClean="0"/>
          </a:p>
          <a:p>
            <a:r>
              <a:rPr lang="en-US" sz="2800" dirty="0" smtClean="0"/>
              <a:t>NATO drones were used to attack specific targets in Turkey: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en-US" sz="2800" dirty="0" smtClean="0"/>
              <a:t>Between 9AM – 11AM, there were four attacks:</a:t>
            </a:r>
          </a:p>
          <a:p>
            <a:pPr marL="1943100" lvl="3" indent="-571500">
              <a:buFont typeface="Wingdings" pitchFamily="2" charset="2"/>
              <a:buChar char="Ø"/>
            </a:pPr>
            <a:r>
              <a:rPr lang="en-US" sz="2000" dirty="0" smtClean="0"/>
              <a:t>The hotel where President </a:t>
            </a:r>
            <a:r>
              <a:rPr lang="en-US" sz="2000" dirty="0" err="1" smtClean="0"/>
              <a:t>Erdogan</a:t>
            </a:r>
            <a:r>
              <a:rPr lang="en-US" sz="2000" dirty="0" smtClean="0"/>
              <a:t> lives was shot by a missile</a:t>
            </a:r>
          </a:p>
          <a:p>
            <a:pPr marL="1943100" lvl="3" indent="-571500">
              <a:buFont typeface="Wingdings" pitchFamily="2" charset="2"/>
              <a:buChar char="Ø"/>
            </a:pPr>
            <a:r>
              <a:rPr lang="en-US" sz="2000" dirty="0" smtClean="0"/>
              <a:t>The hospital where </a:t>
            </a:r>
            <a:r>
              <a:rPr lang="en-US" sz="2000" dirty="0" err="1" smtClean="0"/>
              <a:t>Erdogan</a:t>
            </a:r>
            <a:r>
              <a:rPr lang="en-US" sz="2000" dirty="0" smtClean="0"/>
              <a:t> was taken was attacked by drone missiles</a:t>
            </a:r>
          </a:p>
          <a:p>
            <a:pPr marL="1943100" lvl="3" indent="-571500">
              <a:buFont typeface="Wingdings" pitchFamily="2" charset="2"/>
              <a:buChar char="Ø"/>
            </a:pPr>
            <a:r>
              <a:rPr lang="en-US" sz="2000" dirty="0" smtClean="0"/>
              <a:t>An oil refinery</a:t>
            </a:r>
          </a:p>
          <a:p>
            <a:pPr marL="1943100" lvl="3" indent="-571500">
              <a:buFont typeface="Wingdings" pitchFamily="2" charset="2"/>
              <a:buChar char="Ø"/>
            </a:pPr>
            <a:r>
              <a:rPr lang="en-US" sz="2000" dirty="0" smtClean="0"/>
              <a:t>Gas line</a:t>
            </a:r>
          </a:p>
          <a:p>
            <a:pPr lvl="3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775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18" y="1143000"/>
            <a:ext cx="8839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WHO did it?: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  <a:p>
            <a:endParaRPr lang="en-US" sz="3600" dirty="0" smtClean="0"/>
          </a:p>
          <a:p>
            <a:r>
              <a:rPr lang="en-US" sz="2800" dirty="0" smtClean="0"/>
              <a:t>General Chief of Staff,  </a:t>
            </a:r>
            <a:r>
              <a:rPr lang="en-US" sz="2800" dirty="0" err="1" smtClean="0"/>
              <a:t>Necdet</a:t>
            </a:r>
            <a:r>
              <a:rPr lang="en-US" sz="2800" dirty="0" smtClean="0"/>
              <a:t> </a:t>
            </a:r>
            <a:r>
              <a:rPr lang="en-US" sz="2800" dirty="0" err="1" smtClean="0"/>
              <a:t>Özel</a:t>
            </a:r>
            <a:r>
              <a:rPr lang="en-US" sz="2800" dirty="0" smtClean="0"/>
              <a:t> was working with Khalid Mehmet, used weaknesses in the Artificial Intelligence system of the drone to change the chip’s encryption from an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A.E.S. (an encryption that has never been broken) to D.E.S. (an encryption that has been broken) in order to hack into the drones to control them remotely.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5276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2" y="20782"/>
            <a:ext cx="8839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WHY did they do it?</a:t>
            </a:r>
          </a:p>
          <a:p>
            <a:pPr algn="ctr"/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Aharoni" pitchFamily="2" charset="-79"/>
              </a:rPr>
              <a:t>Khalid Mehmet (financial motives)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+mj-lt"/>
                <a:cs typeface="Aharoni" pitchFamily="2" charset="-79"/>
              </a:rPr>
              <a:t>was given $10 million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+mj-lt"/>
                <a:cs typeface="Aharoni" pitchFamily="2" charset="-79"/>
              </a:rPr>
              <a:t>And a guaranteed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j-lt"/>
              <a:cs typeface="Aharoni" pitchFamily="2" charset="-79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Aharoni" pitchFamily="2" charset="-79"/>
              </a:rPr>
              <a:t>General Chief </a:t>
            </a:r>
            <a:r>
              <a:rPr lang="en-US" sz="2800" dirty="0" err="1" smtClean="0"/>
              <a:t>Özel</a:t>
            </a:r>
            <a:r>
              <a:rPr lang="en-US" sz="2800" dirty="0" smtClean="0"/>
              <a:t> (political motive):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Presidency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+mj-lt"/>
              </a:rPr>
              <a:t>Growth Domestic Product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+mj-lt"/>
              </a:rPr>
              <a:t>European Union</a:t>
            </a:r>
          </a:p>
          <a:p>
            <a:pPr marL="914400" lvl="1" indent="-457200">
              <a:buFontTx/>
              <a:buChar char="-"/>
            </a:pPr>
            <a:endParaRPr lang="en-US" sz="2800" dirty="0" smtClean="0">
              <a:latin typeface="+mj-lt"/>
            </a:endParaRPr>
          </a:p>
          <a:p>
            <a:pPr lvl="1" algn="ctr"/>
            <a:endParaRPr lang="en-US" sz="2800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4343400"/>
            <a:ext cx="8839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Our recommendation:</a:t>
            </a:r>
          </a:p>
          <a:p>
            <a:pPr algn="ctr"/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cs typeface="Aharoni" pitchFamily="2" charset="-79"/>
              </a:rPr>
              <a:t>U.S. should notify </a:t>
            </a:r>
            <a:r>
              <a:rPr lang="en-US" sz="2800" dirty="0" err="1">
                <a:cs typeface="Aharoni" pitchFamily="2" charset="-79"/>
              </a:rPr>
              <a:t>Erdagon</a:t>
            </a:r>
            <a:r>
              <a:rPr lang="en-US" sz="2800" dirty="0">
                <a:cs typeface="Aharoni" pitchFamily="2" charset="-79"/>
              </a:rPr>
              <a:t> about our theories and suspicions again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cs typeface="Aharoni" pitchFamily="2" charset="-79"/>
              </a:rPr>
              <a:t>File for a search warrant </a:t>
            </a:r>
            <a:r>
              <a:rPr lang="en-US" sz="2800" dirty="0" smtClean="0">
                <a:cs typeface="Aharoni" pitchFamily="2" charset="-79"/>
              </a:rPr>
              <a:t>on Khalid Mehmet</a:t>
            </a:r>
            <a:endParaRPr lang="en-US" sz="28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98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344" y="480766"/>
            <a:ext cx="2057400" cy="838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344" y="5767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Turkish President,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Erdagon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7773" y="498084"/>
            <a:ext cx="2057400" cy="838200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7773" y="59401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dobe Garamond Pro Bold" pitchFamily="18" charset="0"/>
              </a:rPr>
              <a:t>General Chief of Staff </a:t>
            </a:r>
            <a:r>
              <a:rPr lang="en-US" dirty="0" err="1" smtClean="0">
                <a:solidFill>
                  <a:srgbClr val="FF0000"/>
                </a:solidFill>
                <a:latin typeface="Adobe Garamond Pro Bold" pitchFamily="18" charset="0"/>
              </a:rPr>
              <a:t>Ozel</a:t>
            </a:r>
            <a:endParaRPr lang="en-US" dirty="0">
              <a:solidFill>
                <a:srgbClr val="FF0000"/>
              </a:solidFill>
              <a:latin typeface="Adobe Garamond Pro Bol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1762" y="1572211"/>
            <a:ext cx="2057400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41762" y="17893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TURKEY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9291" y="1572211"/>
            <a:ext cx="2057400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49291" y="180664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NATO / U.S.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344" y="2620692"/>
            <a:ext cx="2057400" cy="838200"/>
          </a:xfrm>
          <a:prstGeom prst="rect">
            <a:avLst/>
          </a:prstGeom>
          <a:solidFill>
            <a:schemeClr val="tx1">
              <a:lumMod val="95000"/>
            </a:schemeClr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3344" y="271662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Ministry of National Defense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7291" y="2819457"/>
            <a:ext cx="1447800" cy="838200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25391" y="305389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Drone Inc.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05700" y="2819457"/>
            <a:ext cx="1447800" cy="838200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98773" y="2977182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K.I.T.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Kentucky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Ist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. Tech.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09509" y="3996447"/>
            <a:ext cx="1447800" cy="822576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1800" y="403840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Darpa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29589" y="1329080"/>
            <a:ext cx="484909" cy="280601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191489" y="2393460"/>
            <a:ext cx="450273" cy="227233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5" idx="2"/>
          </p:cNvCxnSpPr>
          <p:nvPr/>
        </p:nvCxnSpPr>
        <p:spPr>
          <a:xfrm flipV="1">
            <a:off x="3671452" y="1336284"/>
            <a:ext cx="665021" cy="246714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1200" y="3458892"/>
            <a:ext cx="1579418" cy="2259954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05600" y="43223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  <a:latin typeface="Agency FB" pitchFamily="34" charset="0"/>
                <a:cs typeface="Angsana New" pitchFamily="18" charset="-34"/>
              </a:rPr>
              <a:t>Funded development of A.I. system for drones</a:t>
            </a:r>
            <a:endParaRPr lang="en-US" sz="1000" b="1" dirty="0">
              <a:solidFill>
                <a:schemeClr val="accent4">
                  <a:lumMod val="75000"/>
                </a:schemeClr>
              </a:solidFill>
              <a:latin typeface="Agency FB" pitchFamily="34" charset="0"/>
              <a:cs typeface="Angsana New" pitchFamily="18" charset="-3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39836" y="5718846"/>
            <a:ext cx="2057400" cy="838200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60618" y="59728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dobe Garamond Pro Bold" pitchFamily="18" charset="0"/>
              </a:rPr>
              <a:t>Khalid Mehmet</a:t>
            </a:r>
            <a:endParaRPr lang="en-US" dirty="0">
              <a:solidFill>
                <a:srgbClr val="FF0000"/>
              </a:solidFill>
              <a:latin typeface="Adobe Garamond Pro Bold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553200" y="2410411"/>
            <a:ext cx="924791" cy="437863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7" idx="0"/>
          </p:cNvCxnSpPr>
          <p:nvPr/>
        </p:nvCxnSpPr>
        <p:spPr>
          <a:xfrm flipH="1">
            <a:off x="7533409" y="3657657"/>
            <a:ext cx="848592" cy="33879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2"/>
          </p:cNvCxnSpPr>
          <p:nvPr/>
        </p:nvCxnSpPr>
        <p:spPr>
          <a:xfrm flipH="1" flipV="1">
            <a:off x="6411191" y="3657657"/>
            <a:ext cx="876300" cy="33879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029200" y="3655546"/>
            <a:ext cx="671946" cy="206330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0335651">
            <a:off x="7259782" y="3596219"/>
            <a:ext cx="154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Adobe Garamond Pro Bold" pitchFamily="18" charset="0"/>
              </a:rPr>
              <a:t>$ $ $</a:t>
            </a:r>
            <a:endParaRPr lang="en-US" sz="2400" dirty="0">
              <a:solidFill>
                <a:srgbClr val="00B050"/>
              </a:solidFill>
              <a:latin typeface="Adobe Garamond Pro Bold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3266289">
            <a:off x="2003164" y="4371103"/>
            <a:ext cx="154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Adobe Garamond Pro Bold" pitchFamily="18" charset="0"/>
              </a:rPr>
              <a:t>$ $ $</a:t>
            </a:r>
            <a:endParaRPr lang="en-US" sz="2400" dirty="0">
              <a:solidFill>
                <a:srgbClr val="00B050"/>
              </a:solidFill>
              <a:latin typeface="Adobe Garamond Pro Bold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rot="1327333">
            <a:off x="6076402" y="3545967"/>
            <a:ext cx="154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Adobe Garamond Pro Bold" pitchFamily="18" charset="0"/>
              </a:rPr>
              <a:t>$ $ $</a:t>
            </a:r>
            <a:endParaRPr lang="en-US" sz="2400" dirty="0">
              <a:solidFill>
                <a:srgbClr val="00B050"/>
              </a:solidFill>
              <a:latin typeface="Adobe Garamond Pro Bold" pitchFamily="18" charset="0"/>
            </a:endParaRPr>
          </a:p>
        </p:txBody>
      </p:sp>
      <p:cxnSp>
        <p:nvCxnSpPr>
          <p:cNvPr id="63" name="Straight Connector 62"/>
          <p:cNvCxnSpPr>
            <a:stCxn id="3" idx="3"/>
            <a:endCxn id="6" idx="1"/>
          </p:cNvCxnSpPr>
          <p:nvPr/>
        </p:nvCxnSpPr>
        <p:spPr>
          <a:xfrm>
            <a:off x="2500744" y="899866"/>
            <a:ext cx="807029" cy="17318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816437" y="5134676"/>
            <a:ext cx="1447800" cy="838200"/>
          </a:xfrm>
          <a:prstGeom prst="rect">
            <a:avLst/>
          </a:prstGeom>
          <a:solidFill>
            <a:schemeClr val="tx1">
              <a:lumMod val="95000"/>
            </a:schemeClr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854537" y="536911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CERN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cxnSp>
        <p:nvCxnSpPr>
          <p:cNvPr id="70" name="Straight Connector 69"/>
          <p:cNvCxnSpPr>
            <a:endCxn id="68" idx="0"/>
          </p:cNvCxnSpPr>
          <p:nvPr/>
        </p:nvCxnSpPr>
        <p:spPr>
          <a:xfrm>
            <a:off x="7533410" y="4819023"/>
            <a:ext cx="6927" cy="315653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8" idx="1"/>
            <a:endCxn id="35" idx="3"/>
          </p:cNvCxnSpPr>
          <p:nvPr/>
        </p:nvCxnSpPr>
        <p:spPr>
          <a:xfrm flipH="1">
            <a:off x="5597236" y="5553776"/>
            <a:ext cx="1219201" cy="58417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78382" y="2416749"/>
            <a:ext cx="665018" cy="3321693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555673" y="3657657"/>
            <a:ext cx="1981200" cy="2080785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57255" y="3037380"/>
            <a:ext cx="1447800" cy="451234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336473" y="311568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STM Chip 7007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cxnSp>
        <p:nvCxnSpPr>
          <p:cNvPr id="86" name="Straight Connector 85"/>
          <p:cNvCxnSpPr>
            <a:stCxn id="8" idx="3"/>
            <a:endCxn id="10" idx="1"/>
          </p:cNvCxnSpPr>
          <p:nvPr/>
        </p:nvCxnSpPr>
        <p:spPr>
          <a:xfrm>
            <a:off x="3699162" y="1973993"/>
            <a:ext cx="2750129" cy="17318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03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396</TotalTime>
  <Words>262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 Dorado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Howard</dc:creator>
  <cp:lastModifiedBy>Amanda Howard</cp:lastModifiedBy>
  <cp:revision>11</cp:revision>
  <dcterms:created xsi:type="dcterms:W3CDTF">2014-07-26T06:13:20Z</dcterms:created>
  <dcterms:modified xsi:type="dcterms:W3CDTF">2014-07-26T12:50:15Z</dcterms:modified>
</cp:coreProperties>
</file>