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lt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lt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lt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lt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lt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lt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lt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lt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lt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lt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chemeClr val="lt1"/>
              </a:buClr>
              <a:buFont typeface="Calibri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chemeClr val="lt1"/>
              </a:buClr>
              <a:buFont typeface="Calibri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chemeClr val="lt1"/>
              </a:buClr>
              <a:buFont typeface="Calibri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lt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lt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lt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lt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lt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20000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lt1"/>
              </a:buClr>
              <a:buFont typeface="Calibri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lt1"/>
              </a:buClr>
              <a:buFont typeface="Calibri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lt1"/>
              </a:buClr>
              <a:buFont typeface="Calibri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lt1"/>
              </a:buClr>
              <a:buFont typeface="Calibri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lt1"/>
              </a:buClr>
              <a:buFont typeface="Calibri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14.jpg" Type="http://schemas.openxmlformats.org/officeDocument/2006/relationships/image" Id="rId4"/><Relationship Target="../media/image09.gif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11.gif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3.jpg" Type="http://schemas.openxmlformats.org/officeDocument/2006/relationships/image" Id="rId4"/><Relationship Target="../media/image07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3.jpg" Type="http://schemas.openxmlformats.org/officeDocument/2006/relationships/image" Id="rId4"/><Relationship Target="../media/image07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16.jpg" Type="http://schemas.openxmlformats.org/officeDocument/2006/relationships/image" Id="rId4"/><Relationship Target="../media/image06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y="304800" x="0"/>
            <a:ext cy="11652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z="36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Historical Thinking and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z="36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rone Warfare in the 21</a:t>
            </a:r>
            <a:r>
              <a:rPr strike="noStrike" u="none" b="0" cap="none" baseline="30000" sz="36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524000" x="1600200"/>
            <a:ext cy="5333999" cx="7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5286375" x="0"/>
            <a:ext cy="6555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26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September 11, 2001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" x="0"/>
            <a:ext cy="5286375" cx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889250" x="914400"/>
            <a:ext cy="64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Osama bin Laden founded a terrorist network called </a:t>
            </a:r>
            <a:r>
              <a:rPr b="1"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Qaeda</a:t>
            </a: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35950" x="1191329"/>
            <a:ext cy="4311524" cx="79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5270279" x="457200"/>
            <a:ext cy="752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From 1996 to 2001, the </a:t>
            </a:r>
            <a:r>
              <a:rPr b="1"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Taliban</a:t>
            </a: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ruled Afghanistan.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12623" x="5000628"/>
            <a:ext cy="4057650" cx="4164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69925" x="-12"/>
            <a:ext cy="2800350" cx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y="1212625" x="176075"/>
            <a:ext cy="1257299" cx="4648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2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9/11, the United States invaded Afghanistan to eliminate </a:t>
            </a:r>
            <a:r>
              <a:rPr b="1" sz="22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Qaeda</a:t>
            </a:r>
            <a:r>
              <a:rPr sz="22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b="1" sz="22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Taliban</a:t>
            </a:r>
            <a:r>
              <a:rPr sz="22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government.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352475" x="5566850"/>
            <a:ext cy="2557500" cx="3119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“front lines” of the drone war are in </a:t>
            </a:r>
            <a:r>
              <a:rPr b="1"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northwest Pakistan</a:t>
            </a:r>
            <a:r>
              <a:rPr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52475" x="1"/>
            <a:ext cy="5773825" cx="55668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 rot="10800000">
            <a:off y="2007474" x="3193025"/>
            <a:ext cy="336900" cx="34493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71275" x="215575"/>
            <a:ext cy="587400" cx="866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common types of combat drones: </a:t>
            </a:r>
            <a:r>
              <a:rPr b="1"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Predator</a:t>
            </a: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(left) and </a:t>
            </a:r>
            <a:r>
              <a:rPr b="1"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Reaper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703350" x="0"/>
            <a:ext cy="2251500" cx="45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658674" x="4764925"/>
            <a:ext cy="2435999" cx="43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5260979" x="914400"/>
            <a:ext cy="7482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Sentinel-model U.S. drone captured by Iran in 2011.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39749" x="914400"/>
            <a:ext cy="4621218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71275" x="457200"/>
            <a:ext cy="58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types of combat drones: </a:t>
            </a:r>
            <a:r>
              <a:rPr b="1"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Predator</a:t>
            </a: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(left) and </a:t>
            </a:r>
            <a:r>
              <a:rPr b="1"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Reaper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703350" x="0"/>
            <a:ext cy="2251500" cx="45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658687" x="4764925"/>
            <a:ext cy="2416200" cx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y="3228325" x="0"/>
            <a:ext cy="3629700" cx="882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 Estimated 4,000-5,000 killed in drone attacks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 Most killed were al Qaeda or affiliates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 As many as 1,000 were civilians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 The drone program is run by the </a:t>
            </a:r>
            <a:r>
              <a:rPr b="1"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Central Intelligence Agency (CIA)</a:t>
            </a:r>
            <a:r>
              <a:rPr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z="2400" lang="en-US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sz="24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by the U.S. military.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4572000" x="5257800"/>
            <a:ext cy="1143000" cx="3886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Anwar al-Awlaki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0" x="3046411"/>
            <a:ext cy="4648199" cx="60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0" x="0"/>
            <a:ext cy="5500800" cx="4648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/>
          <p:nvPr/>
        </p:nvCxnSpPr>
        <p:spPr>
          <a:xfrm rot="10800000">
            <a:off y="4190999" x="3124199"/>
            <a:ext cy="914400" cx="28956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pic>
        <p:nvPicPr>
          <p:cNvPr id="162" name="Shape 162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781550" x="228600"/>
            <a:ext cy="2076299" cx="42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74637" x="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30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Concluding Questions… 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344200" x="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1) Is this legal?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2) Does it actually work?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3) Does the way we currently use this technology best represent our national values? Are we effectively balancing our need for security with our aspirations for liberty?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sz="25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4) Assignment: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4572000" x="5257800"/>
            <a:ext cy="1143000" cx="3886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Anwar al-Awlaki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0" x="3046411"/>
            <a:ext cy="4648199" cx="609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0" x="0"/>
            <a:ext cy="5500687" cx="4648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 rot="10800000">
            <a:off y="4190999" x="3124199"/>
            <a:ext cy="914400" cx="28956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lg" len="lg" type="stealth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4781550" x="228600"/>
            <a:ext cy="2076449" cx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Legal and Moral Dilemmas of Drones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322450"/>
            <a:ext cy="4526100" cx="852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we use this technology to target</a:t>
            </a:r>
            <a:r>
              <a:rPr sz="28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individuals in foreign countries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we use this technology if it wounds or kills innocent people?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we use this technology to target U.S. citizens?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1" sz="28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What’s the relationship between </a:t>
            </a:r>
            <a:r>
              <a:rPr b="1" sz="2800" lang="en-US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b="1" sz="28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sz="2800" lang="en-US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liberty</a:t>
            </a:r>
            <a:r>
              <a:rPr b="1" sz="28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0" x="0"/>
            <a:ext cy="914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drone?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838200" x="0"/>
            <a:ext cy="1295400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“Unmanned aerial vehicles” (UAVs)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447800" x="685800"/>
            <a:ext cy="2347912" cx="4170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4452937" x="1981200"/>
            <a:ext cy="2416175" cx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y="3886200" x="0"/>
            <a:ext cy="1143000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“Unmanned 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combat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aerial vehicles” (UCAVs)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0" x="0"/>
            <a:ext cy="1143000" cx="861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7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World War I (1914-1918) forced combatants to rethink the relationship between war technology and its consequences.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1143000" x="0"/>
            <a:ext cy="3547500" cx="569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69400" x="4890875"/>
            <a:ext cy="3188599" cx="42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4419600" x="1219200"/>
            <a:ext cy="1143000" cx="792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first “drone,” called the “aerial torpedo,” designed during WWI.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228600" x="2286000"/>
            <a:ext cy="41148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3000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Thinking historically about drones...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600" lang="en-US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Societies have always sought warfare technologies that create distance between the user and the consequences of the technology.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sz="2600" lang="en-US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					Why?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81000" x="3733800"/>
            <a:ext cy="2209799" cx="495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rocket</a:t>
            </a:r>
            <a:r>
              <a:rPr strike="noStrike" u="none" b="1" cap="none" baseline="0" sz="2800" lang="en-US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during the Cold War (1945-1991) changed our </a:t>
            </a:r>
            <a:r>
              <a:rPr sz="28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to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war.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81000" x="0"/>
            <a:ext cy="5949949" cx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304800" x="304800"/>
            <a:ext cy="2057400" cx="3429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Almost all U.S. drone attacks have occurred in this region of the world.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304800" x="3733800"/>
            <a:ext cy="6154736" cx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y="2762050" x="5537600"/>
            <a:ext cy="727500" cx="660300"/>
          </a:xfrm>
          <a:prstGeom prst="ellipse">
            <a:avLst/>
          </a:prstGeom>
          <a:noFill/>
          <a:ln w="38100" cap="flat">
            <a:solidFill>
              <a:srgbClr val="1155CC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>
            <a:endCxn id="104" idx="2"/>
          </p:cNvCxnSpPr>
          <p:nvPr/>
        </p:nvCxnSpPr>
        <p:spPr>
          <a:xfrm>
            <a:off y="2398299" x="2775499"/>
            <a:ext cy="727500" cx="2762100"/>
          </a:xfrm>
          <a:prstGeom prst="straightConnector1">
            <a:avLst/>
          </a:prstGeom>
          <a:noFill/>
          <a:ln w="38100" cap="flat">
            <a:solidFill>
              <a:srgbClr val="1155CC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