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9" r:id="rId6"/>
    <p:sldId id="259" r:id="rId7"/>
    <p:sldId id="258" r:id="rId8"/>
    <p:sldId id="271" r:id="rId9"/>
    <p:sldId id="270" r:id="rId10"/>
    <p:sldId id="260" r:id="rId11"/>
    <p:sldId id="257" r:id="rId12"/>
    <p:sldId id="272" r:id="rId13"/>
    <p:sldId id="273" r:id="rId14"/>
    <p:sldId id="262" r:id="rId15"/>
    <p:sldId id="263" r:id="rId16"/>
    <p:sldId id="274" r:id="rId17"/>
    <p:sldId id="264" r:id="rId18"/>
    <p:sldId id="265" r:id="rId19"/>
    <p:sldId id="266" r:id="rId20"/>
    <p:sldId id="275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694" autoAdjust="0"/>
  </p:normalViewPr>
  <p:slideViewPr>
    <p:cSldViewPr>
      <p:cViewPr varScale="1">
        <p:scale>
          <a:sx n="52" d="100"/>
          <a:sy n="52" d="100"/>
        </p:scale>
        <p:origin x="1458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4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world is really only interesting in the face of incomplete information. If we knew everything – every possible outcome, every possible cost, every possible benefit, every possible consequence, every possible eventuality – we could not ever make a mistake (it would quite literally be impossible, assuming that we behave rationally).</a:t>
            </a:r>
          </a:p>
          <a:p>
            <a:endParaRPr lang="en-US" dirty="0"/>
          </a:p>
          <a:p>
            <a:r>
              <a:rPr lang="en-US" dirty="0"/>
              <a:t>However, we DO make mistakes, and frequently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9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up with some example to work on perception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5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for their perceptions of someone who orders a soy or almond milk latte at a café. Or who asks for a gluten free menu at a restaurant. Then offer alternative perspectives.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2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let’s make a list of things we know, and have them tell you whether it’s objective or subjective certainty. If they say objective, ask the room if anyone in there doubts it. </a:t>
            </a:r>
          </a:p>
          <a:p>
            <a:endParaRPr lang="en-US" dirty="0"/>
          </a:p>
          <a:p>
            <a:r>
              <a:rPr lang="en-US" dirty="0"/>
              <a:t>Do something with color, shape, letters (Greek and Roman in common – alpha, beta, zeta, mu, </a:t>
            </a:r>
            <a:r>
              <a:rPr lang="en-US" dirty="0" err="1"/>
              <a:t>etc</a:t>
            </a:r>
            <a:r>
              <a:rPr lang="en-US" dirty="0"/>
              <a:t>), then more complex stuff. </a:t>
            </a:r>
          </a:p>
          <a:p>
            <a:endParaRPr lang="en-US" dirty="0"/>
          </a:p>
          <a:p>
            <a:r>
              <a:rPr lang="en-US" dirty="0"/>
              <a:t>Ultimately, we can never be 100 percent certain of anything, even that we actually exist.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0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Red-blind protanopia (colorblindness)  - how do we know that this isn’t normal vision and those who claim to have normal vision aren’t the ones with visual impairment? </a:t>
            </a:r>
          </a:p>
          <a:p>
            <a:endParaRPr lang="en-US" dirty="0"/>
          </a:p>
          <a:p>
            <a:r>
              <a:rPr lang="en-US" dirty="0"/>
              <a:t>Then do the letter thing.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42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think: why are Canada and the US so friendly?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7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59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</a:t>
            </a:r>
            <a:r>
              <a:rPr lang="en-US" baseline="0" dirty="0"/>
              <a:t> always speaks louder than words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8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/>
          <a:lstStyle/>
          <a:p>
            <a:fld id="{EDF33987-6305-4E2A-BF18-EF013ECE927B}" type="datetimeFigureOut">
              <a:rPr lang="en-US"/>
              <a:t>6/23/2017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/>
          <a:lstStyle/>
          <a:p>
            <a:fld id="{EDF33987-6305-4E2A-BF18-EF013ECE927B}" type="datetimeFigureOut">
              <a:rPr lang="en-US"/>
              <a:t>6/23/2017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/>
          <a:lstStyle/>
          <a:p>
            <a:fld id="{EDF33987-6305-4E2A-BF18-EF013ECE927B}" type="datetimeFigureOut">
              <a:rPr lang="en-US"/>
              <a:t>6/23/2017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/>
          <a:lstStyle/>
          <a:p>
            <a:fld id="{EDF33987-6305-4E2A-BF18-EF013ECE927B}" type="datetimeFigureOut">
              <a:rPr lang="en-US"/>
              <a:t>6/23/2017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/>
          <a:lstStyle/>
          <a:p>
            <a:fld id="{EDF33987-6305-4E2A-BF18-EF013ECE927B}" type="datetimeFigureOut">
              <a:rPr lang="en-US"/>
              <a:t>6/23/2017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/>
          <a:lstStyle/>
          <a:p>
            <a:fld id="{EDF33987-6305-4E2A-BF18-EF013ECE927B}" type="datetimeFigureOut">
              <a:rPr lang="en-US"/>
              <a:t>6/23/2017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/>
          <a:lstStyle/>
          <a:p>
            <a:fld id="{EDF33987-6305-4E2A-BF18-EF013ECE927B}" type="datetimeFigureOut">
              <a:rPr lang="en-US"/>
              <a:t>6/23/2017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/>
          <a:lstStyle/>
          <a:p>
            <a:fld id="{EDF33987-6305-4E2A-BF18-EF013ECE927B}" type="datetimeFigureOut">
              <a:rPr lang="en-US"/>
              <a:t>6/23/2017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/>
          <a:lstStyle/>
          <a:p>
            <a:fld id="{EDF33987-6305-4E2A-BF18-EF013ECE927B}" type="datetimeFigureOut">
              <a:rPr lang="en-US"/>
              <a:t>6/23/2017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/>
          <a:lstStyle/>
          <a:p>
            <a:fld id="{EDF33987-6305-4E2A-BF18-EF013ECE927B}" type="datetimeFigureOut">
              <a:rPr lang="en-US"/>
              <a:t>6/23/2017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2" y="274638"/>
            <a:ext cx="11277600" cy="8683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1447800"/>
            <a:ext cx="11277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FF0000"/>
        </a:buClr>
        <a:buSzPct val="80000"/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rgbClr val="FF0000"/>
        </a:buClr>
        <a:buSzPct val="80000"/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rgbClr val="FF0000"/>
        </a:buClr>
        <a:buSzPct val="80000"/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rgbClr val="FF0000"/>
        </a:buClr>
        <a:buSzPct val="80000"/>
        <a:buFont typeface="Arial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rgbClr val="FF0000"/>
        </a:buClr>
        <a:buSzPct val="80000"/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11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7012" y="4876800"/>
            <a:ext cx="10095789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(IN)</a:t>
            </a:r>
            <a:r>
              <a:rPr lang="en-US" dirty="0">
                <a:solidFill>
                  <a:schemeClr val="tx1"/>
                </a:solidFill>
              </a:rPr>
              <a:t>complete information, </a:t>
            </a:r>
            <a:r>
              <a:rPr lang="en-US" dirty="0">
                <a:solidFill>
                  <a:srgbClr val="FF0000"/>
                </a:solidFill>
              </a:rPr>
              <a:t>(MIS)</a:t>
            </a:r>
            <a:r>
              <a:rPr lang="en-US" dirty="0">
                <a:solidFill>
                  <a:schemeClr val="tx1"/>
                </a:solidFill>
              </a:rPr>
              <a:t>Perception, and </a:t>
            </a:r>
            <a:r>
              <a:rPr lang="en-US" dirty="0">
                <a:solidFill>
                  <a:srgbClr val="FF0000"/>
                </a:solidFill>
              </a:rPr>
              <a:t>(UN)</a:t>
            </a:r>
            <a:r>
              <a:rPr lang="en-US" dirty="0">
                <a:solidFill>
                  <a:schemeClr val="tx1"/>
                </a:solidFill>
              </a:rPr>
              <a:t>Certainty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E3A2-C8F8-48EB-BE39-8B55098B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BFEE93-35B6-4587-8A97-2016E8300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022" r="14256" b="43284"/>
          <a:stretch/>
        </p:blipFill>
        <p:spPr>
          <a:xfrm>
            <a:off x="646112" y="292100"/>
            <a:ext cx="10896600" cy="6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6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don’t have all the info, misperceive what info we have, and can’t be certain, what do we do? </a:t>
            </a:r>
          </a:p>
          <a:p>
            <a:endParaRPr lang="en-US" dirty="0"/>
          </a:p>
          <a:p>
            <a:r>
              <a:rPr lang="en-US" dirty="0"/>
              <a:t>We can only try to overcome these obstacles</a:t>
            </a:r>
          </a:p>
          <a:p>
            <a:pPr lvl="1"/>
            <a:r>
              <a:rPr lang="en-US" dirty="0"/>
              <a:t>Examine historical relationships </a:t>
            </a:r>
          </a:p>
          <a:p>
            <a:pPr lvl="1"/>
            <a:r>
              <a:rPr lang="en-US" dirty="0"/>
              <a:t>Acknowledge bias </a:t>
            </a:r>
          </a:p>
          <a:p>
            <a:pPr lvl="1"/>
            <a:r>
              <a:rPr lang="en-US" dirty="0"/>
              <a:t>Interpret signals and motivations </a:t>
            </a:r>
          </a:p>
          <a:p>
            <a:pPr lvl="1"/>
            <a:r>
              <a:rPr lang="en-US" dirty="0"/>
              <a:t>Evaluate capability and credibility </a:t>
            </a:r>
          </a:p>
          <a:p>
            <a:pPr lvl="1"/>
            <a:r>
              <a:rPr lang="en-US" dirty="0"/>
              <a:t>Strategic reasoning: costs, benefits, consequences </a:t>
            </a:r>
          </a:p>
        </p:txBody>
      </p:sp>
    </p:spTree>
    <p:extLst>
      <p:ext uri="{BB962C8B-B14F-4D97-AF65-F5344CB8AC3E}">
        <p14:creationId xmlns:p14="http://schemas.microsoft.com/office/powerpoint/2010/main" val="10712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perception of “others” derives from mutual history </a:t>
            </a:r>
          </a:p>
          <a:p>
            <a:pPr lvl="1"/>
            <a:r>
              <a:rPr lang="en-US" dirty="0"/>
              <a:t>Past conflict </a:t>
            </a:r>
            <a:r>
              <a:rPr lang="en-US" dirty="0">
                <a:sym typeface="Wingdings" panose="05000000000000000000" pitchFamily="2" charset="2"/>
              </a:rPr>
              <a:t> we believe current threats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Past cooperation  we believe current promises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Honesty and bluffing behaviors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0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F351-6271-45C5-B849-7CF1BEC3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8481-5268-4297-AA34-8E23EC87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properly assess reality, we have to be aware of our own perceptions of reality </a:t>
            </a:r>
          </a:p>
          <a:p>
            <a:endParaRPr lang="en-US" dirty="0"/>
          </a:p>
          <a:p>
            <a:r>
              <a:rPr lang="en-US" dirty="0"/>
              <a:t>Recognize biases and preferences and try to understand other side</a:t>
            </a:r>
          </a:p>
          <a:p>
            <a:endParaRPr lang="en-US" dirty="0"/>
          </a:p>
          <a:p>
            <a:r>
              <a:rPr lang="en-US" dirty="0"/>
              <a:t>Then examine why we hold those biases and whether they accurately reflect the info we have </a:t>
            </a:r>
          </a:p>
        </p:txBody>
      </p:sp>
    </p:spTree>
    <p:extLst>
      <p:ext uri="{BB962C8B-B14F-4D97-AF65-F5344CB8AC3E}">
        <p14:creationId xmlns:p14="http://schemas.microsoft.com/office/powerpoint/2010/main" val="18293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and motivations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overcome info problems, we send each other signals and try to persuade others of our motives </a:t>
            </a:r>
          </a:p>
          <a:p>
            <a:pPr lvl="1"/>
            <a:r>
              <a:rPr lang="en-US" dirty="0"/>
              <a:t>Must interpret </a:t>
            </a:r>
          </a:p>
          <a:p>
            <a:endParaRPr lang="en-US" dirty="0"/>
          </a:p>
          <a:p>
            <a:r>
              <a:rPr lang="en-US" dirty="0"/>
              <a:t>Some are nothing but “cheap talk” </a:t>
            </a:r>
            <a:r>
              <a:rPr lang="en-US" dirty="0">
                <a:sym typeface="Wingdings" panose="05000000000000000000" pitchFamily="2" charset="2"/>
              </a:rPr>
              <a:t> how do we know if they’re legit? </a:t>
            </a:r>
            <a:endParaRPr lang="en-US" dirty="0"/>
          </a:p>
          <a:p>
            <a:pPr lvl="1"/>
            <a:r>
              <a:rPr lang="en-US" dirty="0"/>
              <a:t>Tied hands </a:t>
            </a:r>
          </a:p>
          <a:p>
            <a:pPr lvl="1"/>
            <a:r>
              <a:rPr lang="en-US" dirty="0"/>
              <a:t>Sunk costs  </a:t>
            </a:r>
          </a:p>
        </p:txBody>
      </p:sp>
    </p:spTree>
    <p:extLst>
      <p:ext uri="{BB962C8B-B14F-4D97-AF65-F5344CB8AC3E}">
        <p14:creationId xmlns:p14="http://schemas.microsoft.com/office/powerpoint/2010/main" val="382579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 and credibility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Capability – can they do what they say? </a:t>
            </a:r>
          </a:p>
          <a:p>
            <a:endParaRPr lang="en-US" dirty="0"/>
          </a:p>
          <a:p>
            <a:r>
              <a:rPr lang="en-US" dirty="0"/>
              <a:t>Credibility – will they do what they say? </a:t>
            </a:r>
          </a:p>
          <a:p>
            <a:pPr lvl="1"/>
            <a:r>
              <a:rPr lang="en-US" dirty="0"/>
              <a:t>Increased by:</a:t>
            </a:r>
          </a:p>
          <a:p>
            <a:pPr lvl="2"/>
            <a:r>
              <a:rPr lang="en-US" dirty="0"/>
              <a:t>Capability </a:t>
            </a:r>
          </a:p>
          <a:p>
            <a:pPr lvl="2"/>
            <a:r>
              <a:rPr lang="en-US" dirty="0"/>
              <a:t>Reputation for honesty</a:t>
            </a:r>
          </a:p>
          <a:p>
            <a:pPr lvl="2"/>
            <a:r>
              <a:rPr lang="en-US" dirty="0"/>
              <a:t>Value of the issue </a:t>
            </a:r>
          </a:p>
          <a:p>
            <a:pPr lvl="2"/>
            <a:r>
              <a:rPr lang="en-US" dirty="0"/>
              <a:t>Costly signaling 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4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E41C-6A71-487C-8236-D9C70EC0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reasoning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703FD-07F2-40E9-B18B-419F1A842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Chess match mentality – think multiple moves ahead</a:t>
            </a:r>
          </a:p>
          <a:p>
            <a:pPr lvl="1"/>
            <a:r>
              <a:rPr lang="en-US" dirty="0"/>
              <a:t>Make contingency plans</a:t>
            </a:r>
          </a:p>
          <a:p>
            <a:pPr lvl="1"/>
            <a:endParaRPr lang="en-US" dirty="0"/>
          </a:p>
          <a:p>
            <a:r>
              <a:rPr lang="en-US" dirty="0"/>
              <a:t> Maximize utility – highest payoff at the lowest cost </a:t>
            </a:r>
          </a:p>
          <a:p>
            <a:pPr lvl="1"/>
            <a:r>
              <a:rPr lang="en-US" dirty="0"/>
              <a:t>Realize that </a:t>
            </a:r>
            <a:r>
              <a:rPr lang="en-US" i="1" dirty="0"/>
              <a:t>both</a:t>
            </a:r>
            <a:r>
              <a:rPr lang="en-US" dirty="0"/>
              <a:t> sides are attempting this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3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7AC4E3-C1D9-41BA-999F-D047C77C7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20" y="0"/>
            <a:ext cx="5275384" cy="6858000"/>
          </a:xfrm>
        </p:spPr>
      </p:pic>
    </p:spTree>
    <p:extLst>
      <p:ext uri="{BB962C8B-B14F-4D97-AF65-F5344CB8AC3E}">
        <p14:creationId xmlns:p14="http://schemas.microsoft.com/office/powerpoint/2010/main" val="2794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1E6B-2CE0-44C7-A0F6-E5F2F770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Crash course in </a:t>
            </a:r>
            <a:r>
              <a:rPr lang="en-US" dirty="0" err="1"/>
              <a:t>ir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34317-DAEB-411A-A718-24EF0001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Int’l system = anarchy</a:t>
            </a:r>
          </a:p>
          <a:p>
            <a:pPr lvl="1"/>
            <a:r>
              <a:rPr lang="en-US" dirty="0"/>
              <a:t>Absence of world gov’t </a:t>
            </a:r>
          </a:p>
          <a:p>
            <a:pPr lvl="1"/>
            <a:endParaRPr lang="en-US" dirty="0"/>
          </a:p>
          <a:p>
            <a:r>
              <a:rPr lang="en-US" dirty="0"/>
              <a:t>Anarchy creates commitment and enforcement problems</a:t>
            </a:r>
          </a:p>
          <a:p>
            <a:pPr lvl="1"/>
            <a:r>
              <a:rPr lang="en-US" dirty="0"/>
              <a:t>A self-help system </a:t>
            </a:r>
            <a:r>
              <a:rPr lang="en-US" dirty="0">
                <a:sym typeface="Wingdings" panose="05000000000000000000" pitchFamily="2" charset="2"/>
              </a:rPr>
              <a:t> no gov’t to enforce rules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States must take care of themselves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Security dilemma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We have incomplete information, which creates the possibility of mistakes and deepens uncertainty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2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information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Def: Absolute and correct knowledge of objective reality </a:t>
            </a:r>
          </a:p>
          <a:p>
            <a:pPr lvl="1"/>
            <a:r>
              <a:rPr lang="en-US" dirty="0"/>
              <a:t>Omniscience </a:t>
            </a:r>
          </a:p>
          <a:p>
            <a:pPr lvl="1"/>
            <a:endParaRPr lang="en-US" dirty="0"/>
          </a:p>
          <a:p>
            <a:r>
              <a:rPr lang="en-US" dirty="0"/>
              <a:t>Rational actors would never make mistakes </a:t>
            </a:r>
          </a:p>
          <a:p>
            <a:pPr lvl="1"/>
            <a:r>
              <a:rPr lang="en-US" dirty="0"/>
              <a:t>Irrational does not mean “insane” </a:t>
            </a:r>
          </a:p>
          <a:p>
            <a:endParaRPr lang="en-US" dirty="0"/>
          </a:p>
          <a:p>
            <a:r>
              <a:rPr lang="en-US" dirty="0"/>
              <a:t>Ideal, but impossible </a:t>
            </a:r>
          </a:p>
          <a:p>
            <a:pPr lvl="1"/>
            <a:r>
              <a:rPr lang="en-US" dirty="0"/>
              <a:t>We have incentives to conceal (or misrepresent) info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3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Def: Awareness through the senses </a:t>
            </a:r>
          </a:p>
          <a:p>
            <a:pPr lvl="1"/>
            <a:r>
              <a:rPr lang="en-US" dirty="0"/>
              <a:t>Direct observation of reality </a:t>
            </a:r>
          </a:p>
          <a:p>
            <a:endParaRPr lang="en-US" dirty="0"/>
          </a:p>
          <a:p>
            <a:r>
              <a:rPr lang="en-US" dirty="0"/>
              <a:t>However – perception requires interpretation</a:t>
            </a:r>
          </a:p>
          <a:p>
            <a:pPr lvl="1"/>
            <a:r>
              <a:rPr lang="en-US" dirty="0"/>
              <a:t>Most interpretation happens without evening knowing it </a:t>
            </a:r>
          </a:p>
          <a:p>
            <a:pPr lvl="1"/>
            <a:r>
              <a:rPr lang="en-US" dirty="0"/>
              <a:t>Mistakes and miscalculations </a:t>
            </a:r>
          </a:p>
        </p:txBody>
      </p:sp>
    </p:spTree>
    <p:extLst>
      <p:ext uri="{BB962C8B-B14F-4D97-AF65-F5344CB8AC3E}">
        <p14:creationId xmlns:p14="http://schemas.microsoft.com/office/powerpoint/2010/main" val="43713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E7DBCE-B5DD-4245-BC5D-4952D972F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012" y="172267"/>
            <a:ext cx="5410200" cy="665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8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C6CE85-3C3B-4ECC-81FA-BAE4C9DE7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1812" y="321826"/>
            <a:ext cx="3505200" cy="621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Cognitive biases – subconscious worldviews</a:t>
            </a:r>
          </a:p>
          <a:p>
            <a:pPr lvl="1"/>
            <a:r>
              <a:rPr lang="en-US" dirty="0"/>
              <a:t>We see what we expect to see</a:t>
            </a:r>
          </a:p>
          <a:p>
            <a:endParaRPr lang="en-US" dirty="0"/>
          </a:p>
          <a:p>
            <a:r>
              <a:rPr lang="en-US" dirty="0"/>
              <a:t>Motivated biases – emotional rationalizations </a:t>
            </a:r>
          </a:p>
          <a:p>
            <a:pPr lvl="1"/>
            <a:r>
              <a:rPr lang="en-US" dirty="0"/>
              <a:t>We see what we want to see 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Past and personal experience form positive/negative preferences</a:t>
            </a:r>
          </a:p>
        </p:txBody>
      </p:sp>
    </p:spTree>
    <p:extLst>
      <p:ext uri="{BB962C8B-B14F-4D97-AF65-F5344CB8AC3E}">
        <p14:creationId xmlns:p14="http://schemas.microsoft.com/office/powerpoint/2010/main" val="36981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Certainty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Def: The acceptance of fact without doubt</a:t>
            </a:r>
          </a:p>
          <a:p>
            <a:pPr lvl="1"/>
            <a:r>
              <a:rPr lang="en-US" dirty="0"/>
              <a:t>True knowledge </a:t>
            </a:r>
          </a:p>
          <a:p>
            <a:endParaRPr lang="en-US" dirty="0"/>
          </a:p>
          <a:p>
            <a:r>
              <a:rPr lang="en-US" dirty="0"/>
              <a:t>Objective certainty (scientific fact) vs. subjective certainty (belief)</a:t>
            </a:r>
          </a:p>
          <a:p>
            <a:pPr lvl="1"/>
            <a:r>
              <a:rPr lang="en-US" dirty="0"/>
              <a:t>What are we certain of? </a:t>
            </a:r>
          </a:p>
          <a:p>
            <a:pPr lvl="1"/>
            <a:r>
              <a:rPr lang="en-US" dirty="0"/>
              <a:t>How do we know? </a:t>
            </a:r>
          </a:p>
        </p:txBody>
      </p:sp>
    </p:spTree>
    <p:extLst>
      <p:ext uri="{BB962C8B-B14F-4D97-AF65-F5344CB8AC3E}">
        <p14:creationId xmlns:p14="http://schemas.microsoft.com/office/powerpoint/2010/main" val="68672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5475-C46A-4822-A9D6-18B5B27F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13DA7E-B4B0-43A4-BDB6-039D28CCD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5373"/>
          <a:stretch/>
        </p:blipFill>
        <p:spPr>
          <a:xfrm>
            <a:off x="569912" y="343579"/>
            <a:ext cx="11049001" cy="61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7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World 16x9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1380989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template - appropriate for students, teachers, or businesses -  features a title slide with a world map in a gray-on-gray color scheme. It's one of a related series of templates, each featuring a different continent.  This template is compatible with PowerPoint 2013 and later, and offers a variety of slide layouts including title slides, bulleted lists, photo with captions, a sample chart, and blank slide, all in a widescreen (16X9) format.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2011-12-19T18:35:00+00:00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TP102804890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725209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5B07B2D-A6E0-4731-BDAB-03884A34C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FD02E9-C7C1-40D2-954A-0C90F2A32826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4873beb7-5857-4685-be1f-d57550cc96cc"/>
    <ds:schemaRef ds:uri="http://purl.org/dc/elements/1.1/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007AB78-8AA3-48FB-9A6F-F33600BC4B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ppt</Template>
  <TotalTime>0</TotalTime>
  <Words>696</Words>
  <Application>Microsoft Office PowerPoint</Application>
  <PresentationFormat>Custom</PresentationFormat>
  <Paragraphs>111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Garamond</vt:lpstr>
      <vt:lpstr>Wingdings</vt:lpstr>
      <vt:lpstr>Continental World 16x9</vt:lpstr>
      <vt:lpstr>PowerPoint Presentation</vt:lpstr>
      <vt:lpstr>A Crash course in ir </vt:lpstr>
      <vt:lpstr>Complete information </vt:lpstr>
      <vt:lpstr>Perception </vt:lpstr>
      <vt:lpstr>PowerPoint Presentation</vt:lpstr>
      <vt:lpstr>PowerPoint Presentation</vt:lpstr>
      <vt:lpstr>PowerPoint Presentation</vt:lpstr>
      <vt:lpstr>Certainty </vt:lpstr>
      <vt:lpstr>PowerPoint Presentation</vt:lpstr>
      <vt:lpstr>PowerPoint Presentation</vt:lpstr>
      <vt:lpstr>PowerPoint Presentation</vt:lpstr>
      <vt:lpstr>Historical relationships</vt:lpstr>
      <vt:lpstr>Acknowledge bias</vt:lpstr>
      <vt:lpstr>Signals and motivations </vt:lpstr>
      <vt:lpstr>Capability and credibility </vt:lpstr>
      <vt:lpstr>Strategic reasoning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2017-05-29T21:26:38Z</dcterms:created>
  <dcterms:modified xsi:type="dcterms:W3CDTF">2017-06-23T17:08:28Z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