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4" r:id="rId22"/>
    <p:sldId id="317" r:id="rId23"/>
    <p:sldId id="318" r:id="rId24"/>
    <p:sldId id="319" r:id="rId25"/>
    <p:sldId id="320" r:id="rId26"/>
    <p:sldId id="494" r:id="rId27"/>
    <p:sldId id="495" r:id="rId28"/>
    <p:sldId id="496" r:id="rId29"/>
    <p:sldId id="497" r:id="rId30"/>
    <p:sldId id="321" r:id="rId31"/>
    <p:sldId id="280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Write program that </a:t>
            </a:r>
            <a:r>
              <a:rPr lang="en-US" sz="3600" b="1" dirty="0">
                <a:solidFill>
                  <a:schemeClr val="bg1"/>
                </a:solidFill>
              </a:rPr>
              <a:t>reads a matrix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Sum of all </a:t>
            </a:r>
            <a:r>
              <a:rPr lang="en-US" sz="34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70845" y="4626940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894955" y="5319834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538841" y="4626940"/>
            <a:ext cx="3844874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692223" y="1852767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</a:t>
            </a:r>
            <a:r>
              <a:rPr lang="en-US" dirty="0" smtClean="0">
                <a:solidFill>
                  <a:schemeClr val="tx1"/>
                </a:solidFill>
              </a:rPr>
              <a:t>[]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matrix</a:t>
            </a:r>
            <a:r>
              <a:rPr lang="en-US" dirty="0" err="1" smtClean="0">
                <a:solidFill>
                  <a:schemeClr val="bg1"/>
                </a:solidFill>
              </a:rPr>
              <a:t>.append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lines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access an element in a two-dimensional list for example, you should give the </a:t>
            </a:r>
            <a:r>
              <a:rPr lang="en-US" sz="3600" b="1" dirty="0">
                <a:solidFill>
                  <a:schemeClr val="bg1"/>
                </a:solidFill>
              </a:rPr>
              <a:t>row</a:t>
            </a:r>
            <a:r>
              <a:rPr lang="en-US" sz="3600" dirty="0"/>
              <a:t> and the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  <a:r>
              <a:rPr lang="en-US" sz="3600" dirty="0"/>
              <a:t> of the element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 with 3 dimensional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58855" y="2545771"/>
            <a:ext cx="6834614" cy="1217338"/>
          </a:xfrm>
        </p:spPr>
        <p:txBody>
          <a:bodyPr/>
          <a:lstStyle/>
          <a:p>
            <a:r>
              <a:rPr lang="en-US" sz="2800" dirty="0"/>
              <a:t>matrix = [[1, 2], [3, 4], [5, 6]]</a:t>
            </a:r>
          </a:p>
          <a:p>
            <a:r>
              <a:rPr lang="en-US" sz="2800" dirty="0"/>
              <a:t>print(matrix</a:t>
            </a:r>
            <a:r>
              <a:rPr lang="en-US" sz="2800" dirty="0">
                <a:solidFill>
                  <a:schemeClr val="bg1"/>
                </a:solidFill>
              </a:rPr>
              <a:t>[1][0]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8" y="4596110"/>
            <a:ext cx="91352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 = [[[1, 2], [3, 4]], [[5, 6], [7, 8]]]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en-US" sz="2800" dirty="0"/>
              <a:t>matrix</a:t>
            </a:r>
            <a:r>
              <a:rPr lang="en-US" sz="2800" dirty="0">
                <a:solidFill>
                  <a:schemeClr val="bg1"/>
                </a:solidFill>
              </a:rPr>
              <a:t>[0][1][1]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comprehension to traverse multidimensional lists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bad practice </a:t>
            </a:r>
            <a:r>
              <a:rPr lang="en-US" sz="3600" dirty="0"/>
              <a:t>to use comprehensions for</a:t>
            </a:r>
            <a:br>
              <a:rPr lang="en-US" sz="3600" dirty="0"/>
            </a:br>
            <a:r>
              <a:rPr lang="en-US" sz="3600" dirty="0"/>
              <a:t>multidimensional lists, since the code</a:t>
            </a:r>
            <a:br>
              <a:rPr lang="en-US" sz="3600" dirty="0"/>
            </a:br>
            <a:r>
              <a:rPr lang="en-US" sz="3600" dirty="0"/>
              <a:t>becomes </a:t>
            </a:r>
            <a:r>
              <a:rPr lang="en-US" sz="3600" b="1" dirty="0">
                <a:solidFill>
                  <a:schemeClr val="bg1"/>
                </a:solidFill>
              </a:rPr>
              <a:t>messy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76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that read a matrix from console</a:t>
            </a:r>
          </a:p>
          <a:p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sum</a:t>
            </a:r>
            <a:r>
              <a:rPr lang="en-US" sz="3600" dirty="0"/>
              <a:t> for each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sz="3600" dirty="0"/>
              <a:t>On first line you will get matrix rows</a:t>
            </a:r>
          </a:p>
          <a:p>
            <a:r>
              <a:rPr lang="en-US" sz="3600" dirty="0"/>
              <a:t>On the next rows lines, you will get elements for each column </a:t>
            </a:r>
            <a:r>
              <a:rPr lang="en-US" sz="3600" b="1" dirty="0">
                <a:solidFill>
                  <a:schemeClr val="bg1"/>
                </a:solidFill>
              </a:rPr>
              <a:t>separated</a:t>
            </a:r>
            <a:r>
              <a:rPr lang="en-US" sz="3600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095298" y="1205189"/>
            <a:ext cx="10457793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</a:t>
            </a:r>
            <a:r>
              <a:rPr lang="en-US" sz="2000" dirty="0">
                <a:solidFill>
                  <a:schemeClr val="bg1"/>
                </a:solidFill>
              </a:rPr>
              <a:t>split</a:t>
            </a:r>
            <a:r>
              <a:rPr lang="en-US" sz="2000" dirty="0">
                <a:solidFill>
                  <a:schemeClr val="tx1"/>
                </a:solidFill>
              </a:rPr>
              <a:t>(', </a:t>
            </a:r>
            <a:r>
              <a:rPr lang="en-US" sz="2000" dirty="0" smtClean="0">
                <a:solidFill>
                  <a:schemeClr val="tx1"/>
                </a:solidFill>
              </a:rPr>
              <a:t>')]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matrix = </a:t>
            </a:r>
            <a:r>
              <a:rPr lang="en-US" sz="2000" dirty="0" smtClean="0">
                <a:solidFill>
                  <a:schemeClr val="tx1"/>
                </a:solidFill>
              </a:rPr>
              <a:t>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_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row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input().split()]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matrix.append</a:t>
            </a:r>
            <a:r>
              <a:rPr lang="en-US" sz="2000" dirty="0">
                <a:solidFill>
                  <a:schemeClr val="tx1"/>
                </a:solidFill>
              </a:rPr>
              <a:t>(row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result = </a:t>
            </a:r>
            <a:r>
              <a:rPr lang="en-US" sz="2000" dirty="0" smtClean="0">
                <a:solidFill>
                  <a:schemeClr val="tx1"/>
                </a:solidFill>
              </a:rPr>
              <a:t>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for 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+= matrix[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][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result.</a:t>
            </a:r>
            <a:r>
              <a:rPr lang="en-US" sz="2000" dirty="0" err="1">
                <a:solidFill>
                  <a:schemeClr val="bg1"/>
                </a:solidFill>
              </a:rPr>
              <a:t>append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[print(x) for x in result]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finds the </a:t>
            </a:r>
            <a:r>
              <a:rPr lang="en-US" sz="3600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sz="3600" dirty="0"/>
              <a:t>On the </a:t>
            </a:r>
            <a:r>
              <a:rPr lang="en-US" sz="3600" b="1" dirty="0">
                <a:solidFill>
                  <a:schemeClr val="bg1"/>
                </a:solidFill>
              </a:rPr>
              <a:t>first line</a:t>
            </a:r>
            <a:r>
              <a:rPr lang="en-US" sz="3600" dirty="0"/>
              <a:t>, you are given the integer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- the size of the square matrix </a:t>
            </a:r>
          </a:p>
          <a:p>
            <a:pPr fontAlgn="base"/>
            <a:r>
              <a:rPr lang="en-US" sz="3600" dirty="0"/>
              <a:t>The next </a:t>
            </a:r>
            <a:r>
              <a:rPr lang="en-US" sz="3600" b="1" dirty="0">
                <a:solidFill>
                  <a:schemeClr val="bg1"/>
                </a:solidFill>
              </a:rPr>
              <a:t>N lines </a:t>
            </a:r>
            <a:r>
              <a:rPr lang="en-US" sz="3600" dirty="0"/>
              <a:t>holds the values for</a:t>
            </a:r>
            <a:r>
              <a:rPr lang="en-US" sz="3600" b="1" dirty="0">
                <a:solidFill>
                  <a:schemeClr val="bg1"/>
                </a:solidFill>
              </a:rPr>
              <a:t> every row </a:t>
            </a:r>
            <a:r>
              <a:rPr lang="en-US" sz="3600" dirty="0"/>
              <a:t>-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13343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integer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, representing </a:t>
            </a:r>
            <a:r>
              <a:rPr lang="en-US" sz="3600" b="1" dirty="0">
                <a:solidFill>
                  <a:schemeClr val="bg1"/>
                </a:solidFill>
              </a:rPr>
              <a:t>rows</a:t>
            </a:r>
            <a:r>
              <a:rPr lang="en-US" sz="3600" dirty="0"/>
              <a:t> and </a:t>
            </a:r>
            <a:r>
              <a:rPr lang="en-US" sz="3600" b="1" dirty="0">
                <a:solidFill>
                  <a:schemeClr val="bg1"/>
                </a:solidFill>
              </a:rPr>
              <a:t>cols</a:t>
            </a:r>
            <a:r>
              <a:rPr lang="en-US" sz="3600" dirty="0"/>
              <a:t> of a 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sz="3600" dirty="0"/>
              <a:t>On the next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lines, you will receive rows of the matrix</a:t>
            </a:r>
          </a:p>
          <a:p>
            <a:r>
              <a:rPr lang="en-US" sz="3600" dirty="0"/>
              <a:t>Each row consists of ASCII characters. </a:t>
            </a:r>
          </a:p>
          <a:p>
            <a:r>
              <a:rPr lang="en-US" sz="3600" dirty="0"/>
              <a:t>You will receive a symbol. Find the </a:t>
            </a:r>
            <a:r>
              <a:rPr lang="en-US" sz="3600" b="1" dirty="0">
                <a:solidFill>
                  <a:schemeClr val="bg1"/>
                </a:solidFill>
              </a:rPr>
              <a:t>first </a:t>
            </a:r>
            <a:r>
              <a:rPr lang="en-US" sz="3600" b="1" dirty="0" smtClean="0">
                <a:solidFill>
                  <a:schemeClr val="bg1"/>
                </a:solidFill>
              </a:rPr>
              <a:t>occurrence, </a:t>
            </a:r>
            <a:r>
              <a:rPr lang="en-US" sz="3600" dirty="0" smtClean="0"/>
              <a:t>starting from the </a:t>
            </a:r>
            <a:r>
              <a:rPr lang="en-US" sz="3600" b="1" dirty="0" smtClean="0">
                <a:solidFill>
                  <a:schemeClr val="bg1"/>
                </a:solidFill>
              </a:rPr>
              <a:t>top left, </a:t>
            </a:r>
            <a:r>
              <a:rPr lang="en-US" sz="3600" dirty="0" smtClean="0"/>
              <a:t>of </a:t>
            </a:r>
            <a:r>
              <a:rPr lang="en-US" sz="3600" dirty="0"/>
              <a:t>that symbol in the matrix and </a:t>
            </a:r>
            <a:r>
              <a:rPr lang="en-US" sz="3600" b="1" dirty="0">
                <a:solidFill>
                  <a:schemeClr val="bg1"/>
                </a:solidFill>
              </a:rPr>
              <a:t>print its position </a:t>
            </a:r>
            <a:r>
              <a:rPr lang="en-US" sz="3600" dirty="0"/>
              <a:t>in the format: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sz="3600" dirty="0"/>
              <a:t>"</a:t>
            </a:r>
          </a:p>
          <a:p>
            <a:r>
              <a:rPr lang="en-US" sz="3600" dirty="0"/>
              <a:t>If there is no such symbol print an error message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sz="36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017681" y="1517321"/>
            <a:ext cx="9980791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matrix_of_chars = [[] * size for x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chemeClr val="tx1"/>
                </a:solidFill>
              </a:rPr>
              <a:t>    </a:t>
            </a:r>
            <a:r>
              <a:rPr lang="en-US" sz="2600" dirty="0" err="1" smtClean="0">
                <a:solidFill>
                  <a:schemeClr val="tx1"/>
                </a:solidFill>
              </a:rPr>
              <a:t>matrix_of_chars.append</a:t>
            </a:r>
            <a:r>
              <a:rPr lang="en-US" sz="2600" dirty="0" smtClean="0">
                <a:solidFill>
                  <a:schemeClr val="tx1"/>
                </a:solidFill>
              </a:rPr>
              <a:t>(input())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[row, col]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print(f"({location[0]}, {location[1]})")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sets inside of lists</a:t>
            </a:r>
          </a:p>
          <a:p>
            <a:endParaRPr lang="en-US" sz="3600" dirty="0"/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in </a:t>
            </a:r>
            <a:r>
              <a:rPr lang="en-US" sz="3600" dirty="0" smtClean="0"/>
              <a:t>lists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as dictionary values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There can be more than one additional </a:t>
            </a:r>
            <a:r>
              <a:rPr lang="en-US" sz="3600" b="1" dirty="0">
                <a:solidFill>
                  <a:schemeClr val="bg1"/>
                </a:solidFill>
              </a:rPr>
              <a:t>dimension</a:t>
            </a:r>
            <a:r>
              <a:rPr lang="en-US" sz="3600" dirty="0"/>
              <a:t> to lists </a:t>
            </a:r>
          </a:p>
          <a:p>
            <a:r>
              <a:rPr lang="en-US" sz="3600" dirty="0"/>
              <a:t>Multi-dimensional lists are the </a:t>
            </a:r>
            <a:r>
              <a:rPr lang="en-US" sz="3600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grid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two-dimensional</a:t>
            </a:r>
            <a:r>
              <a:rPr lang="en-US" sz="3400" dirty="0"/>
              <a:t> list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cube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three-dimensional</a:t>
            </a:r>
            <a:r>
              <a:rPr lang="en-US" sz="3400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dealing with </a:t>
            </a:r>
            <a:r>
              <a:rPr lang="en-US" sz="3600" b="1" dirty="0">
                <a:solidFill>
                  <a:schemeClr val="bg1"/>
                </a:solidFill>
              </a:rPr>
              <a:t>graphics</a:t>
            </a:r>
            <a:r>
              <a:rPr lang="en-US" sz="3600" dirty="0"/>
              <a:t> (pixels on the screen are in a grid </a:t>
            </a:r>
            <a:r>
              <a:rPr lang="en-US" sz="3600" dirty="0" smtClean="0"/>
              <a:t>formation</a:t>
            </a:r>
            <a:r>
              <a:rPr lang="en-US" sz="3600" dirty="0"/>
              <a:t>)</a:t>
            </a:r>
          </a:p>
          <a:p>
            <a:r>
              <a:rPr lang="en-US" sz="3600" dirty="0"/>
              <a:t>When working with </a:t>
            </a:r>
            <a:r>
              <a:rPr lang="en-US" sz="3600" b="1" dirty="0">
                <a:solidFill>
                  <a:schemeClr val="bg1"/>
                </a:solidFill>
              </a:rPr>
              <a:t>tabular</a:t>
            </a:r>
            <a:r>
              <a:rPr lang="en-US" sz="3600" dirty="0"/>
              <a:t> data</a:t>
            </a:r>
          </a:p>
          <a:p>
            <a:r>
              <a:rPr lang="en-US" sz="3600" dirty="0"/>
              <a:t>Game development</a:t>
            </a:r>
          </a:p>
          <a:p>
            <a:r>
              <a:rPr lang="en-US" sz="3600" dirty="0"/>
              <a:t>Other cases when you want </a:t>
            </a:r>
            <a:r>
              <a:rPr lang="en-US" sz="3600" b="1" dirty="0">
                <a:solidFill>
                  <a:schemeClr val="bg1"/>
                </a:solidFill>
              </a:rPr>
              <a:t>each item </a:t>
            </a:r>
            <a:r>
              <a:rPr lang="en-US" sz="3600" dirty="0"/>
              <a:t>of your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to be </a:t>
            </a:r>
            <a:br>
              <a:rPr lang="en-US" sz="3600" dirty="0"/>
            </a:br>
            <a:r>
              <a:rPr lang="en-US" sz="3600" dirty="0"/>
              <a:t>another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(Example:</a:t>
            </a:r>
            <a:r>
              <a:rPr lang="en-US" sz="3600" b="1" dirty="0"/>
              <a:t> </a:t>
            </a:r>
            <a:r>
              <a:rPr lang="en-US" sz="3600" dirty="0"/>
              <a:t>list of students, each of which has many </a:t>
            </a:r>
            <a:r>
              <a:rPr lang="en-US" sz="3600" dirty="0" smtClean="0"/>
              <a:t>tests</a:t>
            </a:r>
            <a:r>
              <a:rPr lang="en-US" sz="36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MD List with Zeros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94162" y="5882955"/>
            <a:ext cx="958398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>
                <a:solidFill>
                  <a:schemeClr val="tx1"/>
                </a:solidFill>
              </a:rPr>
              <a:t>matrix = [[0 for </a:t>
            </a:r>
            <a:r>
              <a:rPr lang="en-US" sz="2600" dirty="0" smtClean="0">
                <a:solidFill>
                  <a:schemeClr val="tx1"/>
                </a:solidFill>
              </a:rPr>
              <a:t>j </a:t>
            </a:r>
            <a:r>
              <a:rPr lang="en-US" sz="2600" dirty="0">
                <a:solidFill>
                  <a:schemeClr val="tx1"/>
                </a:solidFill>
              </a:rPr>
              <a:t>in range(2)] for i in range(3)]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4162" y="1807945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</a:t>
            </a:r>
            <a:r>
              <a:rPr lang="en-US" sz="2600" dirty="0" smtClean="0">
                <a:solidFill>
                  <a:schemeClr val="tx1"/>
                </a:solidFill>
              </a:rPr>
              <a:t> matrix[</a:t>
            </a:r>
            <a:r>
              <a:rPr lang="en-US" sz="2600" dirty="0" err="1" smtClean="0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94162" y="1770237"/>
            <a:ext cx="902373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</a:t>
            </a:r>
            <a:r>
              <a:rPr lang="en-US" sz="2600" dirty="0" smtClean="0">
                <a:solidFill>
                  <a:schemeClr val="tx1"/>
                </a:solidFill>
              </a:rPr>
              <a:t> matrix[</a:t>
            </a:r>
            <a:r>
              <a:rPr lang="en-US" sz="2600" dirty="0" err="1" smtClean="0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871257" y="5888781"/>
            <a:ext cx="992628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</a:t>
            </a:r>
            <a:r>
              <a:rPr lang="en-US" sz="2600" dirty="0" smtClean="0">
                <a:solidFill>
                  <a:schemeClr val="tx1"/>
                </a:solidFill>
              </a:rPr>
              <a:t>[[j </a:t>
            </a:r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smtClean="0">
                <a:solidFill>
                  <a:schemeClr val="tx1"/>
                </a:solidFill>
              </a:rPr>
              <a:t>j </a:t>
            </a:r>
            <a:r>
              <a:rPr lang="en-US" sz="2600" dirty="0">
                <a:solidFill>
                  <a:schemeClr val="tx1"/>
                </a:solidFill>
              </a:rPr>
              <a:t>in range(1, 4)] for </a:t>
            </a:r>
            <a:r>
              <a:rPr lang="en-US" sz="2600" dirty="0" err="1" smtClean="0">
                <a:solidFill>
                  <a:schemeClr val="tx1"/>
                </a:solidFill>
              </a:rPr>
              <a:t>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in range(3)]</a:t>
            </a:r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1420</Words>
  <Application>Microsoft Office PowerPoint</Application>
  <PresentationFormat>Widescreen</PresentationFormat>
  <Paragraphs>281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</vt:lpstr>
      <vt:lpstr>Changing Values</vt:lpstr>
      <vt:lpstr>Problem: Primary Diagonal </vt:lpstr>
      <vt:lpstr>Solution: Primary Diagonal </vt:lpstr>
      <vt:lpstr>Problem: Symbol in Matrix </vt:lpstr>
      <vt:lpstr>Solution: Symbol in Matrix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91</cp:revision>
  <dcterms:created xsi:type="dcterms:W3CDTF">2018-05-23T13:08:44Z</dcterms:created>
  <dcterms:modified xsi:type="dcterms:W3CDTF">2021-01-18T10:04:54Z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