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304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Developers may suffer from </a:t>
            </a:r>
            <a:r>
              <a:rPr lang="en-US" sz="3600" b="1" dirty="0">
                <a:solidFill>
                  <a:schemeClr val="bg1"/>
                </a:solidFill>
              </a:rPr>
              <a:t>pattern overload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Validated by </a:t>
            </a:r>
            <a:r>
              <a:rPr lang="en-US" sz="3600" b="1" dirty="0">
                <a:solidFill>
                  <a:schemeClr val="bg1"/>
                </a:solidFill>
              </a:rPr>
              <a:t>experience</a:t>
            </a:r>
            <a:r>
              <a:rPr lang="en-US" sz="3600" dirty="0"/>
              <a:t> and discussion, not by </a:t>
            </a:r>
            <a:r>
              <a:rPr lang="en-US" sz="3600" dirty="0" smtClean="0"/>
              <a:t>automated testing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Should be used only if </a:t>
            </a:r>
            <a:r>
              <a:rPr lang="en-US" sz="36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34000"/>
            <a:ext cx="12054444" cy="57240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</a:t>
            </a:r>
            <a:r>
              <a:rPr lang="en-US" sz="34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4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Describe ways to </a:t>
            </a:r>
            <a:r>
              <a:rPr lang="en-US" sz="3400" b="1" dirty="0">
                <a:solidFill>
                  <a:schemeClr val="bg1"/>
                </a:solidFill>
              </a:rPr>
              <a:t>assemble</a:t>
            </a:r>
            <a:r>
              <a:rPr lang="en-US" sz="3400" dirty="0"/>
              <a:t> objects to implement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Composition</a:t>
            </a:r>
            <a:r>
              <a:rPr lang="en-US" sz="34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dynamic </a:t>
            </a:r>
            <a:r>
              <a:rPr lang="en-US" sz="3400" b="1" dirty="0">
                <a:solidFill>
                  <a:schemeClr val="bg1"/>
                </a:solidFill>
              </a:rPr>
              <a:t>interactions</a:t>
            </a:r>
            <a:r>
              <a:rPr lang="en-US" sz="34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Distribute </a:t>
            </a:r>
            <a:r>
              <a:rPr lang="en-US" sz="3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Singleton</a:t>
            </a:r>
          </a:p>
          <a:p>
            <a:r>
              <a:rPr lang="en-US" sz="3600" dirty="0"/>
              <a:t>Simple Factory</a:t>
            </a:r>
          </a:p>
          <a:p>
            <a:r>
              <a:rPr lang="en-US" sz="3600" dirty="0"/>
              <a:t>Factory Method</a:t>
            </a:r>
          </a:p>
          <a:p>
            <a:r>
              <a:rPr lang="en-US" sz="3600" dirty="0"/>
              <a:t>Abstract Factory</a:t>
            </a:r>
          </a:p>
          <a:p>
            <a:r>
              <a:rPr lang="en-US" sz="3600" dirty="0"/>
              <a:t>Builder</a:t>
            </a:r>
          </a:p>
          <a:p>
            <a:r>
              <a:rPr lang="en-US" sz="3600" dirty="0"/>
              <a:t>Prototype</a:t>
            </a:r>
          </a:p>
          <a:p>
            <a:r>
              <a:rPr lang="en-US" sz="3600" dirty="0"/>
              <a:t>Fluent </a:t>
            </a:r>
            <a:r>
              <a:rPr lang="en-US" sz="3600" dirty="0" smtClean="0"/>
              <a:t>Interface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8" y="1187365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0" y="2421021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7" y="1196125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79" y="2947170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57" y="4703440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2991000" y="4158964"/>
            <a:ext cx="4304048" cy="148300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Object Pool</a:t>
            </a:r>
          </a:p>
          <a:p>
            <a:r>
              <a:rPr lang="en-US" sz="3600" dirty="0" smtClean="0"/>
              <a:t>Lazy Initialization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language itself provides us with all the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we need to create objects in an </a:t>
            </a:r>
            <a:r>
              <a:rPr lang="en-US" sz="3600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We rarely need to implement anything on top, like </a:t>
            </a:r>
            <a:r>
              <a:rPr lang="en-US" sz="3600" b="1" dirty="0">
                <a:solidFill>
                  <a:schemeClr val="bg1"/>
                </a:solidFill>
              </a:rPr>
              <a:t>Singleton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Factories </a:t>
            </a:r>
            <a:r>
              <a:rPr lang="en-US" sz="3600" dirty="0"/>
              <a:t>are abstraction on top of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Builders</a:t>
            </a:r>
            <a:r>
              <a:rPr lang="en-US" sz="3600" dirty="0"/>
              <a:t> are abstraction on top of </a:t>
            </a:r>
            <a:r>
              <a:rPr lang="en-US" sz="3600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pattern is used when we want to guarantee that only </a:t>
            </a:r>
            <a:r>
              <a:rPr lang="en-US" sz="3600" b="1" dirty="0">
                <a:solidFill>
                  <a:schemeClr val="bg1"/>
                </a:solidFill>
              </a:rPr>
              <a:t>one instance</a:t>
            </a:r>
            <a:r>
              <a:rPr lang="en-US" sz="3600" dirty="0"/>
              <a:t> of a given class exists during runtime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Façade</a:t>
            </a:r>
          </a:p>
          <a:p>
            <a:r>
              <a:rPr lang="en-US" sz="3600" dirty="0"/>
              <a:t>Composite</a:t>
            </a:r>
          </a:p>
          <a:p>
            <a:r>
              <a:rPr lang="en-US" sz="3600" dirty="0"/>
              <a:t>Flyweight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Decorator</a:t>
            </a:r>
          </a:p>
          <a:p>
            <a:r>
              <a:rPr lang="en-US" sz="3600" dirty="0"/>
              <a:t>Adapter</a:t>
            </a:r>
          </a:p>
          <a:p>
            <a:r>
              <a:rPr lang="en-US" sz="3600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349" y="12238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7" y="1223826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82" y="4640972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46" y="2664747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03" y="3128528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462" y="4625492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4" y="306312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</a:t>
            </a:r>
            <a:br>
              <a:rPr lang="en-GB" sz="3600" dirty="0"/>
            </a:br>
            <a:r>
              <a:rPr lang="en-GB" sz="3600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  <a:p>
            <a:r>
              <a:rPr lang="en-US" sz="3600" dirty="0"/>
              <a:t>Iterator</a:t>
            </a:r>
          </a:p>
          <a:p>
            <a:r>
              <a:rPr lang="en-US" sz="3600" dirty="0"/>
              <a:t>Command</a:t>
            </a:r>
          </a:p>
          <a:p>
            <a:r>
              <a:rPr lang="en-US" sz="3600" dirty="0"/>
              <a:t>Template Method</a:t>
            </a:r>
          </a:p>
          <a:p>
            <a:r>
              <a:rPr lang="en-US" sz="3600" dirty="0"/>
              <a:t>Strategy</a:t>
            </a:r>
          </a:p>
          <a:p>
            <a:r>
              <a:rPr lang="en-US" sz="3600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21" y="3332586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04" y="1206309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0" y="5168584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53" y="5208856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77" y="1211780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488" y="1211780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Mediator</a:t>
            </a:r>
          </a:p>
          <a:p>
            <a:r>
              <a:rPr lang="en-US" sz="3600" dirty="0"/>
              <a:t>Memento</a:t>
            </a:r>
          </a:p>
          <a:p>
            <a:r>
              <a:rPr lang="en-US" sz="3600" dirty="0"/>
              <a:t>State</a:t>
            </a:r>
          </a:p>
          <a:p>
            <a:r>
              <a:rPr lang="en-US" sz="3600" dirty="0"/>
              <a:t>Interpreter</a:t>
            </a:r>
          </a:p>
          <a:p>
            <a:r>
              <a:rPr lang="en-US" sz="3600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1196125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0" y="2829755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351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12" y="4721461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196125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An object </a:t>
            </a:r>
            <a:r>
              <a:rPr lang="en-GB" sz="3600" b="1" dirty="0">
                <a:solidFill>
                  <a:schemeClr val="bg1"/>
                </a:solidFill>
              </a:rPr>
              <a:t>encapsulates</a:t>
            </a:r>
            <a:r>
              <a:rPr lang="en-GB" sz="3600" dirty="0"/>
              <a:t> all the information needed to call</a:t>
            </a:r>
            <a:br>
              <a:rPr lang="en-GB" sz="3600" dirty="0"/>
            </a:br>
            <a:r>
              <a:rPr lang="en-GB" sz="3600" dirty="0"/>
              <a:t>a method at a later time</a:t>
            </a:r>
          </a:p>
          <a:p>
            <a:pPr lvl="1"/>
            <a:r>
              <a:rPr lang="en-GB" sz="3400" dirty="0"/>
              <a:t>Lets you </a:t>
            </a:r>
            <a:r>
              <a:rPr lang="en-GB" sz="3400" b="1" dirty="0">
                <a:solidFill>
                  <a:schemeClr val="bg1"/>
                </a:solidFill>
              </a:rPr>
              <a:t>parameterize</a:t>
            </a:r>
            <a:r>
              <a:rPr lang="en-GB" sz="3400" dirty="0"/>
              <a:t> clients with different requests,</a:t>
            </a:r>
            <a:br>
              <a:rPr lang="en-GB" sz="3400" dirty="0"/>
            </a:br>
            <a:r>
              <a:rPr lang="en-GB" sz="3400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72927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dirty="0">
                <a:solidFill>
                  <a:schemeClr val="accent1"/>
                </a:solidFill>
              </a:rPr>
              <a:t>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</a:t>
            </a:r>
            <a:r>
              <a:rPr lang="en-US" sz="3400" dirty="0">
                <a:solidFill>
                  <a:schemeClr val="accent1"/>
                </a:solidFill>
              </a:rPr>
              <a:t>additional layers of abstraction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 smtClean="0">
                <a:hlinkClick r:id="rId4" action="ppaction://hlinkfile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</a:t>
            </a:r>
            <a:r>
              <a:rPr lang="en-US" sz="3600" dirty="0" smtClean="0"/>
              <a:t>name</a:t>
            </a:r>
            <a:endParaRPr lang="en-US" sz="3600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 smtClean="0"/>
              <a:t>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 smtClean="0"/>
              <a:t>Problem</a:t>
            </a:r>
            <a:endParaRPr lang="en-US" sz="3600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 smtClean="0"/>
              <a:t>Solution</a:t>
            </a:r>
            <a:endParaRPr lang="en-US" sz="3600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Abstract</a:t>
            </a:r>
            <a:r>
              <a:rPr lang="en-US" sz="3400" dirty="0" smtClean="0"/>
              <a:t> </a:t>
            </a:r>
            <a:r>
              <a:rPr lang="en-US" sz="3400" dirty="0"/>
              <a:t>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 smtClean="0"/>
              <a:t>Consequences</a:t>
            </a:r>
            <a:endParaRPr lang="en-US" sz="3600" dirty="0"/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Results</a:t>
            </a:r>
            <a:r>
              <a:rPr lang="en-US" sz="3400" dirty="0" smtClean="0"/>
              <a:t> </a:t>
            </a:r>
            <a:r>
              <a:rPr lang="en-US" sz="3400" dirty="0"/>
              <a:t>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Enable large-scale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Help improve developer </a:t>
            </a:r>
            <a:r>
              <a:rPr lang="en-US" sz="36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Can </a:t>
            </a:r>
            <a:r>
              <a:rPr lang="en-US" sz="3600" b="1" dirty="0">
                <a:solidFill>
                  <a:schemeClr val="bg1"/>
                </a:solidFill>
              </a:rPr>
              <a:t>speed-up</a:t>
            </a:r>
            <a:r>
              <a:rPr lang="en-US" sz="36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1361</Words>
  <Application>Microsoft Office PowerPoint</Application>
  <PresentationFormat>Widescreen</PresentationFormat>
  <Paragraphs>375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 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60</cp:revision>
  <dcterms:created xsi:type="dcterms:W3CDTF">2018-05-23T13:08:44Z</dcterms:created>
  <dcterms:modified xsi:type="dcterms:W3CDTF">2021-01-07T17:00:09Z</dcterms:modified>
  <cp:category>programming, education, software engineering, software development</cp:category>
</cp:coreProperties>
</file>