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325" r:id="rId9"/>
    <p:sldId id="259" r:id="rId10"/>
    <p:sldId id="260" r:id="rId11"/>
    <p:sldId id="302" r:id="rId12"/>
    <p:sldId id="304" r:id="rId13"/>
    <p:sldId id="303" r:id="rId14"/>
    <p:sldId id="305" r:id="rId15"/>
    <p:sldId id="32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79" r:id="rId31"/>
    <p:sldId id="280" r:id="rId32"/>
    <p:sldId id="401" r:id="rId33"/>
    <p:sldId id="494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Basic Syntax" id="{1ECCB3A9-18D3-4E87-B9E4-3C8088295BC1}">
          <p14:sldIdLst>
            <p14:sldId id="321"/>
            <p14:sldId id="322"/>
            <p14:sldId id="323"/>
            <p14:sldId id="324"/>
            <p14:sldId id="325"/>
          </p14:sldIdLst>
        </p14:section>
        <p14:section name="Conditional Statements" id="{67F50B3D-FA94-42DB-894E-D6EFDE82234D}">
          <p14:sldIdLst>
            <p14:sldId id="259"/>
            <p14:sldId id="260"/>
            <p14:sldId id="302"/>
            <p14:sldId id="304"/>
            <p14:sldId id="303"/>
            <p14:sldId id="305"/>
            <p14:sldId id="326"/>
            <p14:sldId id="307"/>
            <p14:sldId id="308"/>
            <p14:sldId id="309"/>
            <p14:sldId id="310"/>
          </p14:sldIdLst>
        </p14:section>
        <p14:section name="Loops" id="{69281CD5-0548-49A6-A65A-AD730D6ADDD3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280"/>
            <p14:sldId id="401"/>
            <p14:sldId id="49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106" y="2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0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Basic Syntax, Conditional Statements</a:t>
            </a:r>
            <a:br>
              <a:rPr lang="en-US" sz="4800" dirty="0"/>
            </a:br>
            <a:r>
              <a:rPr lang="en-US" sz="4800" dirty="0"/>
              <a:t>and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"if statement" is written by using the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 keyword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dirty="0"/>
              <a:t>Python supports the usual logical conditions from mathematics</a:t>
            </a:r>
          </a:p>
          <a:p>
            <a:pPr lvl="1"/>
            <a:r>
              <a:rPr lang="en-US" sz="3100" dirty="0"/>
              <a:t>Equals: a == b</a:t>
            </a:r>
          </a:p>
          <a:p>
            <a:pPr lvl="1"/>
            <a:r>
              <a:rPr lang="en-US" sz="3100" dirty="0"/>
              <a:t>Not Equals: a != b</a:t>
            </a:r>
          </a:p>
          <a:p>
            <a:pPr lvl="1"/>
            <a:r>
              <a:rPr lang="en-US" sz="3100" dirty="0"/>
              <a:t>Less than: a &lt; b</a:t>
            </a:r>
          </a:p>
          <a:p>
            <a:pPr lvl="1"/>
            <a:r>
              <a:rPr lang="en-US" sz="3100" dirty="0"/>
              <a:t>Less than or equal to: a &lt;= b</a:t>
            </a:r>
          </a:p>
          <a:p>
            <a:pPr lvl="1"/>
            <a:r>
              <a:rPr lang="en-US" sz="3100" dirty="0"/>
              <a:t>Greater than: a &gt; b</a:t>
            </a:r>
          </a:p>
          <a:p>
            <a:pPr lvl="1"/>
            <a:r>
              <a:rPr lang="en-US" sz="3100" dirty="0"/>
              <a:t>Greater than or equal to: a &gt;=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496000" y="1404000"/>
            <a:ext cx="5745625" cy="1803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bg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    print("b is greater than a")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Python relies on indentation, using whitespace, </a:t>
            </a:r>
            <a:br>
              <a:rPr lang="en-US" dirty="0"/>
            </a:br>
            <a:r>
              <a:rPr lang="en-US" dirty="0"/>
              <a:t>to define scope in the code</a:t>
            </a:r>
          </a:p>
          <a:p>
            <a:r>
              <a:rPr lang="en-US" dirty="0"/>
              <a:t>Other programming languages often use </a:t>
            </a:r>
            <a:br>
              <a:rPr lang="en-US" dirty="0"/>
            </a:br>
            <a:r>
              <a:rPr lang="en-US" dirty="0"/>
              <a:t>curly-brackets for this purpose</a:t>
            </a:r>
          </a:p>
          <a:p>
            <a:r>
              <a:rPr lang="en-US" dirty="0"/>
              <a:t>If statement, without indentation will raise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4717" y="4402716"/>
            <a:ext cx="6210000" cy="2049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if</a:t>
            </a:r>
            <a:r>
              <a:rPr lang="en-GB" sz="2600" dirty="0">
                <a:solidFill>
                  <a:schemeClr val="tx1"/>
                </a:solidFill>
              </a:rPr>
              <a:t>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br>
              <a:rPr lang="en-US" dirty="0"/>
            </a:br>
            <a:r>
              <a:rPr lang="en-US" dirty="0"/>
              <a:t>caught by the preceding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574000"/>
            <a:ext cx="6840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else</a:t>
            </a:r>
            <a:r>
              <a:rPr lang="en-GB" sz="26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not greater than b")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0FB5F3-B122-4DFD-AA57-369802D4A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pythons way of saying "if the </a:t>
            </a:r>
            <a:br>
              <a:rPr lang="en-US" dirty="0"/>
            </a:br>
            <a:r>
              <a:rPr lang="en-US" dirty="0"/>
              <a:t>previous conditions were not true, then try this</a:t>
            </a:r>
            <a:br>
              <a:rPr lang="en-US" dirty="0"/>
            </a:br>
            <a:r>
              <a:rPr lang="en-US" dirty="0"/>
              <a:t>condition"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Elif-Statement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3106485"/>
            <a:ext cx="6345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elif</a:t>
            </a:r>
            <a:r>
              <a:rPr lang="en-GB" sz="2600" dirty="0">
                <a:solidFill>
                  <a:schemeClr val="tx1"/>
                </a:solidFill>
              </a:rPr>
              <a:t> a == b: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print("a and b are equal")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1676B0-3603-42F5-8D0D-6717DF622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9539999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if a &gt; b </a:t>
            </a:r>
            <a:r>
              <a:rPr lang="en-GB" sz="2600" dirty="0">
                <a:solidFill>
                  <a:schemeClr val="bg1"/>
                </a:solidFill>
              </a:rPr>
              <a:t>and</a:t>
            </a:r>
            <a:r>
              <a:rPr lang="en-GB" sz="2600" dirty="0"/>
              <a:t> c &gt; 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    print("Both conditions are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 keywords are logical operators. They are used to combine conditional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and Or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0998" y="4053421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a &gt; b </a:t>
            </a:r>
            <a:r>
              <a:rPr lang="en-GB" sz="2600" dirty="0">
                <a:solidFill>
                  <a:schemeClr val="bg1"/>
                </a:solidFill>
              </a:rPr>
              <a:t>or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print("At least one of the conditions is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5595" y="2680867"/>
            <a:ext cx="7835405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a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if 1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a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   print("a is in the range 1 and 10")</a:t>
            </a:r>
            <a:endParaRPr lang="bg-BG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check whether a number is in a given range, you can use the following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Number Range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40644B-F5AD-4085-BE55-DDBDDF22E4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7640E-92E8-4838-9C26-F83ACD09FE83}"/>
              </a:ext>
            </a:extLst>
          </p:cNvPr>
          <p:cNvSpPr/>
          <p:nvPr/>
        </p:nvSpPr>
        <p:spPr>
          <a:xfrm>
            <a:off x="7761000" y="5060826"/>
            <a:ext cx="363000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 … 10</a:t>
            </a:r>
          </a:p>
        </p:txBody>
      </p:sp>
    </p:spTree>
    <p:extLst>
      <p:ext uri="{BB962C8B-B14F-4D97-AF65-F5344CB8AC3E}">
        <p14:creationId xmlns:p14="http://schemas.microsoft.com/office/powerpoint/2010/main" val="3567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B42CC5-D9CF-4252-B059-8D6AFEA3E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02492" cy="1363744"/>
          </a:xfr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biggest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of Three Numbers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DA0BE7-BEF8-4248-9992-8C9C4365E7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23E6CB-9468-43E3-96E7-D9E8FD350464}"/>
              </a:ext>
            </a:extLst>
          </p:cNvPr>
          <p:cNvSpPr txBox="1">
            <a:spLocks/>
          </p:cNvSpPr>
          <p:nvPr/>
        </p:nvSpPr>
        <p:spPr>
          <a:xfrm>
            <a:off x="3763013" y="381715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ight Arrow 5">
            <a:extLst>
              <a:ext uri="{FF2B5EF4-FFF2-40B4-BE49-F238E27FC236}">
                <a16:creationId xmlns:a16="http://schemas.microsoft.com/office/drawing/2014/main" id="{3826DC5F-75EA-4C75-A50A-E60EF3EAEE29}"/>
              </a:ext>
            </a:extLst>
          </p:cNvPr>
          <p:cNvSpPr/>
          <p:nvPr/>
        </p:nvSpPr>
        <p:spPr bwMode="auto">
          <a:xfrm>
            <a:off x="2706315" y="392037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2" y="3429000"/>
            <a:ext cx="2816786" cy="28167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EC49F5-EF02-4D2D-99D3-6064D3C71063}"/>
              </a:ext>
            </a:extLst>
          </p:cNvPr>
          <p:cNvSpPr txBox="1">
            <a:spLocks/>
          </p:cNvSpPr>
          <p:nvPr/>
        </p:nvSpPr>
        <p:spPr>
          <a:xfrm>
            <a:off x="1371000" y="5022180"/>
            <a:ext cx="80249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0</a:t>
            </a:r>
          </a:p>
          <a:p>
            <a:pPr algn="ctr"/>
            <a:r>
              <a:rPr lang="en-GB" sz="2400" dirty="0"/>
              <a:t>-1</a:t>
            </a:r>
          </a:p>
          <a:p>
            <a:pPr algn="ctr"/>
            <a:r>
              <a:rPr lang="en-GB" sz="2400" dirty="0"/>
              <a:t>-2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A802EB-7523-4577-A644-1AAF511790EA}"/>
              </a:ext>
            </a:extLst>
          </p:cNvPr>
          <p:cNvSpPr txBox="1">
            <a:spLocks/>
          </p:cNvSpPr>
          <p:nvPr/>
        </p:nvSpPr>
        <p:spPr>
          <a:xfrm>
            <a:off x="3763013" y="541033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247A55E3-55E4-4EE4-97CB-A566D9A1EA38}"/>
              </a:ext>
            </a:extLst>
          </p:cNvPr>
          <p:cNvSpPr/>
          <p:nvPr/>
        </p:nvSpPr>
        <p:spPr bwMode="auto">
          <a:xfrm>
            <a:off x="2706315" y="551355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9" grpId="0" uiExpand="1" build="p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of Three Numbers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F637CE-6AE6-4FCE-9FBD-FA93CAD5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DDA0-CA73-4B0A-BB9B-2E5FF982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94000"/>
            <a:ext cx="10949531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second_num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third_num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first_num &gt; second_num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first_num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print(first_num)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elif</a:t>
            </a:r>
            <a:r>
              <a:rPr lang="en-US" dirty="0"/>
              <a:t> second_num &gt; first_num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second_num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print(second_num)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print(third_num)</a:t>
            </a:r>
          </a:p>
        </p:txBody>
      </p:sp>
    </p:spTree>
    <p:extLst>
      <p:ext uri="{BB962C8B-B14F-4D97-AF65-F5344CB8AC3E}">
        <p14:creationId xmlns:p14="http://schemas.microsoft.com/office/powerpoint/2010/main" val="39482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floating-point 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zero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zero otherwise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positive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negative</a:t>
            </a:r>
            <a:r>
              <a:rPr lang="en-US" dirty="0"/>
              <a:t>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small</a:t>
            </a:r>
            <a:r>
              <a:rPr lang="en-US" dirty="0"/>
              <a:t> if the absolute value of the number &lt; 1,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large</a:t>
            </a:r>
            <a:r>
              <a:rPr lang="en-US" dirty="0"/>
              <a:t> if the number &gt; 1 000 000.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Definer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495398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16000" y="495398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positive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7544F6-AAD9-42CC-AEE4-22AA048C8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12340" y="5127931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CFA7A76-5FD5-4464-B0DC-3A7629DB9424}"/>
              </a:ext>
            </a:extLst>
          </p:cNvPr>
          <p:cNvSpPr txBox="1">
            <a:spLocks/>
          </p:cNvSpPr>
          <p:nvPr/>
        </p:nvSpPr>
        <p:spPr>
          <a:xfrm>
            <a:off x="1371000" y="5816586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0.7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6108B4-B5E0-49DA-96CB-C95AF4C3E6AE}"/>
              </a:ext>
            </a:extLst>
          </p:cNvPr>
          <p:cNvSpPr txBox="1">
            <a:spLocks/>
          </p:cNvSpPr>
          <p:nvPr/>
        </p:nvSpPr>
        <p:spPr>
          <a:xfrm>
            <a:off x="4116000" y="5816586"/>
            <a:ext cx="3105000" cy="73834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small positive</a:t>
            </a:r>
            <a:endParaRPr lang="en-US" sz="2200" dirty="0"/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id="{5BD7E631-CD5B-443A-A4B5-5281A0FD5D84}"/>
              </a:ext>
            </a:extLst>
          </p:cNvPr>
          <p:cNvSpPr/>
          <p:nvPr/>
        </p:nvSpPr>
        <p:spPr bwMode="auto">
          <a:xfrm>
            <a:off x="3312340" y="5990529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C6F6D7-01EA-4DE9-8716-D24ED8B6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394" y="1674000"/>
            <a:ext cx="6644766" cy="4462669"/>
          </a:xfrm>
        </p:spPr>
        <p:txBody>
          <a:bodyPr/>
          <a:lstStyle/>
          <a:p>
            <a:r>
              <a:rPr lang="en-GB" dirty="0"/>
              <a:t>number = float(input())</a:t>
            </a:r>
          </a:p>
          <a:p>
            <a:r>
              <a:rPr lang="en-GB" dirty="0"/>
              <a:t>if number == 0:</a:t>
            </a:r>
          </a:p>
          <a:p>
            <a:r>
              <a:rPr lang="en-GB" dirty="0"/>
              <a:t>    print("zero")</a:t>
            </a:r>
          </a:p>
          <a:p>
            <a:r>
              <a:rPr lang="en-GB" dirty="0"/>
              <a:t>elif number &gt; 0:</a:t>
            </a:r>
          </a:p>
          <a:p>
            <a:r>
              <a:rPr lang="en-GB" dirty="0"/>
              <a:t>    if number &lt; 1:</a:t>
            </a:r>
          </a:p>
          <a:p>
            <a:r>
              <a:rPr lang="en-GB" dirty="0"/>
              <a:t>        print("small positive")</a:t>
            </a:r>
          </a:p>
          <a:p>
            <a:r>
              <a:rPr lang="en-GB" dirty="0"/>
              <a:t>    elif number &gt; 1000000:</a:t>
            </a:r>
          </a:p>
          <a:p>
            <a:r>
              <a:rPr lang="en-GB" dirty="0"/>
              <a:t>        print("large positive")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print("positive")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Number Definer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B3CF0B-325E-4056-9AAA-CAD2AC71D7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20" y="3319883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and First Steps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</a:t>
            </a:r>
            <a:r>
              <a:rPr lang="bg-BG" dirty="0"/>
              <a:t> </a:t>
            </a:r>
            <a:r>
              <a:rPr lang="en-US" dirty="0"/>
              <a:t>elif</a:t>
            </a:r>
            <a:r>
              <a:rPr lang="bg-BG" dirty="0"/>
              <a:t>, </a:t>
            </a:r>
            <a:r>
              <a:rPr lang="en-US" dirty="0"/>
              <a:t>else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and, or</a:t>
            </a:r>
            <a:endParaRPr lang="bg-BG" dirty="0"/>
          </a:p>
          <a:p>
            <a:r>
              <a:rPr lang="en-US" dirty="0"/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BC056F6-A977-4B79-9F6A-FC1C7CF7D7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Repeating Blocks of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C4821-1660-41B2-9D8A-496E3817EE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6" y="1314000"/>
            <a:ext cx="2794047" cy="2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 for loop is used to iterate over sequence of</a:t>
            </a:r>
            <a:br>
              <a:rPr lang="en-US" dirty="0"/>
            </a:br>
            <a:r>
              <a:rPr lang="en-US" dirty="0"/>
              <a:t>iterable types like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other iterable types</a:t>
            </a:r>
          </a:p>
          <a:p>
            <a:r>
              <a:rPr lang="en-US" dirty="0"/>
              <a:t>The for loop does not require an indexing variable to set beforehand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B53334-DA81-4001-9DA6-286C531EB6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loop through a set of code a specified number of </a:t>
            </a:r>
            <a:br>
              <a:rPr lang="en-US" dirty="0"/>
            </a:br>
            <a:r>
              <a:rPr lang="en-US" dirty="0"/>
              <a:t>times,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586000" y="2747568"/>
            <a:ext cx="409222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</a:t>
            </a:r>
            <a:r>
              <a:rPr lang="en-GB" sz="2800" dirty="0">
                <a:solidFill>
                  <a:schemeClr val="bg1"/>
                </a:solidFill>
              </a:rPr>
              <a:t>range(3)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5E22E7-A4B1-421B-AAC3-22A40CF1FC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the loop before it has </a:t>
            </a:r>
            <a:br>
              <a:rPr lang="en-US" dirty="0"/>
            </a:br>
            <a:r>
              <a:rPr lang="en-US" dirty="0"/>
              <a:t>looped through all the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42934" y="2692773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54419" y="3569935"/>
            <a:ext cx="95768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992883" y="369448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8D6218-0D5D-4704-8701-83DD479CF8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continue statement skips the current iteration of the loop and continue with the next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1000" y="2692775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continue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99894" y="3210599"/>
            <a:ext cx="95768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64582" y="3627531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5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0000" cy="5322857"/>
          </a:xfrm>
        </p:spPr>
        <p:txBody>
          <a:bodyPr/>
          <a:lstStyle/>
          <a:p>
            <a:r>
              <a:rPr lang="en-US" dirty="0"/>
              <a:t>With a while loop we can execute a set of </a:t>
            </a:r>
            <a:br>
              <a:rPr lang="en-US" dirty="0"/>
            </a:br>
            <a:r>
              <a:rPr lang="en-US" dirty="0"/>
              <a:t>statements as long as the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 remember to increment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or else the loop will continue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86000" y="2394000"/>
            <a:ext cx="29130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800" dirty="0">
                <a:solidFill>
                  <a:schemeClr val="tx1"/>
                </a:solidFill>
              </a:rPr>
              <a:t>i = 1</a:t>
            </a:r>
          </a:p>
          <a:p>
            <a:r>
              <a:rPr lang="nn-NO" sz="2800" dirty="0">
                <a:solidFill>
                  <a:schemeClr val="tx1"/>
                </a:solidFill>
              </a:rPr>
              <a:t>while i &lt; 6: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print(i)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i +=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A03F63-4510-47D8-8866-BB3825DAF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single word from the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Reverses it and prints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Reverse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3654000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303055" y="3641250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nohtyP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467100"/>
            <a:ext cx="2816786" cy="28167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68597" y="3805443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8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617" y="1764000"/>
            <a:ext cx="7364766" cy="2442846"/>
          </a:xfrm>
        </p:spPr>
        <p:txBody>
          <a:bodyPr/>
          <a:lstStyle/>
          <a:p>
            <a:r>
              <a:rPr lang="en-GB" sz="2600" dirty="0"/>
              <a:t>word = input()</a:t>
            </a:r>
          </a:p>
          <a:p>
            <a:r>
              <a:rPr lang="en-GB" sz="2600" dirty="0"/>
              <a:t>reversed_word = ""</a:t>
            </a:r>
          </a:p>
          <a:p>
            <a:r>
              <a:rPr lang="en-GB" sz="2600" dirty="0"/>
              <a:t>for i in range(len(word) - 1, -1, -1):</a:t>
            </a:r>
          </a:p>
          <a:p>
            <a:r>
              <a:rPr lang="en-GB" sz="2600" dirty="0"/>
              <a:t>    reversed_word += word[i]</a:t>
            </a:r>
          </a:p>
          <a:p>
            <a:r>
              <a:rPr lang="en-GB" sz="2600" dirty="0"/>
              <a:t>print(reversed_word)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Reverse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numbers from the console until it receives a number between 1 and 100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the correct number is received, stop reading and print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"The number {number} is between 1 and 100"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Between 1 and 100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4509000"/>
            <a:ext cx="1224701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-3</a:t>
            </a:r>
          </a:p>
          <a:p>
            <a:pPr algn="ctr"/>
            <a:r>
              <a:rPr lang="en-US" sz="2200" dirty="0"/>
              <a:t>0.9</a:t>
            </a:r>
          </a:p>
          <a:p>
            <a:pPr algn="ctr"/>
            <a:r>
              <a:rPr lang="en-US" sz="2200" dirty="0"/>
              <a:t>44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06299" y="4961316"/>
            <a:ext cx="6335417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The number 44 is between 1 and 100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081000" y="5112759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5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6117" y="1719000"/>
            <a:ext cx="10379766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while number &lt; 1 or number &gt; 100: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print(f'The number {number} is between 1 and 100')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Number Between 1 and 100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3875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50860" y="1679513"/>
            <a:ext cx="8060471" cy="45394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We learned how to: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Execute code based on different conditions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Use loops to execute a block of code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multiple times on different elements 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Stop/skip iterations in loops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Syntax and First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Go to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click the download link depending on </a:t>
            </a:r>
            <a:br>
              <a:rPr lang="en-US" sz="3600" dirty="0"/>
            </a:br>
            <a:r>
              <a:rPr lang="en-US" sz="3600" dirty="0"/>
              <a:t>your operating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" y="2555367"/>
            <a:ext cx="11430000" cy="39052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code and execute python directly in the command </a:t>
            </a:r>
            <a:br>
              <a:rPr lang="en-US" sz="3600" dirty="0"/>
            </a:br>
            <a:r>
              <a:rPr lang="en-US" sz="3600" dirty="0"/>
              <a:t>prompt by typing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dirty="0"/>
              <a:t> or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in Command Prompt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1" y="3305421"/>
            <a:ext cx="6520625" cy="328905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887834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age = 25</a:t>
            </a:r>
            <a:endParaRPr lang="bg-BG" sz="2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Variables – they are way to </a:t>
            </a:r>
            <a:r>
              <a:rPr lang="en-US" sz="3500" b="1" dirty="0">
                <a:solidFill>
                  <a:schemeClr val="bg1"/>
                </a:solidFill>
              </a:rPr>
              <a:t>store information</a:t>
            </a:r>
            <a:r>
              <a:rPr lang="en-US" sz="3500" b="1" dirty="0"/>
              <a:t> </a:t>
            </a:r>
            <a:r>
              <a:rPr lang="en-US" sz="3500" dirty="0"/>
              <a:t>and are </a:t>
            </a:r>
            <a:br>
              <a:rPr lang="en-US" sz="3500" dirty="0"/>
            </a:br>
            <a:r>
              <a:rPr lang="en-US" sz="3500" dirty="0"/>
              <a:t>characterized by </a:t>
            </a:r>
            <a:r>
              <a:rPr lang="en-US" sz="3500" b="1" dirty="0">
                <a:solidFill>
                  <a:schemeClr val="bg1"/>
                </a:solidFill>
              </a:rPr>
              <a:t>name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endParaRPr lang="en-US" sz="35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endParaRPr lang="en-US" sz="3500" dirty="0"/>
          </a:p>
          <a:p>
            <a:pPr>
              <a:lnSpc>
                <a:spcPct val="115000"/>
              </a:lnSpc>
            </a:pPr>
            <a:endParaRPr lang="en-US" sz="3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Data types – variables are used to hold different data types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</a:t>
            </a:r>
            <a:r>
              <a:rPr lang="en-US" dirty="0"/>
              <a:t> - integer number : </a:t>
            </a:r>
            <a:r>
              <a:rPr lang="en-US" b="1" dirty="0"/>
              <a:t>1, 2, 3, 4,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 : </a:t>
            </a:r>
            <a:r>
              <a:rPr lang="en-US" b="1" dirty="0"/>
              <a:t>0.5, 3.14, -0.5,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str</a:t>
            </a:r>
            <a:r>
              <a:rPr lang="en-US" b="1" dirty="0"/>
              <a:t> </a:t>
            </a:r>
            <a:r>
              <a:rPr lang="en-US" dirty="0"/>
              <a:t>- string and chars : </a:t>
            </a:r>
            <a:r>
              <a:rPr lang="en-US" b="1" dirty="0"/>
              <a:t>"a", "Hello",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boolean: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01000" y="2940693"/>
            <a:ext cx="1524000" cy="523312"/>
          </a:xfrm>
          <a:prstGeom prst="wedgeRoundRectCallout">
            <a:avLst>
              <a:gd name="adj1" fmla="val -34042"/>
              <a:gd name="adj2" fmla="val -6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12022"/>
              <a:gd name="adj2" fmla="val -75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6EA29-48B9-4A46-AFA1-5C0EC60FBB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Conditional Code Execution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1479</Words>
  <Application>Microsoft Office PowerPoint</Application>
  <PresentationFormat>Widescreen</PresentationFormat>
  <Paragraphs>264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Malgun Gothic (Body)</vt:lpstr>
      <vt:lpstr>Arial</vt:lpstr>
      <vt:lpstr>Calibri</vt:lpstr>
      <vt:lpstr>Consolas</vt:lpstr>
      <vt:lpstr>Wingdings</vt:lpstr>
      <vt:lpstr>Wingdings 2</vt:lpstr>
      <vt:lpstr>1_SoftUni</vt:lpstr>
      <vt:lpstr>Basic Syntax, Conditional Statements and Loops</vt:lpstr>
      <vt:lpstr>Table of Contents</vt:lpstr>
      <vt:lpstr>Have a Question?</vt:lpstr>
      <vt:lpstr>Basic Syntax and First Steps</vt:lpstr>
      <vt:lpstr>Installing Python</vt:lpstr>
      <vt:lpstr>Run Python in Command Prompt</vt:lpstr>
      <vt:lpstr>Write Python in IDE</vt:lpstr>
      <vt:lpstr>Basic Syntax</vt:lpstr>
      <vt:lpstr>Conditional Statements</vt:lpstr>
      <vt:lpstr>The If-Statement</vt:lpstr>
      <vt:lpstr>Indentation</vt:lpstr>
      <vt:lpstr>The Else-Statement</vt:lpstr>
      <vt:lpstr>The Elif-Statement</vt:lpstr>
      <vt:lpstr>And and Or</vt:lpstr>
      <vt:lpstr>Check Number Range</vt:lpstr>
      <vt:lpstr>Problem: Biggest of Three Numbers</vt:lpstr>
      <vt:lpstr>Solution: Biggest of Three Numbers </vt:lpstr>
      <vt:lpstr>Problem: Number Definer </vt:lpstr>
      <vt:lpstr>Solution: Number Definer </vt:lpstr>
      <vt:lpstr>Loops</vt:lpstr>
      <vt:lpstr>For-Loops</vt:lpstr>
      <vt:lpstr>The Range Function</vt:lpstr>
      <vt:lpstr>The Break Statement</vt:lpstr>
      <vt:lpstr>The Continue Statement</vt:lpstr>
      <vt:lpstr>While-Loops</vt:lpstr>
      <vt:lpstr>Problem: Word Reverse </vt:lpstr>
      <vt:lpstr>Solution: Word Reverse </vt:lpstr>
      <vt:lpstr>Problem: Number Between 1 and 100 </vt:lpstr>
      <vt:lpstr>Solution: Number Between 1 and 100 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87</cp:revision>
  <dcterms:created xsi:type="dcterms:W3CDTF">2018-05-23T13:08:44Z</dcterms:created>
  <dcterms:modified xsi:type="dcterms:W3CDTF">2020-07-13T14:08:29Z</dcterms:modified>
  <cp:category>Python Fundamentals Course @ SoftUni: https://softuni.bg/trainings/2442/python-fundamentals-september-2019</cp:category>
</cp:coreProperties>
</file>