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1" r:id="rId20"/>
    <p:sldId id="329" r:id="rId21"/>
    <p:sldId id="330" r:id="rId22"/>
    <p:sldId id="331" r:id="rId23"/>
    <p:sldId id="332" r:id="rId24"/>
    <p:sldId id="324" r:id="rId25"/>
    <p:sldId id="325" r:id="rId26"/>
    <p:sldId id="326" r:id="rId27"/>
    <p:sldId id="333" r:id="rId28"/>
    <p:sldId id="334" r:id="rId29"/>
    <p:sldId id="335" r:id="rId30"/>
    <p:sldId id="279" r:id="rId31"/>
    <p:sldId id="280" r:id="rId32"/>
    <p:sldId id="401" r:id="rId33"/>
    <p:sldId id="336" r:id="rId34"/>
    <p:sldId id="337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940B626-4304-4EE8-8DE1-0BFA8CC81767}">
          <p14:sldIdLst>
            <p14:sldId id="256"/>
            <p14:sldId id="257"/>
            <p14:sldId id="258"/>
          </p14:sldIdLst>
        </p14:section>
        <p14:section name="Dictionary Definition" id="{66811CED-812C-4B67-AF73-C37FC56731F0}">
          <p14:sldIdLst>
            <p14:sldId id="302"/>
            <p14:sldId id="303"/>
            <p14:sldId id="304"/>
          </p14:sldIdLst>
        </p14:section>
        <p14:section name="Keys and Values" id="{14CC2643-A3C1-4809-849A-69B09173D2FD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Iterating Through Dictionaries" id="{6465223E-F095-4EB6-B090-904893484776}">
          <p14:sldIdLst>
            <p14:sldId id="311"/>
            <p14:sldId id="312"/>
            <p14:sldId id="313"/>
            <p14:sldId id="314"/>
          </p14:sldIdLst>
        </p14:section>
        <p14:section name="Existance in DIctionaries" id="{62F4445D-4787-4084-A003-CA974ED974FC}">
          <p14:sldIdLst>
            <p14:sldId id="319"/>
            <p14:sldId id="320"/>
            <p14:sldId id="321"/>
            <p14:sldId id="329"/>
            <p14:sldId id="330"/>
            <p14:sldId id="331"/>
            <p14:sldId id="332"/>
          </p14:sldIdLst>
        </p14:section>
        <p14:section name="Dictionary Methods" id="{04DCE856-8D7E-48BC-A116-92EFB6448D22}">
          <p14:sldIdLst>
            <p14:sldId id="324"/>
            <p14:sldId id="325"/>
            <p14:sldId id="326"/>
          </p14:sldIdLst>
        </p14:section>
        <p14:section name="Sorting" id="{F9F8DDD9-365E-449A-A2A7-0A16EDF462CF}">
          <p14:sldIdLst>
            <p14:sldId id="333"/>
            <p14:sldId id="334"/>
            <p14:sldId id="335"/>
          </p14:sldIdLst>
        </p14:section>
        <p14:section name="Live Exercises" id="{74F10BDD-806D-492B-BF48-3F805CE16CA5}">
          <p14:sldIdLst>
            <p14:sldId id="279"/>
          </p14:sldIdLst>
        </p14:section>
        <p14:section name="Conclusion" id="{E9233A90-0E8C-4684-A0A3-68B97F995305}">
          <p14:sldIdLst>
            <p14:sldId id="280"/>
            <p14:sldId id="401"/>
            <p14:sldId id="336"/>
            <p14:sldId id="33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9" d="100"/>
          <a:sy n="119" d="100"/>
        </p:scale>
        <p:origin x="126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1ED0CD-DA73-4DCC-A8E8-F2C4B67F6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863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5CD566-8D76-46EE-A810-FF3FD8ED11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5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AFA6AE-FCC7-4F10-9DD8-DA88BEBD9C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81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120467-9BFA-4059-8534-27539514E7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981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AA39BEE-DA0B-4086-8F97-210776D44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05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148E39-C252-447A-A96D-F8B9F3EFC6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6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463431-15C0-40DD-9665-CC4213D26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845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FBA562-D3EA-489C-A171-A94C12802C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29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13848F3-A793-4D39-BFE4-18D5FDE23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4D9F6E4-FC81-434B-9C1C-37168329DB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66296A9-5433-4E90-BC02-7C5BB1278C8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C2C56A-4767-4B38-BC7E-AFC2736B97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BC5A47DD-C392-4106-9920-9F8004E93FD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9038A6C2-5332-49E2-AB64-CDDDCB75B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C40B050-6E28-4221-9621-E59937BD545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47AD843A-ADA8-4D7D-8944-5C4F60B4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9EA307E-7B89-4037-AC9C-1E086A42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0567C0-D067-495D-BD04-F1410F11B3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DC56BED-E5FE-43E6-8D7A-F8944AC2E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664F9221-B251-41D6-8C7A-B53A610E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9D92FD8F-F813-4AAC-BCE8-B8152756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AEB5062-9C0E-4EF2-8A03-0E56F1265E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CFB574A7-D19C-475E-B973-5CD4595C81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E2A1C03-635D-4FDA-B88B-E11806FD622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7B9311B3-9321-4CE8-B094-7D95BE4A3073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920A769-7AB7-4A81-B997-4E7F0F8D792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0B7258FD-CEDB-4E1A-B2FC-2CDF273855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BAEB3D3-A8D2-4436-A430-D7FD3B442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A7A24F-B46E-4990-9A06-77DEDB11C9C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0E73FA-D0AD-4F95-A706-153078B2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9292DC9-41B2-44C8-9748-4F1FA9FACC8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01A7C9B-C470-40AB-9D19-E869F14DA8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CFD1FCF-F8D6-442B-92A9-01754E9217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8EC3C85-70F3-4451-AF3E-A263BCC4255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94DFD987-7665-405D-8316-AB1276C10430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B0F904E-E820-4808-A5F9-DA2ABBB4F91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5752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7E8DAD0-798A-4F88-A197-FF7AE4D980B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D32D127E-2F5D-4A1C-BE4D-3D62AE7522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AD1F3-09E4-438C-ABFF-A055B75AB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B6E5C9-79A7-4677-93D1-1FABDC882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7048DEF7-F718-422D-9FB5-0CFA2F19B771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D7653D83-F12E-4F9C-B92A-D2288AAD56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3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88976CE-A31C-4975-B6F4-4C9CB8814C6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38A0C53-F467-4659-BFC6-3FBE6F662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38592C3-358E-4546-8F00-118CB93213F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1FB567D-999C-4214-A479-240D3C1BB1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5AFF579-C3EE-482F-B129-53412D1237E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C0DFD79-1649-49E7-AE1D-05712EECFF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11920954-8B3F-4B23-9C98-3706B8454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6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1026" name="Picture 2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8" y="1911096"/>
            <a:ext cx="2619277" cy="261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8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70731" y="4583662"/>
            <a:ext cx="7193693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{'name':'Jack', 'age': 26}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my_dict['age'] = 27   </a:t>
            </a:r>
            <a:r>
              <a:rPr lang="en-US" i="1" dirty="0">
                <a:solidFill>
                  <a:schemeClr val="accent2"/>
                </a:solidFill>
              </a:rPr>
              <a:t># update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print(my_dict['age']) </a:t>
            </a:r>
            <a:r>
              <a:rPr lang="en-US" i="1" dirty="0">
                <a:solidFill>
                  <a:schemeClr val="accent2"/>
                </a:solidFill>
              </a:rPr>
              <a:t># 27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Dictionary are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add </a:t>
            </a:r>
            <a:r>
              <a:rPr lang="en-US" b="1" dirty="0">
                <a:solidFill>
                  <a:schemeClr val="bg1"/>
                </a:solidFill>
              </a:rPr>
              <a:t>new items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the value of existing items </a:t>
            </a:r>
            <a:br>
              <a:rPr lang="en-US" dirty="0"/>
            </a:br>
            <a:r>
              <a:rPr lang="en-US" dirty="0"/>
              <a:t>using assignment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 key is already present, value gets </a:t>
            </a:r>
            <a:r>
              <a:rPr lang="en-US" b="1" dirty="0">
                <a:solidFill>
                  <a:schemeClr val="bg1"/>
                </a:solidFill>
              </a:rPr>
              <a:t>updated</a:t>
            </a:r>
            <a:r>
              <a:rPr lang="en-US" dirty="0"/>
              <a:t>, else a new </a:t>
            </a:r>
            <a:br>
              <a:rPr lang="en-US" dirty="0"/>
            </a:br>
            <a:r>
              <a:rPr lang="en-US" dirty="0"/>
              <a:t>pair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dictionary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6F6B87-AB47-4DFC-B4F1-D01BD1BE85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67305" y="4610251"/>
            <a:ext cx="594096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bread 10 butter 4 sugar 9 jam 12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single line containing some </a:t>
            </a:r>
            <a:r>
              <a:rPr lang="en-US" b="1" dirty="0">
                <a:solidFill>
                  <a:schemeClr val="bg1"/>
                </a:solidFill>
              </a:rPr>
              <a:t>food(keys)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quantities(values)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They will be separated by a single space (the first element is </a:t>
            </a:r>
            <a:br>
              <a:rPr lang="en-US" dirty="0"/>
            </a:br>
            <a:r>
              <a:rPr lang="en-US" dirty="0"/>
              <a:t>the key, the second – the value and so 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it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Bakery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04699" y="5847932"/>
            <a:ext cx="874166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{'bread': 10, 'butter': 4, 'sugar': 9, 'jam': 12}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5384077" y="5322265"/>
            <a:ext cx="307419" cy="38404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41157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https://judge.softuni.bg/Contests/Practice/Index/173</a:t>
            </a:r>
            <a:r>
              <a:rPr lang="bg-BG" sz="2000" dirty="0">
                <a:hlinkClick r:id="rId2"/>
              </a:rPr>
              <a:t>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808D69-9A17-4206-B77D-017C213870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DD3617-F448-450E-8976-AC337EDC4B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764000"/>
            <a:ext cx="6869766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= input().split(" 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bakery = {}  </a:t>
            </a:r>
            <a:r>
              <a:rPr lang="en-US" i="1" dirty="0">
                <a:solidFill>
                  <a:schemeClr val="accent2"/>
                </a:solidFill>
              </a:rPr>
              <a:t># bakery = </a:t>
            </a:r>
            <a:r>
              <a:rPr lang="en-US" i="1" dirty="0" err="1">
                <a:solidFill>
                  <a:schemeClr val="accent2"/>
                </a:solidFill>
              </a:rPr>
              <a:t>dict</a:t>
            </a:r>
            <a:r>
              <a:rPr lang="en-US" i="1" dirty="0">
                <a:solidFill>
                  <a:schemeClr val="accent2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(elements),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key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= elements[</a:t>
            </a:r>
            <a:r>
              <a:rPr lang="en-US" dirty="0" err="1"/>
              <a:t>i</a:t>
            </a:r>
            <a:r>
              <a:rPr lang="en-US" dirty="0"/>
              <a:t> + 1]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bakery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/>
              <a:t> = 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print(bakery)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Bakery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FF9F6C-10A2-464F-9F20-C87792E8FB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18C2-69E8-433D-896E-1952856D2A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Iterating Through Dictionaries</a:t>
            </a:r>
          </a:p>
        </p:txBody>
      </p:sp>
      <p:pic>
        <p:nvPicPr>
          <p:cNvPr id="5122" name="Picture 2" descr="Ð ÐµÐ·ÑÐ»ÑÐ°Ñ Ñ Ð¸Ð·Ð¾Ð±ÑÐ°Ð¶ÐµÐ½Ð¸Ðµ Ð·Ð° repeat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04" y="1014983"/>
            <a:ext cx="3216085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34151" y="1927744"/>
            <a:ext cx="7349141" cy="15759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print(key, end=" ") </a:t>
            </a:r>
            <a:r>
              <a:rPr lang="en-US" sz="2200" i="1" dirty="0">
                <a:solidFill>
                  <a:schemeClr val="accent2"/>
                </a:solidFill>
              </a:rPr>
              <a:t># 1 2 3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keys()</a:t>
            </a:r>
            <a:r>
              <a:rPr lang="en-US" b="1" dirty="0"/>
              <a:t> </a:t>
            </a:r>
            <a:r>
              <a:rPr lang="en-US" dirty="0"/>
              <a:t>method to get all the keys from a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Changing the values by iterating through the keys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Keys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34151" y="4663549"/>
            <a:ext cx="7349141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squares = {1: 1, 2: 4, 3: 9}</a:t>
            </a:r>
          </a:p>
          <a:p>
            <a:r>
              <a:rPr lang="en-US" sz="2200" dirty="0"/>
              <a:t>for </a:t>
            </a:r>
            <a:r>
              <a:rPr lang="en-US" sz="2200" dirty="0">
                <a:solidFill>
                  <a:schemeClr val="bg1"/>
                </a:solidFill>
              </a:rPr>
              <a:t>key in </a:t>
            </a:r>
            <a:r>
              <a:rPr lang="en-US" sz="2200" dirty="0" err="1"/>
              <a:t>squares</a:t>
            </a:r>
            <a:r>
              <a:rPr lang="en-US" sz="2200" dirty="0" err="1">
                <a:solidFill>
                  <a:schemeClr val="bg1"/>
                </a:solidFill>
              </a:rPr>
              <a:t>.keys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:</a:t>
            </a:r>
          </a:p>
          <a:p>
            <a:r>
              <a:rPr lang="en-US" sz="2200" dirty="0"/>
              <a:t>   squares[key] </a:t>
            </a:r>
            <a:r>
              <a:rPr lang="en-US" sz="2200" dirty="0">
                <a:solidFill>
                  <a:schemeClr val="bg1"/>
                </a:solidFill>
              </a:rPr>
              <a:t>*=</a:t>
            </a:r>
            <a:r>
              <a:rPr lang="en-US" sz="2200" dirty="0"/>
              <a:t> 2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# {1: 2, 2: 8, 3: 18}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2207EB-D264-4666-B96D-ACE447F0F3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8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1635" y="2028002"/>
            <a:ext cx="7723997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>
                <a:solidFill>
                  <a:schemeClr val="bg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method to get all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use the keys to get the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Through Values</a:t>
            </a:r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34155" y="4748830"/>
            <a:ext cx="734914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squares = {1: 1, 2: 4, 3: 9}</a:t>
            </a:r>
          </a:p>
          <a:p>
            <a:r>
              <a:rPr lang="en-US" dirty="0"/>
              <a:t>for key in </a:t>
            </a:r>
            <a:r>
              <a:rPr lang="en-US" dirty="0" err="1"/>
              <a:t>squares.keys</a:t>
            </a:r>
            <a:r>
              <a:rPr lang="en-US" dirty="0"/>
              <a:t>():</a:t>
            </a:r>
          </a:p>
          <a:p>
            <a:r>
              <a:rPr lang="en-US" dirty="0"/>
              <a:t>   print(squares</a:t>
            </a:r>
            <a:r>
              <a:rPr lang="en-US" dirty="0">
                <a:solidFill>
                  <a:schemeClr val="bg1"/>
                </a:solidFill>
              </a:rPr>
              <a:t>[key]</a:t>
            </a:r>
            <a:r>
              <a:rPr lang="en-US" dirty="0">
                <a:solidFill>
                  <a:schemeClr val="tx1"/>
                </a:solidFill>
              </a:rPr>
              <a:t>, end=" "</a:t>
            </a:r>
            <a:r>
              <a:rPr lang="en-US" dirty="0"/>
              <a:t>) </a:t>
            </a:r>
            <a:r>
              <a:rPr lang="en-US" i="1" dirty="0">
                <a:solidFill>
                  <a:schemeClr val="accent2"/>
                </a:solidFill>
              </a:rPr>
              <a:t># 1 4 9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69D12D8-82DA-4AC0-9E2D-DA63AA55F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33" y="3506446"/>
            <a:ext cx="7998365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squares = {1: 1, 2: 4, 3: 9}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</a:t>
            </a:r>
            <a:r>
              <a:rPr lang="en-US" dirty="0">
                <a:solidFill>
                  <a:schemeClr val="bg1"/>
                </a:solidFill>
              </a:rPr>
              <a:t>(key, value)</a:t>
            </a:r>
            <a:r>
              <a:rPr lang="en-US" dirty="0"/>
              <a:t> in </a:t>
            </a:r>
            <a:r>
              <a:rPr lang="en-US" dirty="0" err="1"/>
              <a:t>squares.</a:t>
            </a:r>
            <a:r>
              <a:rPr lang="en-US" dirty="0" err="1">
                <a:solidFill>
                  <a:schemeClr val="bg1"/>
                </a:solidFill>
              </a:rPr>
              <a:t>items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</a:t>
            </a:r>
            <a:r>
              <a:rPr lang="en-US" dirty="0" err="1"/>
              <a:t>f"Key</a:t>
            </a:r>
            <a:r>
              <a:rPr lang="en-US" dirty="0"/>
              <a:t>: {key}, Value: {value}")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(key, value) pairs (tuples will be covered in </a:t>
            </a:r>
            <a:br>
              <a:rPr lang="en-US" dirty="0"/>
            </a:br>
            <a:r>
              <a:rPr lang="en-US" dirty="0"/>
              <a:t>the advanced course)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latin typeface="Consolas" panose="020B0609020204030204" pitchFamily="49" charset="0"/>
              </a:rPr>
              <a:t>items()</a:t>
            </a:r>
            <a:r>
              <a:rPr lang="en-US" dirty="0"/>
              <a:t> method to iterate through key-value pairs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Iterating Using Items()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11142-6253-408F-A40F-F45AE71EE8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6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E84-4E11-4CAF-B861-6DC6BDD29B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Existence in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1057" y="1377433"/>
            <a:ext cx="168988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53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3565" y="1986993"/>
            <a:ext cx="7441322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my_dict: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print(my_dict[name])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the in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Key Existence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565" y="3959955"/>
            <a:ext cx="744132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{'name': 'Peter', 'age': 22}</a:t>
            </a:r>
          </a:p>
          <a:p>
            <a:r>
              <a:rPr lang="en-US" dirty="0"/>
              <a:t>if 'name'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r>
              <a:rPr lang="en-US" dirty="0"/>
              <a:t>   print(my_dict[name]) </a:t>
            </a:r>
            <a:r>
              <a:rPr lang="en-US" i="1" dirty="0">
                <a:solidFill>
                  <a:schemeClr val="accent2"/>
                </a:solidFill>
              </a:rPr>
              <a:t># Peter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22052-E94D-49C4-9263-6D427D6288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8851" y="2637782"/>
            <a:ext cx="8026208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{'name': 'Peter', 'age': 22}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22 </a:t>
            </a:r>
            <a:r>
              <a:rPr lang="en-US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values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print("22 is a value in the dictionary")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22 is a value in the dictionary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also check if a value exists by using the </a:t>
            </a:r>
            <a:r>
              <a:rPr lang="en-US" b="1" dirty="0">
                <a:latin typeface="Consolas" panose="020B0609020204030204" pitchFamily="49" charset="0"/>
              </a:rPr>
              <a:t>values()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Value Existence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4A2923-8B7B-486D-B6D1-AD45165395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Dictionary Definition</a:t>
            </a:r>
          </a:p>
          <a:p>
            <a:r>
              <a:rPr lang="en-US" sz="3200" dirty="0"/>
              <a:t>Keys and Values</a:t>
            </a:r>
          </a:p>
          <a:p>
            <a:r>
              <a:rPr lang="en-US" sz="3200" dirty="0"/>
              <a:t>Iterating through Dictionaries</a:t>
            </a:r>
          </a:p>
          <a:p>
            <a:r>
              <a:rPr lang="en-US" sz="3200" dirty="0"/>
              <a:t>Existence in Dictionaries</a:t>
            </a:r>
          </a:p>
          <a:p>
            <a:r>
              <a:rPr lang="en-US" sz="3200" dirty="0"/>
              <a:t>Dictionary Methods</a:t>
            </a:r>
            <a:endParaRPr lang="bg-BG" sz="3200" dirty="0"/>
          </a:p>
          <a:p>
            <a:r>
              <a:rPr lang="en-US" sz="3200" dirty="0"/>
              <a:t>Sorting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E35052-9FBB-4CC9-9697-5E8F7DA7ED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 of products and 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line you will be given products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for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for each product, you have </a:t>
            </a:r>
            <a:r>
              <a:rPr lang="en-US" b="1" dirty="0">
                <a:solidFill>
                  <a:schemeClr val="bg1"/>
                </a:solidFill>
              </a:rPr>
              <a:t>2 possibilities</a:t>
            </a:r>
            <a:r>
              <a:rPr lang="en-US" dirty="0"/>
              <a:t>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If you have it, print </a:t>
            </a:r>
            <a:r>
              <a:rPr lang="en-US" b="1" dirty="0">
                <a:latin typeface="Consolas" panose="020B0609020204030204" pitchFamily="49" charset="0"/>
              </a:rPr>
              <a:t>"We have {quantity} of {product} left"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Otherwise, print </a:t>
            </a:r>
            <a:r>
              <a:rPr lang="en-US" b="1" dirty="0">
                <a:latin typeface="Consolas" panose="020B0609020204030204" pitchFamily="49" charset="0"/>
              </a:rPr>
              <a:t>"Sorry, we don't have {product}"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F400D6F-62E8-49B2-A73D-8C02C5745E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759A62-B66F-47DC-B2F6-E6724FBFD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719000"/>
            <a:ext cx="10949531" cy="3687714"/>
          </a:xfrm>
        </p:spPr>
        <p:txBody>
          <a:bodyPr/>
          <a:lstStyle/>
          <a:p>
            <a:r>
              <a:rPr lang="en-US" dirty="0"/>
              <a:t>elements = input().split(" ")</a:t>
            </a:r>
          </a:p>
          <a:p>
            <a:r>
              <a:rPr lang="en-US" dirty="0"/>
              <a:t>bakery = {}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Fill in the products in the dictionary</a:t>
            </a:r>
          </a:p>
          <a:p>
            <a:r>
              <a:rPr lang="en-US" dirty="0" err="1"/>
              <a:t>searched_products</a:t>
            </a:r>
            <a:r>
              <a:rPr lang="en-US" dirty="0"/>
              <a:t> = input().split(" ")</a:t>
            </a:r>
          </a:p>
          <a:p>
            <a:r>
              <a:rPr lang="en-US" dirty="0"/>
              <a:t>for product in </a:t>
            </a:r>
            <a:r>
              <a:rPr lang="en-US" dirty="0" err="1"/>
              <a:t>searched_products</a:t>
            </a:r>
            <a:r>
              <a:rPr lang="en-US" dirty="0"/>
              <a:t>:</a:t>
            </a:r>
          </a:p>
          <a:p>
            <a:r>
              <a:rPr lang="en-US" dirty="0"/>
              <a:t>    if product in bakery:</a:t>
            </a:r>
          </a:p>
          <a:p>
            <a:r>
              <a:rPr lang="en-US" dirty="0"/>
              <a:t>        print(</a:t>
            </a:r>
            <a:r>
              <a:rPr lang="en-US" dirty="0" err="1"/>
              <a:t>f"We</a:t>
            </a:r>
            <a:r>
              <a:rPr lang="en-US" dirty="0"/>
              <a:t> have {bakery[product]} of {product} left")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f"Sorry</a:t>
            </a:r>
            <a:r>
              <a:rPr lang="en-US" dirty="0"/>
              <a:t>, we don't have {product}")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67FC60-6A2B-453A-AAD7-9C846FAFCC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4609" y="4163094"/>
            <a:ext cx="2108819" cy="2274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4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cheese: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ham: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bread: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You will be receiving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/>
              <a:t> pairs on separate lines separated </a:t>
            </a:r>
            <a:br>
              <a:rPr lang="en-US" sz="3000" dirty="0"/>
            </a:br>
            <a:r>
              <a:rPr lang="en-US" sz="3000" dirty="0"/>
              <a:t>by </a:t>
            </a:r>
            <a:r>
              <a:rPr lang="en-US" sz="3000" b="1" dirty="0">
                <a:latin typeface="Consolas" panose="020B0609020204030204" pitchFamily="49" charset="0"/>
              </a:rPr>
              <a:t>": "</a:t>
            </a:r>
            <a:r>
              <a:rPr lang="en-US" sz="3000" dirty="0"/>
              <a:t> until you receive the command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Sometimes you may receive a product </a:t>
            </a:r>
            <a:r>
              <a:rPr lang="en-US" sz="3000" b="1" dirty="0">
                <a:solidFill>
                  <a:schemeClr val="bg1"/>
                </a:solidFill>
              </a:rPr>
              <a:t>more than once</a:t>
            </a:r>
            <a:r>
              <a:rPr lang="en-US" sz="3000" dirty="0"/>
              <a:t>. In that case add up the </a:t>
            </a:r>
            <a:r>
              <a:rPr lang="en-US" sz="3000" b="1" dirty="0">
                <a:solidFill>
                  <a:schemeClr val="bg1"/>
                </a:solidFill>
              </a:rPr>
              <a:t>quantities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/>
              <a:t>When you receive the </a:t>
            </a:r>
            <a:r>
              <a:rPr lang="en-US" sz="3000" b="1" dirty="0">
                <a:latin typeface="Consolas" panose="020B0609020204030204" pitchFamily="49" charset="0"/>
              </a:rPr>
              <a:t>"statistics"</a:t>
            </a:r>
            <a:r>
              <a:rPr lang="en-US" sz="3000" dirty="0"/>
              <a:t> command, print the output as in the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Statistics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5257800" y="5067300"/>
            <a:ext cx="514350" cy="3429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86522" y="4085428"/>
            <a:ext cx="322892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Products in stock:</a:t>
            </a:r>
          </a:p>
          <a:p>
            <a:r>
              <a:rPr lang="en-US" sz="1400" dirty="0"/>
              <a:t>- bread: 5</a:t>
            </a:r>
          </a:p>
          <a:p>
            <a:r>
              <a:rPr lang="en-US" sz="1400" dirty="0"/>
              <a:t>- cheese: 2</a:t>
            </a:r>
          </a:p>
          <a:p>
            <a:r>
              <a:rPr lang="en-US" sz="1400" dirty="0"/>
              <a:t>- ham: 1</a:t>
            </a:r>
          </a:p>
          <a:p>
            <a:r>
              <a:rPr lang="en-US" sz="1400" dirty="0"/>
              <a:t>Total Products: 3</a:t>
            </a:r>
          </a:p>
          <a:p>
            <a:r>
              <a:rPr lang="en-US" sz="1400" dirty="0"/>
              <a:t>Total Quantity: 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0DF578-0359-409B-B725-A875D3812F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9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EF701-9F7F-42F5-945A-4252FE865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54000"/>
            <a:ext cx="10949531" cy="3687714"/>
          </a:xfrm>
        </p:spPr>
        <p:txBody>
          <a:bodyPr/>
          <a:lstStyle/>
          <a:p>
            <a:r>
              <a:rPr lang="en-US" dirty="0"/>
              <a:t>products = {}</a:t>
            </a:r>
          </a:p>
          <a:p>
            <a:r>
              <a:rPr lang="en-US" dirty="0"/>
              <a:t>command = input()</a:t>
            </a:r>
          </a:p>
          <a:p>
            <a:r>
              <a:rPr lang="en-US" dirty="0"/>
              <a:t>while command != "statistics":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split the command and get the product and the quantity</a:t>
            </a:r>
          </a:p>
          <a:p>
            <a:r>
              <a:rPr lang="en-US" dirty="0"/>
              <a:t>    if product not in products:</a:t>
            </a:r>
          </a:p>
          <a:p>
            <a:r>
              <a:rPr lang="en-US" dirty="0"/>
              <a:t>        products[product] = 0</a:t>
            </a:r>
          </a:p>
          <a:p>
            <a:r>
              <a:rPr lang="en-US" dirty="0"/>
              <a:t>    products[product] += quantity</a:t>
            </a:r>
          </a:p>
          <a:p>
            <a:r>
              <a:rPr lang="en-US" dirty="0"/>
              <a:t>    command = input()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Statistics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007841-E337-4B61-AC45-982AFECF3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628-B9B5-4279-B447-38358E2D45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 Methods</a:t>
            </a:r>
          </a:p>
        </p:txBody>
      </p:sp>
      <p:pic>
        <p:nvPicPr>
          <p:cNvPr id="614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44" y="1017374"/>
            <a:ext cx="3185984" cy="31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4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clear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clear()</a:t>
            </a:r>
            <a:r>
              <a:rPr lang="en-US" dirty="0"/>
              <a:t> – removes all the elements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copy()</a:t>
            </a:r>
            <a:r>
              <a:rPr lang="en-US" dirty="0"/>
              <a:t> – returns a copy of the dictionary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my_dict.copy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{1: 'apple', 2: 'banana'}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0FB759-9AFF-4AD2-BC68-E76A9CBEC2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61587" y="2031643"/>
            <a:ext cx="9653429" cy="16706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{1: 'apple', 2: 'banana'}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apple = </a:t>
            </a:r>
            <a:r>
              <a:rPr lang="en-US" dirty="0" err="1"/>
              <a:t>my_dict.</a:t>
            </a:r>
            <a:r>
              <a:rPr lang="en-US" dirty="0" err="1">
                <a:solidFill>
                  <a:schemeClr val="bg1"/>
                </a:solidFill>
              </a:rPr>
              <a:t>pop</a:t>
            </a:r>
            <a:r>
              <a:rPr lang="en-US" dirty="0">
                <a:solidFill>
                  <a:schemeClr val="bg1"/>
                </a:solidFill>
              </a:rPr>
              <a:t>(1) </a:t>
            </a:r>
            <a:r>
              <a:rPr lang="en-US" i="1" dirty="0">
                <a:solidFill>
                  <a:schemeClr val="accent2"/>
                </a:solidFill>
              </a:rPr>
              <a:t># 'apple'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{2: 'banana'}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pop()</a:t>
            </a:r>
            <a:r>
              <a:rPr lang="en-US" dirty="0"/>
              <a:t> – removes the specific item from the dictionary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 panose="020B0609020204030204" pitchFamily="49" charset="0"/>
              </a:rPr>
              <a:t>popitem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– removes the item that was last inserted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1586" y="4785407"/>
            <a:ext cx="965342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my_dict = {1: 'apple', 2: 'banana'}</a:t>
            </a:r>
          </a:p>
          <a:p>
            <a:r>
              <a:rPr lang="en-US" dirty="0"/>
              <a:t>print(</a:t>
            </a:r>
            <a:r>
              <a:rPr lang="en-US" dirty="0" err="1"/>
              <a:t>my_dict.popitem</a:t>
            </a:r>
            <a:r>
              <a:rPr lang="en-US" dirty="0"/>
              <a:t>()) </a:t>
            </a:r>
            <a:r>
              <a:rPr lang="en-US" i="1" dirty="0">
                <a:solidFill>
                  <a:schemeClr val="accent2"/>
                </a:solidFill>
              </a:rPr>
              <a:t># (2: 'banana')</a:t>
            </a:r>
          </a:p>
          <a:p>
            <a:r>
              <a:rPr lang="en-US" dirty="0">
                <a:solidFill>
                  <a:schemeClr val="tx1"/>
                </a:solidFill>
              </a:rPr>
              <a:t>print(my_dict) </a:t>
            </a:r>
            <a:r>
              <a:rPr lang="en-US" i="1" dirty="0">
                <a:solidFill>
                  <a:schemeClr val="accent2"/>
                </a:solidFill>
              </a:rPr>
              <a:t># {1: 'apple'}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3835D74-C99F-4F87-9D52-6077F86F40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76000" y="3128337"/>
            <a:ext cx="5985000" cy="601325"/>
          </a:xfrm>
        </p:spPr>
        <p:txBody>
          <a:bodyPr>
            <a:normAutofit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[, key][, reverse])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method sorts the elements of a given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- Ascending or Descending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of </a:t>
            </a:r>
            <a:r>
              <a:rPr lang="en-US" b="1" dirty="0">
                <a:latin typeface="Consolas" panose="020B0609020204030204" pitchFamily="49" charset="0"/>
              </a:rPr>
              <a:t>sorted()</a:t>
            </a:r>
            <a:r>
              <a:rPr lang="en-US" dirty="0"/>
              <a:t> method 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iterable</a:t>
            </a:r>
            <a:r>
              <a:rPr lang="en-US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(Optional) - If true, the sorted list is reversed (or sorted in Descending order)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(Optional) - function that serves as a key for the </a:t>
            </a:r>
            <a:br>
              <a:rPr lang="en-US" dirty="0"/>
            </a:br>
            <a:r>
              <a:rPr lang="en-US" dirty="0"/>
              <a:t>sort comparison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Sorted() Method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1595" y="3789000"/>
            <a:ext cx="10961435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dict(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(my_dict</a:t>
            </a:r>
            <a:r>
              <a:rPr lang="en-US" dirty="0">
                <a:solidFill>
                  <a:schemeClr val="bg1"/>
                </a:solidFill>
              </a:rPr>
              <a:t>.items()</a:t>
            </a:r>
            <a:r>
              <a:rPr lang="en-US" dirty="0"/>
              <a:t>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{'George': 18, 'Peter': 21,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with reverse=True -&gt; {'John': 45, 'Peter': 21, 'George': 18}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lambda</a:t>
            </a:r>
            <a:r>
              <a:rPr lang="en-US" dirty="0"/>
              <a:t> functions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function as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/>
              <a:t> function you pass the lambda function as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Lambdas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5415591-14C6-4790-A95B-238DC145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 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1252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F5733-D0B8-405A-AFF9-751B8C09B1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4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75F261-51DD-4F8C-88A6-BCEE35AA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chemeClr val="bg2"/>
                </a:solidFill>
                <a:latin typeface="+mj-lt"/>
              </a:rPr>
              <a:t>We learned: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dictionaries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</a:rPr>
              <a:t>how to create dictionaries</a:t>
            </a:r>
            <a:endParaRPr lang="en-US" sz="3000" b="1" dirty="0">
              <a:solidFill>
                <a:schemeClr val="bg2"/>
              </a:solidFill>
              <a:latin typeface="+mj-lt"/>
            </a:endParaRP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what keys and values are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how to iterate through dictionaries</a:t>
            </a:r>
          </a:p>
          <a:p>
            <a:pPr lvl="1">
              <a:lnSpc>
                <a:spcPct val="130000"/>
              </a:lnSpc>
            </a:pPr>
            <a:r>
              <a:rPr lang="en-US" sz="3000" b="1" dirty="0">
                <a:solidFill>
                  <a:schemeClr val="bg2"/>
                </a:solidFill>
                <a:latin typeface="+mj-lt"/>
              </a:rPr>
              <a:t>additional dictionary methods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84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FBBF22D-2573-4407-9A37-AF49A8B31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777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63EDBB-60EC-43D1-BDEC-FB7F668BD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8647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70D2CBE-E206-4548-8B69-4D9E331A95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00C9470-E1FC-4BFD-8319-75AF28E29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50630A9-E8C2-48CD-BCE1-60CE3DA6E9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61728-AB68-4C58-ACDD-89B77F8A014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</a:t>
            </a:r>
          </a:p>
        </p:txBody>
      </p:sp>
      <p:pic>
        <p:nvPicPr>
          <p:cNvPr id="2052" name="Picture 4" descr="Ð ÐµÐ·ÑÐ»ÑÐ°Ñ Ñ Ð¸Ð·Ð¾Ð±ÑÐ°Ð¶ÐµÐ½Ð¸Ðµ Ð·Ð° dictionar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681" y="1484321"/>
            <a:ext cx="2388637" cy="23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4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6766" y="1212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Python a dictionary is an </a:t>
            </a:r>
            <a:r>
              <a:rPr lang="en-US" b="1" dirty="0">
                <a:solidFill>
                  <a:schemeClr val="bg1"/>
                </a:solidFill>
              </a:rPr>
              <a:t>unordered collection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items</a:t>
            </a:r>
          </a:p>
          <a:p>
            <a:pPr>
              <a:buClr>
                <a:schemeClr val="tx1"/>
              </a:buClr>
            </a:pPr>
            <a:r>
              <a:rPr lang="en-US" dirty="0"/>
              <a:t>While other data types have only value as an </a:t>
            </a:r>
            <a:br>
              <a:rPr lang="en-US" dirty="0"/>
            </a:br>
            <a:r>
              <a:rPr lang="en-US" dirty="0"/>
              <a:t>element, a dictionary has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can be of any data type and </a:t>
            </a:r>
            <a:r>
              <a:rPr lang="en-US" b="1" dirty="0">
                <a:solidFill>
                  <a:schemeClr val="bg1"/>
                </a:solidFill>
              </a:rPr>
              <a:t>can repeat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must be of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type and must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77E8F2-17C7-4159-95BF-0CE45A2243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1000" y="2747577"/>
            <a:ext cx="9180000" cy="1750324"/>
          </a:xfrm>
        </p:spPr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 empty dictionary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{}</a:t>
            </a:r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dictionary with integer keys</a:t>
            </a:r>
          </a:p>
          <a:p>
            <a:r>
              <a:rPr lang="en-US" dirty="0"/>
              <a:t>my_dict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'fruit'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'apple'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'vegetable'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/>
              <a:t> 'cucumber'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 dictionary is as simple as placing items </a:t>
            </a:r>
            <a:br>
              <a:rPr lang="en-US" dirty="0"/>
            </a:br>
            <a:r>
              <a:rPr lang="en-US" dirty="0"/>
              <a:t>inside curly braces </a:t>
            </a:r>
            <a:r>
              <a:rPr lang="en-US" b="1" dirty="0">
                <a:solidFill>
                  <a:schemeClr val="bg1"/>
                </a:solidFill>
              </a:rPr>
              <a:t>{}</a:t>
            </a:r>
            <a:r>
              <a:rPr lang="en-US" dirty="0"/>
              <a:t> separated by comma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001000" y="4662517"/>
            <a:ext cx="1828800" cy="546499"/>
          </a:xfrm>
          <a:prstGeom prst="wedgeRoundRectCallout">
            <a:avLst>
              <a:gd name="adj1" fmla="val 34596"/>
              <a:gd name="adj2" fmla="val -93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461600" y="4662517"/>
            <a:ext cx="1828800" cy="546499"/>
          </a:xfrm>
          <a:prstGeom prst="wedgeRoundRectCallout">
            <a:avLst>
              <a:gd name="adj1" fmla="val -28833"/>
              <a:gd name="adj2" fmla="val -91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155D2D-A5C6-4B67-9B67-3988DD5FD1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A9-24D0-4F49-BACC-A5663D2F36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Keys and Values</a:t>
            </a:r>
          </a:p>
        </p:txBody>
      </p:sp>
      <p:pic>
        <p:nvPicPr>
          <p:cNvPr id="3074" name="Picture 2" descr="Ð ÐµÐ·ÑÐ»ÑÐ°Ñ Ñ Ð¸Ð·Ð¾Ð±ÑÐ°Ð¶ÐµÐ½Ð¸Ðµ Ð·Ð° k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078" y="1237805"/>
            <a:ext cx="2785555" cy="278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/>
          <a:lstStyle/>
          <a:p>
            <a:r>
              <a:rPr lang="en-US" dirty="0"/>
              <a:t>While indexing is used with other container types to access values, dictionary uses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r>
              <a:rPr lang="en-US" dirty="0"/>
              <a:t>Key can be used either inside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 or </a:t>
            </a:r>
            <a:br>
              <a:rPr lang="en-US" dirty="0"/>
            </a:br>
            <a:r>
              <a:rPr lang="en-US" dirty="0"/>
              <a:t>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get()</a:t>
            </a:r>
            <a:r>
              <a:rPr lang="en-US" dirty="0"/>
              <a:t> method</a:t>
            </a:r>
          </a:p>
          <a:p>
            <a:r>
              <a:rPr lang="en-US" dirty="0"/>
              <a:t>The difference while using get() is that it returns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, if the key is not found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6320A3-8278-4840-9403-1A108F47A1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BF00A5-3520-45A1-88B0-0C4A57A8AE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117" y="2279307"/>
            <a:ext cx="7949765" cy="2299385"/>
          </a:xfrm>
        </p:spPr>
        <p:txBody>
          <a:bodyPr/>
          <a:lstStyle/>
          <a:p>
            <a:r>
              <a:rPr lang="en-US" sz="2600" dirty="0" err="1"/>
              <a:t>my_dict</a:t>
            </a:r>
            <a:r>
              <a:rPr lang="en-US" sz="2600" dirty="0"/>
              <a:t> = {'</a:t>
            </a:r>
            <a:r>
              <a:rPr lang="en-US" sz="2600" dirty="0" err="1"/>
              <a:t>name':'Jack</a:t>
            </a:r>
            <a:r>
              <a:rPr lang="en-US" sz="2600" dirty="0"/>
              <a:t>', 'age': 26}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my_dict</a:t>
            </a:r>
            <a:r>
              <a:rPr lang="en-US" sz="2600" dirty="0"/>
              <a:t>['name'])    </a:t>
            </a:r>
            <a:r>
              <a:rPr lang="en-US" sz="2600" i="1" dirty="0">
                <a:solidFill>
                  <a:schemeClr val="accent2"/>
                </a:solidFill>
              </a:rPr>
              <a:t># Output: Jack</a:t>
            </a:r>
          </a:p>
          <a:p>
            <a:r>
              <a:rPr lang="en-US" sz="2600" dirty="0"/>
              <a:t>print(</a:t>
            </a:r>
            <a:r>
              <a:rPr lang="en-US" sz="2600" dirty="0" err="1"/>
              <a:t>my_dict.get</a:t>
            </a:r>
            <a:r>
              <a:rPr lang="en-US" sz="2600" dirty="0"/>
              <a:t>('age')) </a:t>
            </a:r>
            <a:r>
              <a:rPr lang="en-US" sz="2600" i="1" dirty="0">
                <a:solidFill>
                  <a:schemeClr val="accent2"/>
                </a:solidFill>
              </a:rPr>
              <a:t># Output: 26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</a:t>
            </a:r>
            <a:r>
              <a:rPr lang="en-US" sz="2600" i="1" dirty="0" err="1">
                <a:solidFill>
                  <a:schemeClr val="accent2"/>
                </a:solidFill>
              </a:rPr>
              <a:t>my_dict.get</a:t>
            </a:r>
            <a:r>
              <a:rPr lang="en-US" sz="2600" i="1" dirty="0">
                <a:solidFill>
                  <a:schemeClr val="accent2"/>
                </a:solidFill>
              </a:rPr>
              <a:t>('address') -&gt; None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</a:t>
            </a:r>
            <a:r>
              <a:rPr lang="en-US" sz="2600" i="1" dirty="0" err="1">
                <a:solidFill>
                  <a:schemeClr val="accent2"/>
                </a:solidFill>
              </a:rPr>
              <a:t>my_dict</a:t>
            </a:r>
            <a:r>
              <a:rPr lang="en-US" sz="2600" i="1" dirty="0">
                <a:solidFill>
                  <a:schemeClr val="accent2"/>
                </a:solidFill>
              </a:rPr>
              <a:t>['address']     -&gt; </a:t>
            </a:r>
            <a:r>
              <a:rPr lang="en-US" sz="2600" i="1" dirty="0" err="1">
                <a:solidFill>
                  <a:schemeClr val="accent2"/>
                </a:solidFill>
              </a:rPr>
              <a:t>KeyError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0E990E-67FB-4950-A177-543DC9C63F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1904</Words>
  <Application>Microsoft Office PowerPoint</Application>
  <PresentationFormat>Widescreen</PresentationFormat>
  <Paragraphs>264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Dictionaries</vt:lpstr>
      <vt:lpstr>Table of Contents</vt:lpstr>
      <vt:lpstr>Have a Question?</vt:lpstr>
      <vt:lpstr>Dictionary</vt:lpstr>
      <vt:lpstr>Definition</vt:lpstr>
      <vt:lpstr>Examples</vt:lpstr>
      <vt:lpstr>Keys and Values</vt:lpstr>
      <vt:lpstr>What is a Key?</vt:lpstr>
      <vt:lpstr>Example</vt:lpstr>
      <vt:lpstr>Change Values</vt:lpstr>
      <vt:lpstr>Problem: Bakery</vt:lpstr>
      <vt:lpstr>Solution: Bakery</vt:lpstr>
      <vt:lpstr>Iterating Through Dictionaries</vt:lpstr>
      <vt:lpstr>Iterating Through Keys</vt:lpstr>
      <vt:lpstr>Iterating Through Values</vt:lpstr>
      <vt:lpstr>Iterating Using Items()</vt:lpstr>
      <vt:lpstr>Existence in Dictionary</vt:lpstr>
      <vt:lpstr>Check for Key Existence</vt:lpstr>
      <vt:lpstr>Check for Value Existence</vt:lpstr>
      <vt:lpstr>Problem: Stock</vt:lpstr>
      <vt:lpstr>Solution: Stock</vt:lpstr>
      <vt:lpstr>Problem: Statistics</vt:lpstr>
      <vt:lpstr>Solution: Statistics</vt:lpstr>
      <vt:lpstr>Dictionary Methods</vt:lpstr>
      <vt:lpstr>Dictionary Methods (1)</vt:lpstr>
      <vt:lpstr>Dictionary Methods (2)</vt:lpstr>
      <vt:lpstr>Sorting</vt:lpstr>
      <vt:lpstr>The Sorted() Method</vt:lpstr>
      <vt:lpstr>Using Lambdas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Dictionaries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20</cp:revision>
  <dcterms:created xsi:type="dcterms:W3CDTF">2018-05-23T13:08:44Z</dcterms:created>
  <dcterms:modified xsi:type="dcterms:W3CDTF">2020-08-31T13:37:19Z</dcterms:modified>
  <cp:category>Python Fundamentals Course @ SoftUni: https://softuni.bg/trainings/2442/python-fundamentals-september-2019</cp:category>
</cp:coreProperties>
</file>