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302" r:id="rId5"/>
    <p:sldId id="303" r:id="rId6"/>
    <p:sldId id="304" r:id="rId7"/>
    <p:sldId id="305" r:id="rId8"/>
    <p:sldId id="306" r:id="rId9"/>
    <p:sldId id="315" r:id="rId10"/>
    <p:sldId id="316" r:id="rId11"/>
    <p:sldId id="307" r:id="rId12"/>
    <p:sldId id="308" r:id="rId13"/>
    <p:sldId id="309" r:id="rId14"/>
    <p:sldId id="310" r:id="rId15"/>
    <p:sldId id="311" r:id="rId16"/>
    <p:sldId id="317" r:id="rId17"/>
    <p:sldId id="318" r:id="rId18"/>
    <p:sldId id="312" r:id="rId19"/>
    <p:sldId id="313" r:id="rId20"/>
    <p:sldId id="314" r:id="rId21"/>
    <p:sldId id="325" r:id="rId22"/>
    <p:sldId id="326" r:id="rId23"/>
    <p:sldId id="327" r:id="rId24"/>
    <p:sldId id="279" r:id="rId25"/>
    <p:sldId id="280" r:id="rId26"/>
    <p:sldId id="401" r:id="rId27"/>
    <p:sldId id="328" r:id="rId28"/>
    <p:sldId id="329" r:id="rId29"/>
    <p:sldId id="405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B04E5A7-0D10-44A7-92CE-97D863D16058}">
          <p14:sldIdLst>
            <p14:sldId id="256"/>
            <p14:sldId id="257"/>
            <p14:sldId id="258"/>
          </p14:sldIdLst>
        </p14:section>
        <p14:section name="String Definition" id="{041500F7-ACCB-4873-91DA-EF07EB7B1EE2}">
          <p14:sldIdLst>
            <p14:sldId id="302"/>
            <p14:sldId id="303"/>
            <p14:sldId id="304"/>
            <p14:sldId id="305"/>
            <p14:sldId id="306"/>
            <p14:sldId id="315"/>
            <p14:sldId id="316"/>
          </p14:sldIdLst>
        </p14:section>
        <p14:section name="String Manipulation" id="{CA7797A0-140E-418A-B99F-426667976B9E}">
          <p14:sldIdLst>
            <p14:sldId id="307"/>
            <p14:sldId id="308"/>
            <p14:sldId id="309"/>
            <p14:sldId id="310"/>
            <p14:sldId id="311"/>
            <p14:sldId id="317"/>
            <p14:sldId id="318"/>
          </p14:sldIdLst>
        </p14:section>
        <p14:section name="String Methods" id="{E1242F64-363A-4314-9669-51AEB499E782}">
          <p14:sldIdLst>
            <p14:sldId id="312"/>
            <p14:sldId id="313"/>
            <p14:sldId id="314"/>
            <p14:sldId id="325"/>
            <p14:sldId id="326"/>
            <p14:sldId id="327"/>
          </p14:sldIdLst>
        </p14:section>
        <p14:section name="Live Exercises" id="{9B914F52-2586-496D-AFB4-8A2B2B5B2EEE}">
          <p14:sldIdLst>
            <p14:sldId id="279"/>
          </p14:sldIdLst>
        </p14:section>
        <p14:section name="Conclusion" id="{88B29D3E-BD20-4310-920E-23A4B7F6ED3D}">
          <p14:sldIdLst>
            <p14:sldId id="280"/>
            <p14:sldId id="401"/>
            <p14:sldId id="328"/>
            <p14:sldId id="32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9" d="100"/>
          <a:sy n="119" d="100"/>
        </p:scale>
        <p:origin x="126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AA305C-EEC1-4783-84E7-D3094E08EE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9552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F2E852-C785-4C56-8D58-FCE924920F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9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85CA14-B075-43D9-BB78-CD9C06E966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758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153172-17DA-40D9-817A-841A36F177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204BEE6-90A1-4746-B8FE-A89C66E8DE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853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D524849-264F-4B33-ABEE-64C03B265B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350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20EB0F-0A12-4FC4-B82F-DAE30C22CB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56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823985-7EE4-43B5-A811-E93B776E37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702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328DEBD-A882-4C7A-A2F0-8104600DD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3212D7-034A-4E71-BF93-9D3317A264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9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F6570090-7866-49DC-AA1F-953613309E3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8F4DDE97-F571-4746-AD97-B4B8895556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0BDCC01D-7645-4E36-9E41-3F55122EBC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06374BB-D2C9-498F-B890-1E5F48C795C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B55E129-3ACF-483A-B1AF-1E469E59E23F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25F9796-DF9D-40F3-BF1C-348DD361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244492F-4CD8-4238-8A42-9DF5AE6F4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143561B-1BFF-42E2-9E8C-D621B5D12B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5D977BFA-8AD1-4A56-8ABE-49FF65FAF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118E9131-85A9-4519-8C21-4A2B5298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8A525223-EFAA-4B55-A6C7-8CC594E96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FBC0F85-814A-42AB-8A26-740832A5FC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361AFC6-ADE8-4BF3-9C65-F867C139F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BF45D59-CF40-42B7-8562-86BC82CFACA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E1C7290-22C9-4CA1-9AC6-81AB0B1D7409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FE7E6B8F-6C17-44AF-89BD-DCC2A232E27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B2344A69-1581-4F4F-BC3D-DAF1E70C391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2DD2DE3D-E947-43DA-BEA1-EC63631543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47A46A-9408-4F69-A71F-D847C686455D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6ACF7009-72F3-4EE2-9D80-50D2E6170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00EB7B9-032A-45DE-93B7-B119FCCFD74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9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D5BF73-8471-4B97-8736-21FD0C8DFC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FEE62C3-2992-4ACA-A883-9C9391B898D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571D160C-72B7-4825-978E-2CC611A619A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122EE32A-36E8-45EA-82D9-51F7EE564E0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B826289-E276-4F15-A389-7221D6CD7C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272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2451AA5-73BC-472B-90CB-8D8A8DF1B9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1A6264-3D6A-4A5C-8637-C46AB0191C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9A84BB0A-2181-476A-AB7F-8D019CD8C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5A8BC95-0D79-4C18-8F55-95EF323FC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8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671DB1F-C204-477D-B864-F8EA278568B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708F0D42-008C-46F1-BBE2-1EE9B3773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B050C1F-A32D-4B95-8231-36ABB3080B8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BF58F0-987C-4585-AC8E-4DD404AE10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175FAF-D39C-4E22-8773-9A56111C3C8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AD202C4-774C-4419-96E9-6F8ED9AF89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5BE55107-81AB-400A-91B1-CA7390BAF8B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0533715C-611D-4A77-BAB7-50513E60571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FBA610-C158-4A48-A9EF-915D84B39D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6.png"/><Relationship Id="rId26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7"/>
            <a:ext cx="12191999" cy="882654"/>
          </a:xfrm>
        </p:spPr>
        <p:txBody>
          <a:bodyPr/>
          <a:lstStyle/>
          <a:p>
            <a:r>
              <a:rPr lang="en-US" dirty="0"/>
              <a:t>Text Processing</a:t>
            </a:r>
          </a:p>
        </p:txBody>
      </p:sp>
      <p:pic>
        <p:nvPicPr>
          <p:cNvPr id="2" name="Picture 2" descr="Ð ÐµÐ·ÑÐ»ÑÐ°Ñ Ñ Ð¸Ð·Ð¾Ð±ÑÐ°Ð¶ÐµÐ½Ð¸Ðµ Ð·Ð° text imag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00" y="2079000"/>
            <a:ext cx="2551958" cy="255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8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43C1-1FA2-4CFE-B98D-59DD2F91BB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674000"/>
            <a:ext cx="7589766" cy="3139615"/>
          </a:xfrm>
        </p:spPr>
        <p:txBody>
          <a:bodyPr/>
          <a:lstStyle/>
          <a:p>
            <a:r>
              <a:rPr lang="en-US" sz="2600" dirty="0"/>
              <a:t>text = input()</a:t>
            </a:r>
          </a:p>
          <a:p>
            <a:r>
              <a:rPr lang="en-US" sz="2600" dirty="0"/>
              <a:t>while text != "end":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text_reversed</a:t>
            </a:r>
            <a:r>
              <a:rPr lang="en-US" sz="2600" dirty="0"/>
              <a:t> = ""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ch</a:t>
            </a:r>
            <a:r>
              <a:rPr lang="en-US" sz="2600" dirty="0"/>
              <a:t> in reversed(text):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text_reversed</a:t>
            </a:r>
            <a:r>
              <a:rPr lang="en-US" sz="2600" dirty="0"/>
              <a:t> += </a:t>
            </a:r>
            <a:r>
              <a:rPr lang="en-US" sz="2600" dirty="0" err="1"/>
              <a:t>ch</a:t>
            </a:r>
            <a:endParaRPr lang="en-US" sz="2600" dirty="0"/>
          </a:p>
          <a:p>
            <a:r>
              <a:rPr lang="en-US" sz="2600" dirty="0"/>
              <a:t>    print(text + " = " + </a:t>
            </a:r>
            <a:r>
              <a:rPr lang="en-US" sz="2600" dirty="0" err="1"/>
              <a:t>text_reversed</a:t>
            </a:r>
            <a:r>
              <a:rPr lang="en-US" sz="2600" dirty="0"/>
              <a:t>)</a:t>
            </a:r>
          </a:p>
          <a:p>
            <a:r>
              <a:rPr lang="en-US" sz="2600" dirty="0"/>
              <a:t>    text = input()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8CE5AC-6B42-4C60-890E-73A5737469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871B-FCF8-4C48-81BC-7E6F5B6CEE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Manipulation</a:t>
            </a:r>
          </a:p>
        </p:txBody>
      </p:sp>
      <p:pic>
        <p:nvPicPr>
          <p:cNvPr id="2050" name="Picture 2" descr="Ð ÐµÐ·ÑÐ»ÑÐ°Ñ Ñ Ð¸Ð·Ð¾Ð±ÑÐ°Ð¶ÐµÐ½Ð¸Ðµ Ð·Ð° string manipulation png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331" y="1380743"/>
            <a:ext cx="2569337" cy="256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34201" y="1867051"/>
            <a:ext cx="3651799" cy="21571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str1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str2 = "World"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str3 = str1 </a:t>
            </a:r>
            <a:r>
              <a:rPr lang="en-US" sz="2400" dirty="0">
                <a:solidFill>
                  <a:schemeClr val="bg1"/>
                </a:solidFill>
              </a:rPr>
              <a:t>+</a:t>
            </a:r>
            <a:r>
              <a:rPr lang="en-US" sz="2400" dirty="0"/>
              <a:t> str2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HelloWorld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51" y="122172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"+"</a:t>
            </a:r>
            <a:r>
              <a:rPr lang="en-US" dirty="0"/>
              <a:t> operator to merge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"*"</a:t>
            </a:r>
            <a:r>
              <a:rPr lang="en-US" dirty="0"/>
              <a:t> operator repeats the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4201" y="4792588"/>
            <a:ext cx="365179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str1 = "red"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/>
              </a:rPr>
              <a:t>print(str1 * 3)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#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redredred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D5739AB-58F9-4277-B87C-1DE962FF54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83" y="1830475"/>
            <a:ext cx="8765717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%s</a:t>
            </a:r>
            <a:r>
              <a:rPr lang="en-US" sz="2600" dirty="0"/>
              <a:t>" </a:t>
            </a:r>
            <a:r>
              <a:rPr lang="en-US" sz="2600" dirty="0">
                <a:solidFill>
                  <a:schemeClr val="bg1"/>
                </a:solidFill>
              </a:rPr>
              <a:t>% (x, y)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</a:rPr>
              <a:t>"%"</a:t>
            </a:r>
            <a:r>
              <a:rPr lang="en-US" dirty="0"/>
              <a:t> operator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Formatting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"{}"</a:t>
            </a:r>
            <a:r>
              <a:rPr lang="en-US" dirty="0"/>
              <a:t> operators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15283" y="4748254"/>
            <a:ext cx="8765717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x = 'apples'</a:t>
            </a:r>
          </a:p>
          <a:p>
            <a:r>
              <a:rPr lang="en-US" sz="2600" dirty="0"/>
              <a:t>y = 'lemons'</a:t>
            </a:r>
          </a:p>
          <a:p>
            <a:r>
              <a:rPr lang="en-US" sz="2600" dirty="0"/>
              <a:t>z = "In the basket are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{}</a:t>
            </a:r>
            <a:r>
              <a:rPr lang="en-US" sz="2600" dirty="0"/>
              <a:t>"</a:t>
            </a:r>
            <a:r>
              <a:rPr lang="en-US" sz="2600" dirty="0">
                <a:solidFill>
                  <a:schemeClr val="bg1"/>
                </a:solidFill>
              </a:rPr>
              <a:t>.format</a:t>
            </a:r>
            <a:r>
              <a:rPr lang="en-US" sz="2600" dirty="0"/>
              <a:t>(x, y)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897C04-9493-46EE-9786-054E1BF682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24339" y="3969000"/>
            <a:ext cx="726166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'apples'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y = 'lemons'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z = </a:t>
            </a:r>
            <a:r>
              <a:rPr lang="en-US" sz="2600" dirty="0" err="1">
                <a:solidFill>
                  <a:schemeClr val="bg1"/>
                </a:solidFill>
              </a:rPr>
              <a:t>f</a:t>
            </a:r>
            <a:r>
              <a:rPr lang="en-US" sz="2600" dirty="0" err="1"/>
              <a:t>"In</a:t>
            </a:r>
            <a:r>
              <a:rPr lang="en-US" sz="2600" dirty="0"/>
              <a:t> the basket are </a:t>
            </a:r>
            <a:r>
              <a:rPr lang="en-US" sz="2600" dirty="0">
                <a:solidFill>
                  <a:schemeClr val="bg1"/>
                </a:solidFill>
              </a:rPr>
              <a:t>{x}</a:t>
            </a:r>
            <a:r>
              <a:rPr lang="en-US" sz="2600" dirty="0"/>
              <a:t> and </a:t>
            </a:r>
            <a:r>
              <a:rPr lang="en-US" sz="2600" dirty="0">
                <a:solidFill>
                  <a:schemeClr val="bg1"/>
                </a:solidFill>
              </a:rPr>
              <a:t>{y}</a:t>
            </a:r>
            <a:r>
              <a:rPr lang="en-US" sz="26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In the basket are apples and lemons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3 introduced new and simple way for string formatting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"f-String"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Since Python 3 came out, it is the most used way for string 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with F-String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713C3D-1616-4013-9880-AAE6C54AFE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6771" y="4244491"/>
            <a:ext cx="8584229" cy="17262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text = "My name is Peter"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name = text</a:t>
            </a:r>
            <a:r>
              <a:rPr lang="en-US" sz="2600" dirty="0">
                <a:solidFill>
                  <a:schemeClr val="bg1"/>
                </a:solidFill>
              </a:rPr>
              <a:t>[-5:]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# same as text[11:] or text[slice(-5, 16, 1)]</a:t>
            </a:r>
            <a:endParaRPr lang="bg-BG" sz="26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Python offers many ways to substring a 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often called </a:t>
            </a:r>
            <a:r>
              <a:rPr lang="en-US" b="1" dirty="0">
                <a:solidFill>
                  <a:schemeClr val="bg1"/>
                </a:solidFill>
              </a:rPr>
              <a:t>"slicing"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Slicing can also be used with </a:t>
            </a:r>
            <a:r>
              <a:rPr lang="en-US" b="1" dirty="0">
                <a:solidFill>
                  <a:schemeClr val="bg1"/>
                </a:solidFill>
              </a:rPr>
              <a:t>lists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It is equivalent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dirty="0"/>
              <a:t> method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48B47C-E4BC-4E5E-AE48-8D5A9DB38DF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6000" y="4267403"/>
            <a:ext cx="2222261" cy="618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hi </a:t>
            </a:r>
            <a:r>
              <a:rPr lang="en-US" sz="2600" dirty="0" err="1"/>
              <a:t>abc</a:t>
            </a:r>
            <a:r>
              <a:rPr lang="en-US" sz="2600" dirty="0"/>
              <a:t> add</a:t>
            </a:r>
            <a:endParaRPr lang="bg-BG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reads an array of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Each string is repeated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N is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concatenated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125972" y="4385526"/>
            <a:ext cx="531628" cy="3508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3955310" y="4267403"/>
            <a:ext cx="443568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hihiabcabcabcaddaddadd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32BB3F5-2823-4B34-A086-375DC253A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97CD-F1B2-4B86-93FD-F5D97EF713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1719000"/>
            <a:ext cx="6104766" cy="2911924"/>
          </a:xfrm>
        </p:spPr>
        <p:txBody>
          <a:bodyPr/>
          <a:lstStyle/>
          <a:p>
            <a:r>
              <a:rPr lang="en-US" sz="2800" dirty="0"/>
              <a:t>strings = input().split(" ")</a:t>
            </a:r>
          </a:p>
          <a:p>
            <a:r>
              <a:rPr lang="en-US" sz="2800" dirty="0"/>
              <a:t>result = ""</a:t>
            </a:r>
          </a:p>
          <a:p>
            <a:r>
              <a:rPr lang="en-US" sz="2800" dirty="0"/>
              <a:t>for word in strings:</a:t>
            </a:r>
          </a:p>
          <a:p>
            <a:r>
              <a:rPr lang="en-US" sz="2800" dirty="0"/>
              <a:t>    length = </a:t>
            </a:r>
            <a:r>
              <a:rPr lang="en-US" sz="2800" dirty="0" err="1"/>
              <a:t>len</a:t>
            </a:r>
            <a:r>
              <a:rPr lang="en-US" sz="2800" dirty="0"/>
              <a:t>(word)</a:t>
            </a:r>
          </a:p>
          <a:p>
            <a:r>
              <a:rPr lang="en-US" sz="2800" dirty="0"/>
              <a:t>    result += word * length</a:t>
            </a:r>
          </a:p>
          <a:p>
            <a:r>
              <a:rPr lang="en-US" sz="2800" dirty="0"/>
              <a:t>print(result)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D723D2-2890-4A62-B978-0940090CA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E50A-3FC3-4BD4-BE3D-7AC2C998A9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Methods</a:t>
            </a:r>
          </a:p>
        </p:txBody>
      </p:sp>
      <p:pic>
        <p:nvPicPr>
          <p:cNvPr id="1026" name="Picture 2" descr="Ð ÐµÐ·ÑÐ»ÑÐ°Ñ Ñ Ð¸Ð·Ð¾Ð±ÑÐ°Ð¶ÐµÐ½Ð¸Ðµ Ð·Ð° methods png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7" y="1217104"/>
            <a:ext cx="28162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15284" y="1958491"/>
            <a:ext cx="4310716" cy="11292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'1'.isdigit() </a:t>
            </a:r>
            <a:r>
              <a:rPr lang="en-US" i="1" dirty="0">
                <a:solidFill>
                  <a:schemeClr val="accent2"/>
                </a:solidFill>
              </a:rPr>
              <a:t>#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'p'.</a:t>
            </a:r>
            <a:r>
              <a:rPr lang="en-US" dirty="0" err="1"/>
              <a:t>isdigit</a:t>
            </a:r>
            <a:r>
              <a:rPr lang="en-US" dirty="0"/>
              <a:t>() </a:t>
            </a:r>
            <a:r>
              <a:rPr lang="en-US" i="1" dirty="0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a digit: </a:t>
            </a:r>
            <a:r>
              <a:rPr lang="en-US" b="1" dirty="0" err="1">
                <a:latin typeface="Consolas" panose="020B0609020204030204" pitchFamily="49" charset="0"/>
              </a:rPr>
              <a:t>isdigit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Check if a character is upper/lower case: </a:t>
            </a:r>
            <a:r>
              <a:rPr lang="en-US" b="1" dirty="0" err="1">
                <a:latin typeface="Consolas" panose="020B0609020204030204" pitchFamily="49" charset="0"/>
              </a:rPr>
              <a:t>isupper</a:t>
            </a:r>
            <a:r>
              <a:rPr lang="en-US" b="1" dirty="0">
                <a:latin typeface="Consolas" panose="020B0609020204030204" pitchFamily="49" charset="0"/>
              </a:rPr>
              <a:t>() </a:t>
            </a:r>
            <a:r>
              <a:rPr lang="en-US" dirty="0"/>
              <a:t>and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islower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(1)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4554169"/>
            <a:ext cx="431071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'P'.isupper()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  <a:p>
            <a:r>
              <a:rPr lang="sv-SE" dirty="0">
                <a:solidFill>
                  <a:schemeClr val="tx1"/>
                </a:solidFill>
              </a:rPr>
              <a:t>'P'.islower() </a:t>
            </a:r>
            <a:r>
              <a:rPr lang="sv-SE" i="1" dirty="0">
                <a:solidFill>
                  <a:schemeClr val="accent2"/>
                </a:solidFill>
              </a:rPr>
              <a:t># False</a:t>
            </a:r>
          </a:p>
          <a:p>
            <a:r>
              <a:rPr lang="sv-SE" dirty="0">
                <a:solidFill>
                  <a:schemeClr val="tx1"/>
                </a:solidFill>
              </a:rPr>
              <a:t>'u'.islower() </a:t>
            </a:r>
            <a:r>
              <a:rPr lang="sv-SE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EC8178-D990-4717-9F44-D04323A4A4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Definition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String 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71C37E-2BED-4783-B567-DFE43C781B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235" y="4675679"/>
            <a:ext cx="5480765" cy="163388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lstrip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"hello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</a:t>
            </a:r>
            <a:r>
              <a:rPr lang="en-US" sz="2400" dirty="0" err="1"/>
              <a:t>rstrip</a:t>
            </a:r>
            <a:r>
              <a:rPr lang="en-US" sz="2400" dirty="0"/>
              <a:t>() </a:t>
            </a:r>
            <a:r>
              <a:rPr lang="en-US" sz="2400" i="1" dirty="0">
                <a:solidFill>
                  <a:schemeClr val="accent2"/>
                </a:solidFill>
              </a:rPr>
              <a:t># " 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" hello ".strip()  </a:t>
            </a:r>
            <a:r>
              <a:rPr lang="en-US" sz="2400" i="1" dirty="0">
                <a:solidFill>
                  <a:schemeClr val="accent2"/>
                </a:solidFill>
              </a:rPr>
              <a:t># "hello"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26"/>
            <a:ext cx="11811097" cy="51856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Convert to upper/lower case: </a:t>
            </a:r>
            <a:r>
              <a:rPr lang="en-US" sz="3400" b="1" dirty="0">
                <a:latin typeface="Consolas" panose="020B0609020204030204" pitchFamily="49" charset="0"/>
              </a:rPr>
              <a:t>upper()</a:t>
            </a:r>
            <a:r>
              <a:rPr lang="en-US" sz="3400" b="1" dirty="0"/>
              <a:t> </a:t>
            </a:r>
            <a:r>
              <a:rPr lang="en-US" sz="3400" dirty="0"/>
              <a:t>and </a:t>
            </a:r>
            <a:r>
              <a:rPr lang="en-US" sz="3400" b="1" dirty="0">
                <a:latin typeface="Consolas" panose="020B0609020204030204" pitchFamily="49" charset="0"/>
              </a:rPr>
              <a:t>lower()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Remove white spaces in start/end or both: </a:t>
            </a:r>
            <a:r>
              <a:rPr lang="en-US" sz="3400" b="1" dirty="0">
                <a:latin typeface="Consolas"/>
              </a:rPr>
              <a:t>strip(), </a:t>
            </a:r>
            <a:br>
              <a:rPr lang="en-US" sz="3400" b="1" dirty="0">
                <a:latin typeface="Consolas" panose="020B0609020204030204" pitchFamily="49" charset="0"/>
              </a:rPr>
            </a:br>
            <a:r>
              <a:rPr lang="en-US" sz="3400" b="1" dirty="0" err="1">
                <a:latin typeface="Consolas"/>
              </a:rPr>
              <a:t>rstrip</a:t>
            </a:r>
            <a:r>
              <a:rPr lang="en-US" sz="3400" b="1" dirty="0">
                <a:latin typeface="Consolas"/>
              </a:rPr>
              <a:t>(), </a:t>
            </a:r>
            <a:r>
              <a:rPr lang="en-US" sz="3400" b="1" dirty="0" err="1">
                <a:latin typeface="Consolas"/>
              </a:rPr>
              <a:t>lstrip</a:t>
            </a:r>
            <a:r>
              <a:rPr lang="en-US" sz="3400" b="1" dirty="0">
                <a:latin typeface="Consolas"/>
              </a:rPr>
              <a:t>()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35" y="2004211"/>
            <a:ext cx="507576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tx1"/>
                </a:solidFill>
              </a:rPr>
              <a:t>"hello".upper()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  <a:p>
            <a:r>
              <a:rPr lang="sv-SE" dirty="0">
                <a:solidFill>
                  <a:schemeClr val="tx1"/>
                </a:solidFill>
              </a:rPr>
              <a:t>"HeLLo".lower() </a:t>
            </a:r>
            <a:r>
              <a:rPr lang="sv-SE" i="1" dirty="0">
                <a:solidFill>
                  <a:schemeClr val="accent2"/>
                </a:solidFill>
              </a:rPr>
              <a:t># "hello"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312A68-1531-4895-A35C-E1BE422775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32289" y="2542998"/>
            <a:ext cx="9751413" cy="11298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txt = "I like bananas"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print(</a:t>
            </a:r>
            <a:r>
              <a:rPr lang="en-US" sz="2400" dirty="0" err="1"/>
              <a:t>txt.replace</a:t>
            </a:r>
            <a:r>
              <a:rPr lang="en-US" sz="2400" dirty="0"/>
              <a:t>("bananas", "apples")) # I like apples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501" y="1196127"/>
            <a:ext cx="11811097" cy="553428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You can use the </a:t>
            </a:r>
            <a:r>
              <a:rPr lang="en-US" sz="3200" b="1" dirty="0">
                <a:latin typeface="Consolas"/>
              </a:rPr>
              <a:t>replace()</a:t>
            </a:r>
            <a:r>
              <a:rPr lang="en-US" sz="3200" dirty="0"/>
              <a:t> method to replace all occurrences of a specified phrase with another specified phrase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you only want to replace a certain number of phrases, add </a:t>
            </a:r>
            <a:r>
              <a:rPr lang="en-US" sz="3200" b="1" dirty="0">
                <a:solidFill>
                  <a:schemeClr val="bg1"/>
                </a:solidFill>
              </a:rPr>
              <a:t>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(3)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32289" y="4599000"/>
            <a:ext cx="808210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txt = "I like bananas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bananas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x = </a:t>
            </a:r>
            <a:r>
              <a:rPr lang="en-US" dirty="0" err="1">
                <a:solidFill>
                  <a:schemeClr val="tx1"/>
                </a:solidFill>
              </a:rPr>
              <a:t>txt.replace</a:t>
            </a:r>
            <a:r>
              <a:rPr lang="en-US" dirty="0">
                <a:solidFill>
                  <a:schemeClr val="tx1"/>
                </a:solidFill>
              </a:rPr>
              <a:t>("bananas", "apples", 2)</a:t>
            </a:r>
          </a:p>
          <a:p>
            <a:r>
              <a:rPr lang="en-US" dirty="0">
                <a:solidFill>
                  <a:schemeClr val="tx1"/>
                </a:solidFill>
              </a:rPr>
              <a:t>print(x)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A33848-6F03-410A-A1A1-18D317A7C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91509" y="4267403"/>
            <a:ext cx="2489376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kicegiciceeb</a:t>
            </a:r>
            <a:endParaRPr lang="en-US" sz="2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two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removes all of the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string </a:t>
            </a:r>
            <a:r>
              <a:rPr lang="en-US" b="1" dirty="0">
                <a:solidFill>
                  <a:schemeClr val="bg1"/>
                </a:solidFill>
              </a:rPr>
              <a:t>in the second </a:t>
            </a:r>
            <a:r>
              <a:rPr lang="en-US" dirty="0"/>
              <a:t>until there is no match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At the end print the </a:t>
            </a:r>
            <a:r>
              <a:rPr lang="en-US" b="1" dirty="0">
                <a:solidFill>
                  <a:schemeClr val="bg1"/>
                </a:solidFill>
              </a:rPr>
              <a:t>remaining</a:t>
            </a:r>
            <a:r>
              <a:rPr lang="en-US" dirty="0"/>
              <a:t> string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4125433" y="4604445"/>
            <a:ext cx="606056" cy="4359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976037" y="4528851"/>
            <a:ext cx="248937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kgb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F8682E2-3DF3-44FA-A513-13485231F0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9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A1A52-5DED-47DD-BB09-8A2FA4480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662124"/>
            <a:ext cx="7965000" cy="2459492"/>
          </a:xfrm>
        </p:spPr>
        <p:txBody>
          <a:bodyPr/>
          <a:lstStyle/>
          <a:p>
            <a:r>
              <a:rPr lang="en-US" sz="2800" dirty="0"/>
              <a:t>first = input()</a:t>
            </a:r>
          </a:p>
          <a:p>
            <a:r>
              <a:rPr lang="en-US" sz="2800" dirty="0"/>
              <a:t>second = input()</a:t>
            </a:r>
          </a:p>
          <a:p>
            <a:r>
              <a:rPr lang="en-US" sz="2800" dirty="0"/>
              <a:t>while first in second:</a:t>
            </a:r>
          </a:p>
          <a:p>
            <a:r>
              <a:rPr lang="en-US" sz="2800" dirty="0"/>
              <a:t>    second = </a:t>
            </a:r>
            <a:r>
              <a:rPr lang="en-US" sz="2800" dirty="0" err="1"/>
              <a:t>second.replace</a:t>
            </a:r>
            <a:r>
              <a:rPr lang="en-US" sz="2800" dirty="0"/>
              <a:t>(first, "")</a:t>
            </a:r>
          </a:p>
          <a:p>
            <a:r>
              <a:rPr lang="en-US" sz="2800" dirty="0"/>
              <a:t>print(second)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C39158-F57D-422D-8D9A-D6E12777A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00" y="3789000"/>
            <a:ext cx="2376185" cy="23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31CF9-59D3-48A6-A8C3-B442CD1BD7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67201" y="629976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9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AB7D83E7-B5A4-4452-AF79-8863B14F6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string is 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of characters</a:t>
            </a:r>
            <a:endParaRPr lang="bg-BG" sz="3200" dirty="0">
              <a:solidFill>
                <a:schemeClr val="bg2"/>
              </a:solidFill>
            </a:endParaRPr>
          </a:p>
          <a:p>
            <a:pPr marL="456565" indent="-456565"/>
            <a:r>
              <a:rPr lang="en-US" sz="3200" dirty="0">
                <a:solidFill>
                  <a:schemeClr val="bg2"/>
                </a:solidFill>
              </a:rPr>
              <a:t>A character is simply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symbol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"+"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operator to merge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We can use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"*"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 operator to repeat strings</a:t>
            </a:r>
          </a:p>
          <a:p>
            <a:pPr marL="456565" indent="-456565"/>
            <a:r>
              <a:rPr lang="en-US" sz="3200" dirty="0">
                <a:solidFill>
                  <a:schemeClr val="bg2"/>
                </a:solidFill>
                <a:cs typeface="Calibri"/>
              </a:rPr>
              <a:t>There are many methods we can use to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manipulate strings: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upper()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lower()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split()</a:t>
            </a:r>
            <a:r>
              <a:rPr lang="en-US" sz="320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US" sz="3200" dirty="0">
                <a:solidFill>
                  <a:schemeClr val="bg2"/>
                </a:solidFill>
                <a:cs typeface="Calibri"/>
              </a:rPr>
            </a:br>
            <a:r>
              <a:rPr lang="en-US" sz="3200" dirty="0">
                <a:solidFill>
                  <a:schemeClr val="bg2"/>
                </a:solidFill>
                <a:cs typeface="Calibri"/>
              </a:rPr>
              <a:t>etc.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5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60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1B9661FF-E798-457D-9A55-A07F0145D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654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7B5C1F0-C4E7-40F1-B16F-B3EBCF567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3616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803D7C-0E8A-4CD7-B4CB-B3F7D210C5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768E533-E01C-4A2C-9BA7-25DDBF94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231042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71A8602-A095-47AD-B892-31507A23E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43AD-3A8F-40CF-8BF1-007A19209B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 Definition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0412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3" name="Rectangle 12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Rectangle 13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10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540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/>
            <a:r>
              <a:rPr lang="en-US" sz="3400" dirty="0"/>
              <a:t>A string is a </a:t>
            </a:r>
            <a:r>
              <a:rPr lang="en-US" sz="3400" b="1" dirty="0">
                <a:solidFill>
                  <a:schemeClr val="bg1"/>
                </a:solidFill>
              </a:rPr>
              <a:t>sequence</a:t>
            </a:r>
            <a:r>
              <a:rPr lang="en-US" sz="3400" dirty="0"/>
              <a:t> of characters</a:t>
            </a:r>
            <a:endParaRPr lang="bg-BG" sz="3400" dirty="0"/>
          </a:p>
          <a:p>
            <a:pPr marL="456565" indent="-456565"/>
            <a:r>
              <a:rPr lang="en-US" sz="3400" dirty="0"/>
              <a:t>A character is simply a </a:t>
            </a:r>
            <a:r>
              <a:rPr lang="en-US" sz="3400" b="1" dirty="0">
                <a:solidFill>
                  <a:schemeClr val="bg1"/>
                </a:solidFill>
              </a:rPr>
              <a:t>symbol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Computers do not deal with characters, they deal </a:t>
            </a:r>
            <a:br>
              <a:rPr lang="en-US" sz="3400" dirty="0"/>
            </a:b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numbers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A character is stored and manipulated as a </a:t>
            </a:r>
            <a:br>
              <a:rPr lang="en-US" sz="3400" dirty="0"/>
            </a:br>
            <a:r>
              <a:rPr lang="en-US" sz="3400" dirty="0"/>
              <a:t>combination of </a:t>
            </a:r>
            <a:r>
              <a:rPr lang="en-US" sz="3400" b="1" dirty="0">
                <a:solidFill>
                  <a:schemeClr val="bg1"/>
                </a:solidFill>
              </a:rPr>
              <a:t>0's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1's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400" dirty="0"/>
              <a:t>In Python, a string is a sequence of </a:t>
            </a:r>
            <a:r>
              <a:rPr lang="en-US" sz="3400" b="1" dirty="0">
                <a:solidFill>
                  <a:schemeClr val="bg1"/>
                </a:solidFill>
              </a:rPr>
              <a:t>Unicode</a:t>
            </a:r>
            <a:r>
              <a:rPr lang="en-US" sz="3400" dirty="0"/>
              <a:t>  characters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6ECF78-0E02-461D-AB09-1F2BF3CF05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6487" y="4217059"/>
            <a:ext cx="3846941" cy="12953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print("Hello")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/>
              <a:t>print('Hello')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String literals are surrounded by either </a:t>
            </a:r>
            <a:r>
              <a:rPr lang="en-US" b="1" dirty="0">
                <a:solidFill>
                  <a:schemeClr val="bg1"/>
                </a:solidFill>
              </a:rPr>
              <a:t>single quotation </a:t>
            </a:r>
            <a:r>
              <a:rPr lang="en-US" dirty="0"/>
              <a:t>marks, or </a:t>
            </a:r>
            <a:r>
              <a:rPr lang="en-US" b="1" dirty="0">
                <a:solidFill>
                  <a:schemeClr val="bg1"/>
                </a:solidFill>
              </a:rPr>
              <a:t>double quotation </a:t>
            </a:r>
            <a:r>
              <a:rPr lang="en-US" dirty="0"/>
              <a:t>marks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latin typeface="Consolas" panose="020B0609020204030204" pitchFamily="49" charset="0"/>
              </a:rPr>
              <a:t>'hello'</a:t>
            </a:r>
            <a:r>
              <a:rPr lang="en-US" dirty="0"/>
              <a:t> is the same as </a:t>
            </a:r>
            <a:r>
              <a:rPr lang="en-US" b="1" dirty="0">
                <a:latin typeface="Consolas" panose="020B0609020204030204" pitchFamily="49" charset="0"/>
              </a:rPr>
              <a:t>"hello"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display a string literal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2104E9-7607-4859-95C0-491D381088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70779" y="2484000"/>
            <a:ext cx="2749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= "Hello"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print(a)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Assigning a string to a variable is done with the variable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equal sign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Assign a </a:t>
            </a:r>
            <a:r>
              <a:rPr lang="en-US" b="1" dirty="0">
                <a:solidFill>
                  <a:schemeClr val="bg1"/>
                </a:solidFill>
              </a:rPr>
              <a:t>multiline</a:t>
            </a:r>
            <a:r>
              <a:rPr lang="en-US" dirty="0"/>
              <a:t> string to a variable by using </a:t>
            </a:r>
            <a:r>
              <a:rPr lang="en-US" b="1" dirty="0">
                <a:solidFill>
                  <a:schemeClr val="bg1"/>
                </a:solidFill>
              </a:rPr>
              <a:t>three quotes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String to a Value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70004" y="4637759"/>
            <a:ext cx="10500221" cy="19724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a = """Lorem ipsum dolor sit </a:t>
            </a:r>
            <a:r>
              <a:rPr lang="en-US" sz="2600" dirty="0" err="1">
                <a:solidFill>
                  <a:schemeClr val="tx1"/>
                </a:solidFill>
              </a:rPr>
              <a:t>amet,consectetur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adipiscing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elit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sed</a:t>
            </a:r>
            <a:r>
              <a:rPr lang="en-US" sz="2600" dirty="0">
                <a:solidFill>
                  <a:schemeClr val="tx1"/>
                </a:solidFill>
              </a:rPr>
              <a:t> do </a:t>
            </a:r>
            <a:r>
              <a:rPr lang="en-US" sz="2600" dirty="0" err="1">
                <a:solidFill>
                  <a:schemeClr val="tx1"/>
                </a:solidFill>
              </a:rPr>
              <a:t>eiusmod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tempor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incididuntut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labore</a:t>
            </a:r>
            <a:r>
              <a:rPr lang="en-US" sz="2600" dirty="0">
                <a:solidFill>
                  <a:schemeClr val="tx1"/>
                </a:solidFill>
              </a:rPr>
              <a:t> et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dolore</a:t>
            </a:r>
            <a:r>
              <a:rPr lang="en-US" sz="2600" dirty="0">
                <a:solidFill>
                  <a:schemeClr val="tx1"/>
                </a:solidFill>
              </a:rPr>
              <a:t> magna </a:t>
            </a:r>
            <a:r>
              <a:rPr lang="en-US" sz="2600" dirty="0" err="1">
                <a:solidFill>
                  <a:schemeClr val="tx1"/>
                </a:solidFill>
              </a:rPr>
              <a:t>aliqua</a:t>
            </a:r>
            <a:r>
              <a:rPr lang="en-US" sz="2600" dirty="0">
                <a:solidFill>
                  <a:schemeClr val="tx1"/>
                </a:solidFill>
              </a:rPr>
              <a:t>."""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E5FC79B-1213-4761-BA73-5525F28B55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07307" y="2024817"/>
            <a:ext cx="3508661" cy="117221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x = </a:t>
            </a:r>
            <a:r>
              <a:rPr lang="en-US" sz="2600" dirty="0" err="1"/>
              <a:t>str</a:t>
            </a:r>
            <a:r>
              <a:rPr lang="en-US" sz="2600" dirty="0"/>
              <a:t>(3.5)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print(x) </a:t>
            </a:r>
            <a:r>
              <a:rPr lang="en-US" sz="2600" i="1" dirty="0">
                <a:solidFill>
                  <a:schemeClr val="accent2"/>
                </a:solidFill>
              </a:rPr>
              <a:t># "3.5"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function converts the specified value into a string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method splits a string into a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dirty="0" err="1"/>
              <a:t>str</a:t>
            </a:r>
            <a:r>
              <a:rPr lang="en-US" dirty="0"/>
              <a:t>() and split()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07306" y="4239860"/>
            <a:ext cx="9788694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txt = "hello, my name is Peter, I am 26 years old"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 = </a:t>
            </a:r>
            <a:r>
              <a:rPr lang="en-US" sz="2600" dirty="0" err="1">
                <a:solidFill>
                  <a:schemeClr val="tx1"/>
                </a:solidFill>
              </a:rPr>
              <a:t>txt.split</a:t>
            </a:r>
            <a:r>
              <a:rPr lang="en-US" sz="2600" dirty="0">
                <a:solidFill>
                  <a:schemeClr val="tx1"/>
                </a:solidFill>
              </a:rPr>
              <a:t>(", ")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</a:t>
            </a:r>
            <a:r>
              <a:rPr lang="en-US" sz="2600" dirty="0" err="1">
                <a:solidFill>
                  <a:schemeClr val="tx1"/>
                </a:solidFill>
              </a:rPr>
              <a:t>lst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r>
              <a:rPr lang="en-US" sz="2600" i="1" dirty="0">
                <a:solidFill>
                  <a:schemeClr val="accent2"/>
                </a:solidFill>
              </a:rPr>
              <a:t># ["hello", "my name is Peter", "I am 26 years old"]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02EDB7-8235-41D6-B05F-7C4A12DA05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9107" y="4025035"/>
            <a:ext cx="1926701" cy="2280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err="1"/>
              <a:t>helLo</a:t>
            </a: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Softuni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bottle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will be given series of strings until you receive an </a:t>
            </a:r>
            <a:r>
              <a:rPr lang="en-US" b="1" dirty="0"/>
              <a:t>"end"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pair on separate line in format </a:t>
            </a:r>
            <a:r>
              <a:rPr lang="en-US" b="1" dirty="0">
                <a:latin typeface="Consolas" panose="020B0609020204030204" pitchFamily="49" charset="0"/>
              </a:rPr>
              <a:t>"{word} = {reversed word}"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3383280" y="4865200"/>
            <a:ext cx="649224" cy="4754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379976" y="4286484"/>
            <a:ext cx="3516024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/>
              <a:t>helLo</a:t>
            </a:r>
            <a:r>
              <a:rPr lang="en-US" sz="2600" dirty="0"/>
              <a:t> = </a:t>
            </a:r>
            <a:r>
              <a:rPr lang="en-US" sz="2600" dirty="0" err="1"/>
              <a:t>oLleh</a:t>
            </a:r>
            <a:endParaRPr lang="en-US" sz="2600" dirty="0"/>
          </a:p>
          <a:p>
            <a:r>
              <a:rPr lang="en-US" sz="2600" dirty="0"/>
              <a:t>Softuni = </a:t>
            </a:r>
            <a:r>
              <a:rPr lang="en-US" sz="2600" dirty="0" err="1"/>
              <a:t>inutfoS</a:t>
            </a:r>
            <a:endParaRPr lang="en-US" sz="2600" dirty="0"/>
          </a:p>
          <a:p>
            <a:r>
              <a:rPr lang="en-US" sz="2600" dirty="0"/>
              <a:t>bottle = </a:t>
            </a:r>
            <a:r>
              <a:rPr lang="en-US" sz="2600" dirty="0" err="1"/>
              <a:t>elttob</a:t>
            </a:r>
            <a:endParaRPr lang="en-US" sz="26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057536E-A7B0-4AF0-B017-EB8A6A3EB8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</TotalTime>
  <Words>1357</Words>
  <Application>Microsoft Office PowerPoint</Application>
  <PresentationFormat>Widescreen</PresentationFormat>
  <Paragraphs>232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Text Processing</vt:lpstr>
      <vt:lpstr>Table of Contents</vt:lpstr>
      <vt:lpstr>Have a Question?</vt:lpstr>
      <vt:lpstr>String Definition</vt:lpstr>
      <vt:lpstr>What is a String?</vt:lpstr>
      <vt:lpstr>String Literals</vt:lpstr>
      <vt:lpstr>Assign String to a Value</vt:lpstr>
      <vt:lpstr>Methods str() and split()</vt:lpstr>
      <vt:lpstr>Problem: Reverse Strings</vt:lpstr>
      <vt:lpstr>Solution: Reverse Strings</vt:lpstr>
      <vt:lpstr>String Manipulation</vt:lpstr>
      <vt:lpstr>Concatenation</vt:lpstr>
      <vt:lpstr>String Formatting</vt:lpstr>
      <vt:lpstr>Formatting with F-String</vt:lpstr>
      <vt:lpstr>Substring</vt:lpstr>
      <vt:lpstr>Problem: Repeat Strings</vt:lpstr>
      <vt:lpstr>Solution: Repeat Strings</vt:lpstr>
      <vt:lpstr>String Methods</vt:lpstr>
      <vt:lpstr>String Methods (1)</vt:lpstr>
      <vt:lpstr>String Methods (2)</vt:lpstr>
      <vt:lpstr>String Methods (3)</vt:lpstr>
      <vt:lpstr>Problem: Substring</vt:lpstr>
      <vt:lpstr>Solution: Substring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Python - Text Processing</dc:title>
  <dc:subject>Software Development</dc:subject>
  <dc:creator>Software University</dc:creator>
  <cp:keywords>programming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21</cp:revision>
  <dcterms:created xsi:type="dcterms:W3CDTF">2018-05-23T13:08:44Z</dcterms:created>
  <dcterms:modified xsi:type="dcterms:W3CDTF">2020-08-31T13:41:42Z</dcterms:modified>
  <cp:category>Python Fundamentals Course @ SoftUni: https://softuni.bg/trainings/2442/python-fundamentals-september-2019</cp:category>
</cp:coreProperties>
</file>