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7"/>
  </p:notesMasterIdLst>
  <p:handoutMasterIdLst>
    <p:handoutMasterId r:id="rId28"/>
  </p:handoutMasterIdLst>
  <p:sldIdLst>
    <p:sldId id="503" r:id="rId2"/>
    <p:sldId id="276" r:id="rId3"/>
    <p:sldId id="492" r:id="rId4"/>
    <p:sldId id="507" r:id="rId5"/>
    <p:sldId id="508" r:id="rId6"/>
    <p:sldId id="509" r:id="rId7"/>
    <p:sldId id="510" r:id="rId8"/>
    <p:sldId id="511" r:id="rId9"/>
    <p:sldId id="512" r:id="rId10"/>
    <p:sldId id="517" r:id="rId11"/>
    <p:sldId id="523" r:id="rId12"/>
    <p:sldId id="519" r:id="rId13"/>
    <p:sldId id="524" r:id="rId14"/>
    <p:sldId id="522" r:id="rId15"/>
    <p:sldId id="496" r:id="rId16"/>
    <p:sldId id="520" r:id="rId17"/>
    <p:sldId id="521" r:id="rId18"/>
    <p:sldId id="513" r:id="rId19"/>
    <p:sldId id="514" r:id="rId20"/>
    <p:sldId id="515" r:id="rId21"/>
    <p:sldId id="516" r:id="rId22"/>
    <p:sldId id="349" r:id="rId23"/>
    <p:sldId id="401" r:id="rId24"/>
    <p:sldId id="493" r:id="rId25"/>
    <p:sldId id="4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Attributes and __dict__" id="{25F6AD24-3DCC-42D7-AEF8-8A3693467136}">
          <p14:sldIdLst>
            <p14:sldId id="507"/>
            <p14:sldId id="508"/>
            <p14:sldId id="509"/>
          </p14:sldIdLst>
        </p14:section>
        <p14:section name="Built-in Functions for Accessing Attributes" id="{DC994093-0671-4971-BF7D-8AADE7BFDB57}">
          <p14:sldIdLst>
            <p14:sldId id="510"/>
            <p14:sldId id="511"/>
            <p14:sldId id="512"/>
          </p14:sldIdLst>
        </p14:section>
        <p14:section name="Static Methods and Class Methods" id="{04A10D93-BDF3-447D-A0E6-49306C7C5845}">
          <p14:sldIdLst>
            <p14:sldId id="517"/>
            <p14:sldId id="523"/>
            <p14:sldId id="519"/>
            <p14:sldId id="524"/>
            <p14:sldId id="522"/>
            <p14:sldId id="496"/>
            <p14:sldId id="520"/>
            <p14:sldId id="521"/>
            <p14:sldId id="513"/>
            <p14:sldId id="514"/>
            <p14:sldId id="515"/>
            <p14:sldId id="516"/>
          </p14:sldIdLst>
        </p14:section>
        <p14:section name="Conclusion" id="{E19D07F1-86E2-47E9-B2AB-7ADC4F89DC1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69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FF83FA75-7697-4C01-B194-5D29CADDC5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5080E660-12C8-4E79-A604-917C5157804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9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BD31AAD-11AD-4AB8-B034-E6A952561E8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1B10550-0234-4EBF-8CFD-E253C3D232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2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254BDF35-5ABB-4B4F-84CB-0B382A284B95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03931C9C-D64C-4B5E-8325-147A53921D59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2C83E4C3-9638-4371-96E2-DE02B7095C60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96535B78-C438-4C6E-92D9-24BC07341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AC28369E-6BCD-4C1B-87BD-EB59C79AF4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9153DFE4-DE65-4094-B144-C287450420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A9B50A7-05DF-4A68-8736-EC482AF6B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6BCDE275-0607-46FD-BE4E-314A8FF80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DDC389C7-7BBF-4D25-B408-DF5207F29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0E21A63-970A-453A-817B-E4FD47FE23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8B00796-162B-4073-ADF8-CE8D0B0552C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9B95B97-B344-4566-9656-CD85FEEC792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3A4BF70-229A-41BD-B9EF-20BF05208E53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C73A1B9A-2204-4D0F-8A20-4EA226558E44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24A71CC-5607-431A-BB5F-A1D44918F5C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C60E32D-5258-4ED5-9FBB-2CE99EF92C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FB0378D-6A8C-4F03-9A2B-6EC42B3D14B0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02E5DDE-E254-48E6-8FB0-C7A84439A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0ABEEEE0-576D-4C6E-8A0D-AEC3C7A8590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5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DC6CBF65-3C04-4212-A028-6233AB5ABC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0B304012-3960-4AFA-9E60-F58037BDEF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8FE53D9-64D5-4538-A3DD-CD9D2D5EF80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EF97E071-3961-4780-A530-EEC02DA6498A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ADBCE8DD-247A-44FF-A073-28599695541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7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21946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E7F8C9CD-ADB5-4C59-80AA-ACD02D8A1BB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68AB23D6-A689-427F-A0C2-37599D3E93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60437655-9642-411A-9157-9EE0319F61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CC88E4F-7A6C-4D43-ACE0-3B601EA3042D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5E10226-E28A-41A2-8479-DBF8907A0C5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02007E6-4CDB-480F-957F-C6D1210A90D7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F06F38A0-758B-4E17-A43E-BA7DAD73644C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C712604D-9A22-4698-B99B-387372425AC4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B2F75F9D-1F47-4E8A-A52D-E3B1B41590D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14A250D3-A203-432D-8FF6-E42785455DF3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1EAEB4C-B7DB-4CF2-A964-51D3D2E3855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12506D0-7A9E-455C-ACE4-1B22587815D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A88F39-6BD2-4740-A798-FAEA5E2AD1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4E6518-9630-46EB-AF4C-83C4C0F483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069266-ED75-4EC1-B315-5B4F270FCA31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282B66D-ADF5-4F6F-80F2-480DCDF024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5C1DA58-9D8A-4782-9034-2341409EE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133D0B-78AF-4072-9D17-798BCF41B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35F4CC1-5F20-4FFC-8B19-24BA9903290A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ADCAADD-7B8F-4F0C-B766-D2614C60AFE7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F349504-E2D2-4A53-AFB5-C40DB776C1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74599B7-8433-4814-A9DD-A064AD0B8F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7DBBA1E-0686-4CF7-A8F4-B2D73DA93CF5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2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1F72719D-DE49-4EB5-8C07-CD74ACF22A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3DCB0CB-83D5-44AE-9590-071A74E83BA8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C17E23F-9F34-4870-B4D0-0F6CA1A1932E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3B63E38-0C31-4B84-B16E-8F91F5BB9256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3C9B2C07-5909-4B14-9EF1-EBE6D29F175B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EF515583-7036-4993-A170-CD1D7182DFC8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02BEFFF7-5BCC-410C-8DEE-845203454A5F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6EA0DA28-9532-41C0-A026-50F3B75EC7F4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BAE1BCE-123E-43DD-9936-CE1388A71870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0769252-3737-4044-8894-FCCB0A7DC7D4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39E6CEE-F700-4031-B8ED-4F5E566DBC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A8BB6C4-7935-411F-A30F-2A2F51F6B7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5445178-866B-4060-BA9D-3CA40971B69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5AA9DB9-339B-495B-9F82-FEB3E11FEA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D0F3352-05E6-4776-A4A1-89104AEB62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83F11C-0288-4E10-AD3E-F08F1CCD8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5A153AA-C0CC-48B6-A2C1-A6011FB19CF4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398B61D-663C-41AB-B578-FBEBDA5C104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E8FF253-BEE3-4BA9-9D24-FE8231B8F4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F99121C-7233-40C1-8DED-F10DD47C7C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1466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CFD73AB-D7FD-43A8-943F-8A5DB1578A41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8F875-C844-4BFD-BF73-5FA9CF6FCB0C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B4E31FD-630F-43DB-96A9-6298CB0A5992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BDE2657-020A-42B4-A3A1-27956EB970F5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E49CFB1E-1E15-448E-A2EA-02009257E289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1057E744-D0E4-48EE-AF50-34DB99421736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E2155EBB-A72E-4171-AF3D-F5513A7A7F93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FF0F8F4E-5D0E-4BF8-B475-7B1A8F8BEAF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F6B70D8-34B4-4F7A-88F3-74B7A4CBD840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F268D79-BEDA-4049-9D96-EEA7E105D989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A293952-3562-452D-9636-D4F92763F3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3DDD689-6C67-47B0-A8FC-08C3B9FD5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1274465-005A-4C6D-9BC6-EBB5225495FD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0580F46-F98E-44A9-A5BE-4FC3BEAC11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C9BD401-7DE8-4AD9-A0B0-7CE247DEC3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9B38D1-281F-449E-96D9-F03C9F097F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9C018503-BF30-4FA8-A0D8-0C70CABBCE92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8936C27-2DEF-4BD7-A32D-92E4938B257B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3C9EEA1-CA4B-4BD8-B271-24AFBCF119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54503D3-175B-4A1E-A51C-D399D6753C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0955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49502C7-11FC-4DC1-BAD8-D5312F7796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CD9DA18-0F03-4740-AE49-1F96E9CC32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0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09189DA-A6E6-4D10-B2D1-FB78C1DF348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C601DAA2-1900-4869-9CAA-104ED904D3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8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5E7F85F-4D27-446E-92B0-52FDB838722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EEA3E8B-D12A-47DF-9185-1EB90A27C0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5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18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https://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Methods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DEFBA93-E689-493D-96FB-19A3766A5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1854000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074521-96CC-4EC3-8DCC-C172F1DA6E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Static and Class Methods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606D7-8538-4AFD-AE7F-19E3942F63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6550" y="6507163"/>
            <a:ext cx="42545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3ABF6-A12A-4B8E-8314-DA6CF8629E46}"/>
              </a:ext>
            </a:extLst>
          </p:cNvPr>
          <p:cNvSpPr/>
          <p:nvPr/>
        </p:nvSpPr>
        <p:spPr>
          <a:xfrm>
            <a:off x="4364500" y="1989000"/>
            <a:ext cx="346299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@</a:t>
            </a:r>
            <a:r>
              <a:rPr lang="en-US" sz="40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classmethod</a:t>
            </a:r>
            <a:endParaRPr lang="en-U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@</a:t>
            </a:r>
            <a:r>
              <a:rPr lang="en-US" sz="4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staticmethod</a:t>
            </a:r>
            <a:endParaRPr lang="en-U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77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BC99-1B85-433D-95F2-BDB35CD9B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static method </a:t>
            </a:r>
            <a:r>
              <a:rPr lang="en-US" sz="3600" dirty="0"/>
              <a:t>is a method that </a:t>
            </a:r>
            <a:r>
              <a:rPr lang="en-US" sz="3600" b="1" dirty="0">
                <a:solidFill>
                  <a:schemeClr val="bg1"/>
                </a:solidFill>
              </a:rPr>
              <a:t>knows nothing </a:t>
            </a:r>
            <a:r>
              <a:rPr lang="en-US" sz="3600" dirty="0"/>
              <a:t>about the </a:t>
            </a:r>
            <a:r>
              <a:rPr lang="en-US" sz="3600" b="1" dirty="0">
                <a:solidFill>
                  <a:schemeClr val="bg1"/>
                </a:solidFill>
              </a:rPr>
              <a:t>class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instance</a:t>
            </a:r>
            <a:r>
              <a:rPr lang="en-US" sz="3600" dirty="0"/>
              <a:t> it is called on</a:t>
            </a:r>
            <a:endParaRPr lang="bg-BG" sz="3600" b="1" dirty="0">
              <a:solidFill>
                <a:schemeClr val="bg1"/>
              </a:solidFill>
            </a:endParaRPr>
          </a:p>
          <a:p>
            <a:pPr marL="457200" indent="-457200"/>
            <a:r>
              <a:rPr lang="en-US" sz="3600" dirty="0"/>
              <a:t>It's easy to turn a method into a static method</a:t>
            </a:r>
            <a:endParaRPr lang="bg-BG" sz="3600" dirty="0"/>
          </a:p>
          <a:p>
            <a:pPr marL="457200" indent="-457200"/>
            <a:r>
              <a:rPr lang="en-US" sz="3600" dirty="0"/>
              <a:t>All we have to do is to add a line with</a:t>
            </a:r>
            <a:r>
              <a:rPr lang="bg-BG" sz="3600" dirty="0"/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sz="3600" b="1" dirty="0"/>
              <a:t> </a:t>
            </a:r>
            <a:r>
              <a:rPr lang="en-US" sz="3600" dirty="0"/>
              <a:t>in front of the method header</a:t>
            </a:r>
          </a:p>
          <a:p>
            <a:pPr marL="457200" indent="-457200"/>
            <a:r>
              <a:rPr lang="en-US" sz="3600" dirty="0"/>
              <a:t>To call a static method, we use the </a:t>
            </a:r>
            <a:r>
              <a:rPr lang="en-US" sz="3600" b="1" dirty="0">
                <a:solidFill>
                  <a:schemeClr val="bg1"/>
                </a:solidFill>
              </a:rPr>
              <a:t>instance</a:t>
            </a:r>
            <a:r>
              <a:rPr lang="en-US" sz="3600" dirty="0"/>
              <a:t> or the </a:t>
            </a:r>
            <a:r>
              <a:rPr lang="en-US" sz="3600" b="1" dirty="0" smtClean="0">
                <a:solidFill>
                  <a:schemeClr val="bg1"/>
                </a:solidFill>
              </a:rPr>
              <a:t>class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D1C36D-4E41-4166-B82E-FBA1C974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4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D22F3A-378D-4C9F-AD7D-D61415F3A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7DA234-29A1-4A69-8516-E8E5D8C70D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5" y="1281556"/>
            <a:ext cx="6734766" cy="5373944"/>
          </a:xfrm>
        </p:spPr>
        <p:txBody>
          <a:bodyPr/>
          <a:lstStyle/>
          <a:p>
            <a:r>
              <a:rPr lang="en-US" sz="2000" dirty="0"/>
              <a:t>class Robot:</a:t>
            </a:r>
          </a:p>
          <a:p>
            <a:r>
              <a:rPr lang="en-US" sz="2000" dirty="0"/>
              <a:t>    __counter = 0</a:t>
            </a:r>
          </a:p>
          <a:p>
            <a:endParaRPr lang="en-US" sz="2000" dirty="0"/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__(self):</a:t>
            </a:r>
          </a:p>
          <a:p>
            <a:r>
              <a:rPr lang="en-US" sz="2000" dirty="0"/>
              <a:t>        type(self).__counter += 1</a:t>
            </a:r>
          </a:p>
          <a:p>
            <a:endParaRPr lang="en-US" sz="2000" dirty="0"/>
          </a:p>
          <a:p>
            <a:r>
              <a:rPr lang="en-US" sz="2000" dirty="0"/>
              <a:t>    @</a:t>
            </a:r>
            <a:r>
              <a:rPr lang="en-US" sz="2000" dirty="0" err="1"/>
              <a:t>staticmethod</a:t>
            </a:r>
            <a:endParaRPr lang="en-US" sz="2000" dirty="0"/>
          </a:p>
          <a:p>
            <a:r>
              <a:rPr lang="en-US" sz="2000" dirty="0"/>
              <a:t>    def </a:t>
            </a:r>
            <a:r>
              <a:rPr lang="en-US" sz="2000" dirty="0" err="1"/>
              <a:t>robot_instances</a:t>
            </a:r>
            <a:r>
              <a:rPr lang="en-US" sz="2000" dirty="0"/>
              <a:t>():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Robot.__counter</a:t>
            </a:r>
            <a:endParaRPr lang="bg-BG" sz="2000" dirty="0"/>
          </a:p>
          <a:p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/>
              <a:t>Robot.robot_instances</a:t>
            </a:r>
            <a:r>
              <a:rPr lang="en-US" sz="2000" dirty="0"/>
              <a:t>())  </a:t>
            </a:r>
            <a:r>
              <a:rPr lang="en-US" sz="2000" i="1" dirty="0">
                <a:solidFill>
                  <a:schemeClr val="accent2"/>
                </a:solidFill>
              </a:rPr>
              <a:t># 0</a:t>
            </a:r>
          </a:p>
          <a:p>
            <a:r>
              <a:rPr lang="en-US" sz="2000" dirty="0"/>
              <a:t>x = Robot()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x.robot_instances</a:t>
            </a:r>
            <a:r>
              <a:rPr lang="en-US" sz="2000" dirty="0"/>
              <a:t>())      </a:t>
            </a:r>
            <a:r>
              <a:rPr lang="en-US" sz="2000" i="1" dirty="0">
                <a:solidFill>
                  <a:schemeClr val="accent2"/>
                </a:solidFill>
              </a:rPr>
              <a:t># 1</a:t>
            </a:r>
          </a:p>
          <a:p>
            <a:r>
              <a:rPr lang="en-US" sz="2000" dirty="0"/>
              <a:t>y = Robot()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x.robot_instances</a:t>
            </a:r>
            <a:r>
              <a:rPr lang="en-US" sz="2000" dirty="0"/>
              <a:t>())      </a:t>
            </a:r>
            <a:r>
              <a:rPr lang="en-US" sz="2000" i="1" dirty="0">
                <a:solidFill>
                  <a:schemeClr val="accent2"/>
                </a:solidFill>
              </a:rPr>
              <a:t># 2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Robot.robot_instances</a:t>
            </a:r>
            <a:r>
              <a:rPr lang="en-US" sz="2000" dirty="0"/>
              <a:t>())  </a:t>
            </a:r>
            <a:r>
              <a:rPr lang="en-US" sz="2000" i="1" dirty="0">
                <a:solidFill>
                  <a:schemeClr val="accent2"/>
                </a:solidFill>
              </a:rPr>
              <a:t># 2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E32A25-75C7-465C-9362-9C2D5C92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646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BC99-1B85-433D-95F2-BDB35CD9B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 smtClean="0"/>
              <a:t>A </a:t>
            </a:r>
            <a:r>
              <a:rPr lang="en-US" sz="3600" b="1" dirty="0" smtClean="0">
                <a:solidFill>
                  <a:schemeClr val="bg1"/>
                </a:solidFill>
              </a:rPr>
              <a:t>class method</a:t>
            </a:r>
            <a:r>
              <a:rPr lang="en-US" sz="3600" dirty="0" smtClean="0"/>
              <a:t>, on the other hand, is a method that gets </a:t>
            </a:r>
            <a:r>
              <a:rPr lang="en-US" sz="3600" b="1" dirty="0" smtClean="0">
                <a:solidFill>
                  <a:schemeClr val="bg1"/>
                </a:solidFill>
              </a:rPr>
              <a:t>passed </a:t>
            </a:r>
            <a:r>
              <a:rPr lang="en-US" sz="3600" dirty="0" smtClean="0"/>
              <a:t>the </a:t>
            </a:r>
            <a:r>
              <a:rPr lang="en-US" sz="3600" b="1" dirty="0" smtClean="0">
                <a:solidFill>
                  <a:schemeClr val="bg1"/>
                </a:solidFill>
              </a:rPr>
              <a:t>class</a:t>
            </a:r>
            <a:r>
              <a:rPr lang="en-US" sz="3600" dirty="0" smtClean="0"/>
              <a:t> it was called on</a:t>
            </a:r>
            <a:r>
              <a:rPr lang="bg-BG" sz="3600" dirty="0" smtClean="0"/>
              <a:t> (</a:t>
            </a:r>
            <a:r>
              <a:rPr lang="en-US" sz="3600" dirty="0" smtClean="0"/>
              <a:t>or instance</a:t>
            </a:r>
            <a:r>
              <a:rPr lang="bg-BG" sz="3600" dirty="0" smtClean="0"/>
              <a:t>)</a:t>
            </a:r>
            <a:endParaRPr lang="en-US" sz="3600" dirty="0" smtClean="0"/>
          </a:p>
          <a:p>
            <a:pPr marL="457200" indent="-457200"/>
            <a:r>
              <a:rPr lang="en-US" sz="3600" dirty="0" smtClean="0"/>
              <a:t>This is useful when you want the method to be a </a:t>
            </a:r>
            <a:r>
              <a:rPr lang="en-US" sz="3600" b="1" dirty="0" smtClean="0">
                <a:solidFill>
                  <a:schemeClr val="bg1"/>
                </a:solidFill>
              </a:rPr>
              <a:t>factory for the class</a:t>
            </a:r>
          </a:p>
          <a:p>
            <a:pPr marL="457200" indent="-457200"/>
            <a:r>
              <a:rPr lang="en-US" sz="3600" dirty="0" smtClean="0"/>
              <a:t>All we have to do is to add a line with</a:t>
            </a:r>
            <a:r>
              <a:rPr lang="bg-BG" sz="3600" dirty="0" smtClean="0"/>
              <a:t> </a:t>
            </a:r>
            <a:r>
              <a:rPr lang="en-US" sz="3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3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sz="3600" b="1" dirty="0" smtClean="0"/>
              <a:t> </a:t>
            </a:r>
            <a:r>
              <a:rPr lang="en-US" sz="3600" dirty="0" smtClean="0"/>
              <a:t>in front of the method header</a:t>
            </a: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D1C36D-4E41-4166-B82E-FBA1C974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325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F72A4-0FDB-4655-A912-7878F52B8B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269000"/>
            <a:ext cx="10949531" cy="5373944"/>
          </a:xfrm>
        </p:spPr>
        <p:txBody>
          <a:bodyPr/>
          <a:lstStyle/>
          <a:p>
            <a:r>
              <a:rPr lang="en-US" sz="2000" dirty="0"/>
              <a:t>from datetime import date</a:t>
            </a:r>
          </a:p>
          <a:p>
            <a:endParaRPr lang="en-US" sz="2000" dirty="0"/>
          </a:p>
          <a:p>
            <a:r>
              <a:rPr lang="en-US" sz="2000" dirty="0"/>
              <a:t>class Person: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name, age):</a:t>
            </a:r>
          </a:p>
          <a:p>
            <a:r>
              <a:rPr lang="en-US" sz="2000" dirty="0"/>
              <a:t>        self.name = name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self.age</a:t>
            </a:r>
            <a:r>
              <a:rPr lang="en-US" sz="2000" dirty="0"/>
              <a:t> = age</a:t>
            </a:r>
          </a:p>
          <a:p>
            <a:endParaRPr lang="en-US" sz="2000" dirty="0"/>
          </a:p>
          <a:p>
            <a:r>
              <a:rPr lang="en-US" sz="2000" dirty="0"/>
              <a:t>    @</a:t>
            </a:r>
            <a:r>
              <a:rPr lang="en-US" sz="2000" dirty="0" err="1"/>
              <a:t>classmethod</a:t>
            </a:r>
            <a:endParaRPr lang="en-US" sz="2000" dirty="0"/>
          </a:p>
          <a:p>
            <a:r>
              <a:rPr lang="en-US" sz="2000" dirty="0"/>
              <a:t>    def </a:t>
            </a:r>
            <a:r>
              <a:rPr lang="en-US" sz="2000" dirty="0" err="1"/>
              <a:t>from_birth_year</a:t>
            </a:r>
            <a:r>
              <a:rPr lang="en-US" sz="2000" dirty="0"/>
              <a:t>(</a:t>
            </a:r>
            <a:r>
              <a:rPr lang="en-US" sz="2000" dirty="0" err="1"/>
              <a:t>cls</a:t>
            </a:r>
            <a:r>
              <a:rPr lang="en-US" sz="2000" dirty="0"/>
              <a:t>, name, </a:t>
            </a:r>
            <a:r>
              <a:rPr lang="en-US" sz="2000" dirty="0" err="1"/>
              <a:t>birthYear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cls</a:t>
            </a:r>
            <a:r>
              <a:rPr lang="en-US" sz="2000" dirty="0"/>
              <a:t>(name, </a:t>
            </a:r>
            <a:r>
              <a:rPr lang="en-US" sz="2000" dirty="0" err="1"/>
              <a:t>date.today</a:t>
            </a:r>
            <a:r>
              <a:rPr lang="en-US" sz="2000" dirty="0"/>
              <a:t>().year - </a:t>
            </a:r>
            <a:r>
              <a:rPr lang="en-US" sz="2000" dirty="0" err="1"/>
              <a:t>birthYear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    def display(self):</a:t>
            </a:r>
          </a:p>
          <a:p>
            <a:r>
              <a:rPr lang="en-US" sz="2000" dirty="0"/>
              <a:t>        print(self.name + "'s age is: " + str(</a:t>
            </a:r>
            <a:r>
              <a:rPr lang="en-US" sz="2000" dirty="0" err="1"/>
              <a:t>self.age</a:t>
            </a:r>
            <a:r>
              <a:rPr lang="en-US" sz="2000" dirty="0"/>
              <a:t>))</a:t>
            </a:r>
          </a:p>
          <a:p>
            <a:endParaRPr lang="en-US" sz="2000" dirty="0"/>
          </a:p>
          <a:p>
            <a:r>
              <a:rPr lang="en-US" sz="2000" dirty="0"/>
              <a:t>person = </a:t>
            </a:r>
            <a:r>
              <a:rPr lang="en-US" sz="2000" dirty="0" err="1"/>
              <a:t>Person.from_birth_year</a:t>
            </a:r>
            <a:r>
              <a:rPr lang="en-US" sz="2000" dirty="0"/>
              <a:t>('John',  1985)</a:t>
            </a:r>
          </a:p>
          <a:p>
            <a:r>
              <a:rPr lang="en-US" sz="2000" dirty="0" err="1"/>
              <a:t>person.display</a:t>
            </a:r>
            <a:r>
              <a:rPr lang="en-US" sz="2000" dirty="0"/>
              <a:t>()  </a:t>
            </a:r>
            <a:r>
              <a:rPr lang="en-US" sz="2000" i="1" dirty="0">
                <a:solidFill>
                  <a:schemeClr val="accent2"/>
                </a:solidFill>
              </a:rPr>
              <a:t># John's age is: 35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C4855-3F5D-419F-9493-71003C0D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9810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B338C-456F-4F67-8710-F94574777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Follow the instructions in the lab document and 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Store</a:t>
            </a:r>
            <a:r>
              <a:rPr lang="en-US" sz="3600" dirty="0"/>
              <a:t> with the following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from_size</a:t>
            </a:r>
            <a:r>
              <a:rPr lang="en-US" sz="3400" b="1" dirty="0" smtClean="0">
                <a:latin typeface="Consolas" panose="020B0609020204030204" pitchFamily="49" charset="0"/>
              </a:rPr>
              <a:t>(</a:t>
            </a:r>
            <a:r>
              <a:rPr lang="en-US" sz="3400" b="1" dirty="0" err="1" smtClean="0">
                <a:latin typeface="Consolas" panose="020B0609020204030204" pitchFamily="49" charset="0"/>
              </a:rPr>
              <a:t>name:str</a:t>
            </a:r>
            <a:r>
              <a:rPr lang="en-US" sz="3400" b="1" dirty="0">
                <a:latin typeface="Consolas" panose="020B0609020204030204" pitchFamily="49" charset="0"/>
              </a:rPr>
              <a:t>, </a:t>
            </a:r>
            <a:r>
              <a:rPr lang="en-US" sz="3400" b="1" dirty="0" err="1">
                <a:latin typeface="Consolas" panose="020B0609020204030204" pitchFamily="49" charset="0"/>
              </a:rPr>
              <a:t>type:str</a:t>
            </a:r>
            <a:r>
              <a:rPr lang="en-US" sz="3400" b="1" dirty="0">
                <a:latin typeface="Consolas" panose="020B0609020204030204" pitchFamily="49" charset="0"/>
              </a:rPr>
              <a:t>, </a:t>
            </a:r>
            <a:r>
              <a:rPr lang="en-US" sz="3400" b="1" dirty="0" err="1">
                <a:latin typeface="Consolas" panose="020B0609020204030204" pitchFamily="49" charset="0"/>
              </a:rPr>
              <a:t>size:int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add_item</a:t>
            </a:r>
            <a:r>
              <a:rPr lang="en-US" sz="3400" b="1" dirty="0"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latin typeface="Consolas" panose="020B0609020204030204" pitchFamily="49" charset="0"/>
              </a:rPr>
              <a:t>item_name:str</a:t>
            </a:r>
            <a:r>
              <a:rPr lang="en-US" sz="3400" b="1" dirty="0">
                <a:latin typeface="Consolas" panose="020B0609020204030204" pitchFamily="49" charset="0"/>
              </a:rPr>
              <a:t>)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remove_item</a:t>
            </a:r>
            <a:r>
              <a:rPr lang="en-US" sz="3400" b="1" dirty="0"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latin typeface="Consolas" panose="020B0609020204030204" pitchFamily="49" charset="0"/>
              </a:rPr>
              <a:t>item_name:str</a:t>
            </a:r>
            <a:r>
              <a:rPr lang="en-US" sz="3400" b="1" dirty="0">
                <a:latin typeface="Consolas" panose="020B0609020204030204" pitchFamily="49" charset="0"/>
              </a:rPr>
              <a:t>, </a:t>
            </a:r>
            <a:r>
              <a:rPr lang="en-US" sz="3400" b="1" dirty="0" err="1">
                <a:latin typeface="Consolas" panose="020B0609020204030204" pitchFamily="49" charset="0"/>
              </a:rPr>
              <a:t>amount:int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repr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endParaRPr lang="bg-BG" sz="3400" b="1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802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29A3D5-7960-4F96-979D-55B8530A85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000" y="1177487"/>
            <a:ext cx="9270000" cy="5626513"/>
          </a:xfrm>
        </p:spPr>
        <p:txBody>
          <a:bodyPr/>
          <a:lstStyle/>
          <a:p>
            <a:r>
              <a:rPr lang="en-US" sz="2800" dirty="0"/>
              <a:t>class Store:</a:t>
            </a:r>
          </a:p>
          <a:p>
            <a:r>
              <a:rPr lang="en-US" sz="2800" dirty="0"/>
              <a:t>    def __</a:t>
            </a:r>
            <a:r>
              <a:rPr lang="en-US" sz="2800" dirty="0" err="1"/>
              <a:t>init</a:t>
            </a:r>
            <a:r>
              <a:rPr lang="en-US" sz="2800" dirty="0"/>
              <a:t>__(self, name, type, capacity):</a:t>
            </a:r>
          </a:p>
          <a:p>
            <a:r>
              <a:rPr lang="en-US" sz="2800" dirty="0"/>
              <a:t>        </a:t>
            </a:r>
            <a:r>
              <a:rPr lang="en-US" sz="2800" dirty="0" smtClean="0"/>
              <a:t>pass</a:t>
            </a:r>
            <a:endParaRPr lang="en-US" sz="2800" dirty="0"/>
          </a:p>
          <a:p>
            <a:r>
              <a:rPr lang="en-US" sz="2800" dirty="0"/>
              <a:t>    @</a:t>
            </a:r>
            <a:r>
              <a:rPr lang="en-US" sz="2800" dirty="0" err="1"/>
              <a:t>classmethod</a:t>
            </a:r>
            <a:endParaRPr lang="en-US" sz="2800" dirty="0"/>
          </a:p>
          <a:p>
            <a:r>
              <a:rPr lang="en-US" sz="2800" dirty="0"/>
              <a:t>    def </a:t>
            </a:r>
            <a:r>
              <a:rPr lang="en-US" sz="2800" dirty="0" err="1"/>
              <a:t>from_size</a:t>
            </a:r>
            <a:r>
              <a:rPr lang="en-US" sz="2800" dirty="0"/>
              <a:t>(</a:t>
            </a:r>
            <a:r>
              <a:rPr lang="en-US" sz="2800" dirty="0" err="1"/>
              <a:t>cls</a:t>
            </a:r>
            <a:r>
              <a:rPr lang="en-US" sz="2800" dirty="0"/>
              <a:t>, name, type, size):</a:t>
            </a:r>
          </a:p>
          <a:p>
            <a:r>
              <a:rPr lang="en-US" sz="2800" dirty="0"/>
              <a:t>        </a:t>
            </a:r>
            <a:r>
              <a:rPr lang="en-US" sz="2800" dirty="0" smtClean="0"/>
              <a:t>pass</a:t>
            </a:r>
            <a:endParaRPr lang="en-US" sz="2800" dirty="0"/>
          </a:p>
          <a:p>
            <a:r>
              <a:rPr lang="en-US" sz="2800" dirty="0"/>
              <a:t>    def </a:t>
            </a:r>
            <a:r>
              <a:rPr lang="en-US" sz="2800" dirty="0" err="1"/>
              <a:t>add_item</a:t>
            </a:r>
            <a:r>
              <a:rPr lang="en-US" sz="2800" dirty="0"/>
              <a:t>(self, </a:t>
            </a:r>
            <a:r>
              <a:rPr lang="en-US" sz="2800" dirty="0" err="1"/>
              <a:t>item_name</a:t>
            </a:r>
            <a:r>
              <a:rPr lang="en-US" sz="2800" dirty="0"/>
              <a:t>):</a:t>
            </a:r>
          </a:p>
          <a:p>
            <a:r>
              <a:rPr lang="en-US" sz="2800" dirty="0"/>
              <a:t>        </a:t>
            </a:r>
            <a:r>
              <a:rPr lang="en-US" sz="2800" dirty="0" smtClean="0"/>
              <a:t>pass</a:t>
            </a:r>
            <a:endParaRPr lang="en-US" sz="2800" dirty="0"/>
          </a:p>
          <a:p>
            <a:r>
              <a:rPr lang="en-US" sz="2800" dirty="0"/>
              <a:t>    def </a:t>
            </a:r>
            <a:r>
              <a:rPr lang="en-US" sz="2800" dirty="0" err="1"/>
              <a:t>remove_item</a:t>
            </a:r>
            <a:r>
              <a:rPr lang="en-US" sz="2800" dirty="0"/>
              <a:t>(self, </a:t>
            </a:r>
            <a:r>
              <a:rPr lang="en-US" sz="2800" dirty="0" err="1"/>
              <a:t>item_name</a:t>
            </a:r>
            <a:r>
              <a:rPr lang="en-US" sz="2800" dirty="0"/>
              <a:t>, count):</a:t>
            </a:r>
          </a:p>
          <a:p>
            <a:r>
              <a:rPr lang="en-US" sz="2800" dirty="0"/>
              <a:t>        </a:t>
            </a:r>
            <a:r>
              <a:rPr lang="en-US" sz="2800" dirty="0" smtClean="0"/>
              <a:t>pass</a:t>
            </a:r>
            <a:endParaRPr lang="en-US" sz="2800" dirty="0"/>
          </a:p>
          <a:p>
            <a:r>
              <a:rPr lang="en-US" sz="2800" dirty="0"/>
              <a:t>    def __</a:t>
            </a:r>
            <a:r>
              <a:rPr lang="en-US" sz="2800" dirty="0" err="1"/>
              <a:t>repr</a:t>
            </a:r>
            <a:r>
              <a:rPr lang="en-US" sz="2800" dirty="0"/>
              <a:t>__(self):</a:t>
            </a:r>
          </a:p>
          <a:p>
            <a:r>
              <a:rPr lang="en-US" sz="2800" dirty="0"/>
              <a:t>        pass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Skeleton: Store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665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B338C-456F-4F67-8710-F94574777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Follow the instructions in the lab document and 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Integer</a:t>
            </a:r>
            <a:r>
              <a:rPr lang="en-US" sz="3600" dirty="0"/>
              <a:t> with the following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from_float</a:t>
            </a:r>
            <a:r>
              <a:rPr lang="en-US" sz="3400" b="1" dirty="0">
                <a:latin typeface="Consolas" panose="020B0609020204030204" pitchFamily="49" charset="0"/>
              </a:rPr>
              <a:t>(value)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from_roman</a:t>
            </a:r>
            <a:r>
              <a:rPr lang="en-US" sz="3400" b="1" dirty="0">
                <a:latin typeface="Consolas" panose="020B0609020204030204" pitchFamily="49" charset="0"/>
              </a:rPr>
              <a:t>(value)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from_string</a:t>
            </a:r>
            <a:r>
              <a:rPr lang="en-US" sz="3400" b="1" dirty="0">
                <a:latin typeface="Consolas" panose="020B0609020204030204" pitchFamily="49" charset="0"/>
              </a:rPr>
              <a:t>(value)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400" b="1" dirty="0">
                <a:latin typeface="Consolas" panose="020B0609020204030204" pitchFamily="49" charset="0"/>
              </a:rPr>
              <a:t>(integer)</a:t>
            </a:r>
            <a:endParaRPr lang="bg-BG" sz="3400" b="1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Integer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4723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82199D-59D0-4195-9B01-F4BF4FB78C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000" y="1174473"/>
            <a:ext cx="6615000" cy="5629527"/>
          </a:xfrm>
        </p:spPr>
        <p:txBody>
          <a:bodyPr/>
          <a:lstStyle/>
          <a:p>
            <a:r>
              <a:rPr lang="en-US" sz="2400" dirty="0"/>
              <a:t>class Integer: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value):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self.value</a:t>
            </a:r>
            <a:r>
              <a:rPr lang="en-US" sz="2400" dirty="0"/>
              <a:t> = </a:t>
            </a:r>
            <a:r>
              <a:rPr lang="en-US" sz="2400" dirty="0" smtClean="0"/>
              <a:t>value</a:t>
            </a:r>
            <a:endParaRPr lang="en-US" sz="2400" dirty="0"/>
          </a:p>
          <a:p>
            <a:r>
              <a:rPr lang="en-US" sz="2400" dirty="0"/>
              <a:t>    @</a:t>
            </a:r>
            <a:r>
              <a:rPr lang="en-US" sz="2400" dirty="0" err="1"/>
              <a:t>classmethod</a:t>
            </a:r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from_float</a:t>
            </a:r>
            <a:r>
              <a:rPr lang="en-US" sz="2400" dirty="0"/>
              <a:t>(</a:t>
            </a:r>
            <a:r>
              <a:rPr lang="en-US" sz="2400" dirty="0" err="1"/>
              <a:t>cls</a:t>
            </a:r>
            <a:r>
              <a:rPr lang="en-US" sz="2400" dirty="0"/>
              <a:t>, </a:t>
            </a:r>
            <a:r>
              <a:rPr lang="en-US" sz="2400" dirty="0" err="1"/>
              <a:t>float_value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</a:t>
            </a:r>
            <a:r>
              <a:rPr lang="en-US" sz="2400" dirty="0" smtClean="0"/>
              <a:t>pass</a:t>
            </a:r>
            <a:endParaRPr lang="en-US" sz="2400" dirty="0"/>
          </a:p>
          <a:p>
            <a:r>
              <a:rPr lang="en-US" sz="2400" dirty="0"/>
              <a:t>    @</a:t>
            </a:r>
            <a:r>
              <a:rPr lang="en-US" sz="2400" dirty="0" err="1"/>
              <a:t>classmethod</a:t>
            </a:r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from_roman</a:t>
            </a:r>
            <a:r>
              <a:rPr lang="en-US" sz="2400" dirty="0"/>
              <a:t>(</a:t>
            </a:r>
            <a:r>
              <a:rPr lang="en-US" sz="2400" dirty="0" err="1"/>
              <a:t>cls</a:t>
            </a:r>
            <a:r>
              <a:rPr lang="en-US" sz="2400" dirty="0"/>
              <a:t>, value):</a:t>
            </a:r>
          </a:p>
          <a:p>
            <a:r>
              <a:rPr lang="en-US" sz="2400" dirty="0"/>
              <a:t>        </a:t>
            </a:r>
            <a:r>
              <a:rPr lang="en-US" sz="2400" dirty="0" smtClean="0"/>
              <a:t>pass</a:t>
            </a:r>
            <a:endParaRPr lang="en-US" sz="2400" dirty="0"/>
          </a:p>
          <a:p>
            <a:r>
              <a:rPr lang="en-US" sz="2400" dirty="0"/>
              <a:t>    @</a:t>
            </a:r>
            <a:r>
              <a:rPr lang="en-US" sz="2400" dirty="0" err="1"/>
              <a:t>classmethod</a:t>
            </a:r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from_string</a:t>
            </a:r>
            <a:r>
              <a:rPr lang="en-US" sz="2400" dirty="0"/>
              <a:t>(</a:t>
            </a:r>
            <a:r>
              <a:rPr lang="en-US" sz="2400" dirty="0" err="1"/>
              <a:t>cls</a:t>
            </a:r>
            <a:r>
              <a:rPr lang="en-US" sz="2400" dirty="0"/>
              <a:t>, value):</a:t>
            </a:r>
          </a:p>
          <a:p>
            <a:r>
              <a:rPr lang="en-US" sz="2400" dirty="0"/>
              <a:t>        </a:t>
            </a:r>
            <a:r>
              <a:rPr lang="en-US" sz="2400" dirty="0" smtClean="0"/>
              <a:t>pass</a:t>
            </a:r>
            <a:endParaRPr lang="en-US" sz="2400" dirty="0"/>
          </a:p>
          <a:p>
            <a:r>
              <a:rPr lang="en-US" sz="2400" dirty="0"/>
              <a:t>    def add(self, num):</a:t>
            </a:r>
          </a:p>
          <a:p>
            <a:r>
              <a:rPr lang="en-US" sz="2400" dirty="0"/>
              <a:t>        pass</a:t>
            </a:r>
            <a:endParaRPr lang="bg-BG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Skeleton: Integer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807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Attributes and </a:t>
            </a:r>
            <a:r>
              <a:rPr lang="en-US" dirty="0" smtClean="0"/>
              <a:t>__</a:t>
            </a:r>
            <a:r>
              <a:rPr lang="en-US" dirty="0" err="1"/>
              <a:t>dict</a:t>
            </a:r>
            <a:r>
              <a:rPr lang="en-US" dirty="0"/>
              <a:t>__</a:t>
            </a:r>
          </a:p>
          <a:p>
            <a:r>
              <a:rPr lang="en-US" dirty="0"/>
              <a:t>Built-in Functions for Accessing Attributes</a:t>
            </a:r>
          </a:p>
          <a:p>
            <a:r>
              <a:rPr lang="en-US" dirty="0"/>
              <a:t>Static and Class Methods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B338C-456F-4F67-8710-F94574777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Follow the instructions in the lab document and 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Calculator</a:t>
            </a:r>
            <a:r>
              <a:rPr lang="en-US" sz="3600" dirty="0"/>
              <a:t> with the following </a:t>
            </a:r>
            <a:r>
              <a:rPr lang="en-US" sz="3600" b="1" dirty="0">
                <a:solidFill>
                  <a:schemeClr val="bg1"/>
                </a:solidFill>
              </a:rPr>
              <a:t>static</a:t>
            </a:r>
            <a:r>
              <a:rPr lang="en-US" sz="3600" dirty="0"/>
              <a:t>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400" b="1" dirty="0">
                <a:latin typeface="Consolas" panose="020B0609020204030204" pitchFamily="49" charset="0"/>
              </a:rPr>
              <a:t>(*</a:t>
            </a:r>
            <a:r>
              <a:rPr lang="en-US" sz="3400" b="1" dirty="0" err="1">
                <a:latin typeface="Consolas" panose="020B0609020204030204" pitchFamily="49" charset="0"/>
              </a:rPr>
              <a:t>args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400" b="1" dirty="0">
                <a:latin typeface="Consolas" panose="020B0609020204030204" pitchFamily="49" charset="0"/>
              </a:rPr>
              <a:t>(*</a:t>
            </a:r>
            <a:r>
              <a:rPr lang="en-US" sz="3400" b="1" dirty="0" err="1">
                <a:latin typeface="Consolas" panose="020B0609020204030204" pitchFamily="49" charset="0"/>
              </a:rPr>
              <a:t>args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400" b="1" dirty="0">
                <a:latin typeface="Consolas" panose="020B0609020204030204" pitchFamily="49" charset="0"/>
              </a:rPr>
              <a:t>(*</a:t>
            </a:r>
            <a:r>
              <a:rPr lang="en-US" sz="3400" b="1" dirty="0" err="1">
                <a:latin typeface="Consolas" panose="020B0609020204030204" pitchFamily="49" charset="0"/>
              </a:rPr>
              <a:t>args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400" b="1" dirty="0">
                <a:latin typeface="Consolas" panose="020B0609020204030204" pitchFamily="49" charset="0"/>
              </a:rPr>
              <a:t>(*</a:t>
            </a:r>
            <a:r>
              <a:rPr lang="en-US" sz="3400" b="1" dirty="0" err="1">
                <a:latin typeface="Consolas" panose="020B0609020204030204" pitchFamily="49" charset="0"/>
              </a:rPr>
              <a:t>args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938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11DDDE-5104-4536-8E48-1DF144BD8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6000" y="1190409"/>
            <a:ext cx="4905000" cy="5451017"/>
          </a:xfrm>
        </p:spPr>
        <p:txBody>
          <a:bodyPr/>
          <a:lstStyle/>
          <a:p>
            <a:r>
              <a:rPr lang="en-US" sz="2500" dirty="0"/>
              <a:t>class Calculator:</a:t>
            </a:r>
          </a:p>
          <a:p>
            <a:r>
              <a:rPr lang="en-US" sz="2500" dirty="0"/>
              <a:t>    @</a:t>
            </a:r>
            <a:r>
              <a:rPr lang="en-US" sz="2500" dirty="0" err="1"/>
              <a:t>staticmethod</a:t>
            </a:r>
            <a:endParaRPr lang="en-US" sz="2500" dirty="0"/>
          </a:p>
          <a:p>
            <a:r>
              <a:rPr lang="en-US" sz="2500" dirty="0"/>
              <a:t>    def add(*</a:t>
            </a:r>
            <a:r>
              <a:rPr lang="en-US" sz="2500" dirty="0" err="1"/>
              <a:t>args</a:t>
            </a:r>
            <a:r>
              <a:rPr lang="en-US" sz="2500" dirty="0"/>
              <a:t>):</a:t>
            </a:r>
          </a:p>
          <a:p>
            <a:r>
              <a:rPr lang="en-US" sz="2500" dirty="0"/>
              <a:t>        </a:t>
            </a:r>
            <a:r>
              <a:rPr lang="en-US" sz="2500" dirty="0" smtClean="0"/>
              <a:t>pass</a:t>
            </a:r>
            <a:endParaRPr lang="en-US" sz="2500" dirty="0"/>
          </a:p>
          <a:p>
            <a:r>
              <a:rPr lang="en-US" sz="2500" dirty="0"/>
              <a:t>    @</a:t>
            </a:r>
            <a:r>
              <a:rPr lang="en-US" sz="2500" dirty="0" err="1"/>
              <a:t>staticmethod</a:t>
            </a:r>
            <a:endParaRPr lang="en-US" sz="2500" dirty="0"/>
          </a:p>
          <a:p>
            <a:r>
              <a:rPr lang="en-US" sz="2500" dirty="0"/>
              <a:t>    def multiply(*</a:t>
            </a:r>
            <a:r>
              <a:rPr lang="en-US" sz="2500" dirty="0" err="1"/>
              <a:t>args</a:t>
            </a:r>
            <a:r>
              <a:rPr lang="en-US" sz="2500" dirty="0"/>
              <a:t>):</a:t>
            </a:r>
          </a:p>
          <a:p>
            <a:r>
              <a:rPr lang="en-US" sz="2500" dirty="0"/>
              <a:t>        </a:t>
            </a:r>
            <a:r>
              <a:rPr lang="en-US" sz="2500" dirty="0" smtClean="0"/>
              <a:t>pass</a:t>
            </a:r>
            <a:endParaRPr lang="en-US" sz="2500" dirty="0"/>
          </a:p>
          <a:p>
            <a:r>
              <a:rPr lang="en-US" sz="2500" dirty="0"/>
              <a:t>    @</a:t>
            </a:r>
            <a:r>
              <a:rPr lang="en-US" sz="2500" dirty="0" err="1"/>
              <a:t>staticmethod</a:t>
            </a:r>
            <a:endParaRPr lang="en-US" sz="2500" dirty="0"/>
          </a:p>
          <a:p>
            <a:r>
              <a:rPr lang="en-US" sz="2500" dirty="0"/>
              <a:t>    def divide(*</a:t>
            </a:r>
            <a:r>
              <a:rPr lang="en-US" sz="2500" dirty="0" err="1"/>
              <a:t>args</a:t>
            </a:r>
            <a:r>
              <a:rPr lang="en-US" sz="2500" dirty="0"/>
              <a:t>):</a:t>
            </a:r>
          </a:p>
          <a:p>
            <a:r>
              <a:rPr lang="en-US" sz="2500" dirty="0"/>
              <a:t>        </a:t>
            </a:r>
            <a:r>
              <a:rPr lang="en-US" sz="2500" dirty="0" smtClean="0"/>
              <a:t>pass</a:t>
            </a:r>
            <a:endParaRPr lang="en-US" sz="2500" dirty="0"/>
          </a:p>
          <a:p>
            <a:r>
              <a:rPr lang="en-US" sz="2500" dirty="0"/>
              <a:t>    @</a:t>
            </a:r>
            <a:r>
              <a:rPr lang="en-US" sz="2500" dirty="0" err="1"/>
              <a:t>staticmethod</a:t>
            </a:r>
            <a:endParaRPr lang="en-US" sz="2500" dirty="0"/>
          </a:p>
          <a:p>
            <a:r>
              <a:rPr lang="en-US" sz="2500" dirty="0"/>
              <a:t>    def subtract(*</a:t>
            </a:r>
            <a:r>
              <a:rPr lang="en-US" sz="2500" dirty="0" err="1"/>
              <a:t>args</a:t>
            </a:r>
            <a:r>
              <a:rPr lang="en-US" sz="2500" dirty="0"/>
              <a:t>):</a:t>
            </a:r>
          </a:p>
          <a:p>
            <a:r>
              <a:rPr lang="en-US" sz="2500" dirty="0"/>
              <a:t>        pass</a:t>
            </a:r>
            <a:endParaRPr lang="bg-BG" sz="25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Skeleton: Calculator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657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7322" y="1547646"/>
            <a:ext cx="8446247" cy="4752708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indent="-452438">
              <a:buClr>
                <a:schemeClr val="bg2"/>
              </a:buClr>
            </a:pPr>
            <a:r>
              <a:rPr lang="en-US" sz="3600" dirty="0"/>
              <a:t>Attributes of a class can be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accessed</a:t>
            </a:r>
            <a:r>
              <a:rPr lang="en-US" sz="3600" dirty="0"/>
              <a:t> using the built-in functions</a:t>
            </a:r>
          </a:p>
          <a:p>
            <a:pPr marL="452438" indent="-452438">
              <a:buClr>
                <a:schemeClr val="bg2"/>
              </a:buClr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static method </a:t>
            </a:r>
            <a:r>
              <a:rPr lang="en-US" sz="3600" dirty="0"/>
              <a:t>is a method that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knows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nothing </a:t>
            </a:r>
            <a:r>
              <a:rPr lang="en-US" sz="3600" dirty="0"/>
              <a:t>about the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instance</a:t>
            </a:r>
            <a:r>
              <a:rPr lang="en-US" sz="3600" dirty="0"/>
              <a:t> it is called on</a:t>
            </a:r>
            <a:endParaRPr lang="bg-BG" sz="3600" b="1" dirty="0">
              <a:solidFill>
                <a:schemeClr val="bg1"/>
              </a:solidFill>
            </a:endParaRPr>
          </a:p>
          <a:p>
            <a:pPr marL="452438" indent="-452438">
              <a:buClr>
                <a:schemeClr val="bg2"/>
              </a:buClr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 method</a:t>
            </a:r>
            <a:r>
              <a:rPr lang="en-US" sz="3600" dirty="0"/>
              <a:t>, on the other hand, is a method that gets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passed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the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</a:t>
            </a:r>
            <a:r>
              <a:rPr lang="en-US" sz="3600" dirty="0"/>
              <a:t> it was called on</a:t>
            </a:r>
            <a:r>
              <a:rPr lang="bg-BG" sz="3600" dirty="0"/>
              <a:t> (</a:t>
            </a:r>
            <a:r>
              <a:rPr lang="en-US" sz="3600" dirty="0"/>
              <a:t>or instance</a:t>
            </a:r>
            <a:r>
              <a:rPr lang="bg-BG" sz="3600" dirty="0" smtClean="0"/>
              <a:t>)</a:t>
            </a:r>
            <a:endParaRPr lang="en-US" sz="36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4794F7-2FD1-48D4-B001-884992679F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Attributes and </a:t>
            </a:r>
            <a:r>
              <a:rPr lang="en-US" dirty="0" smtClean="0"/>
              <a:t>__</a:t>
            </a:r>
            <a:r>
              <a:rPr lang="en-US" dirty="0" err="1"/>
              <a:t>dict</a:t>
            </a:r>
            <a:r>
              <a:rPr lang="en-US" dirty="0"/>
              <a:t>__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5E1A66-8BE3-450F-B0EB-6C27530216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F13A3-17E8-4CFD-82F6-59C0D2E5A154}"/>
              </a:ext>
            </a:extLst>
          </p:cNvPr>
          <p:cNvSpPr/>
          <p:nvPr/>
        </p:nvSpPr>
        <p:spPr>
          <a:xfrm>
            <a:off x="4778171" y="2079000"/>
            <a:ext cx="2635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</a:t>
            </a:r>
            <a:r>
              <a:rPr lang="en-US" sz="5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dict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</a:t>
            </a:r>
          </a:p>
        </p:txBody>
      </p:sp>
    </p:spTree>
    <p:extLst>
      <p:ext uri="{BB962C8B-B14F-4D97-AF65-F5344CB8AC3E}">
        <p14:creationId xmlns:p14="http://schemas.microsoft.com/office/powerpoint/2010/main" val="269341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224D0E-99C9-4EF9-BC40-263386E1F4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2889000"/>
            <a:ext cx="3240000" cy="649766"/>
          </a:xfrm>
        </p:spPr>
        <p:txBody>
          <a:bodyPr/>
          <a:lstStyle/>
          <a:p>
            <a:r>
              <a:rPr lang="en-US" sz="2800" dirty="0"/>
              <a:t>object.__</a:t>
            </a:r>
            <a:r>
              <a:rPr lang="en-US" sz="2800" dirty="0" err="1"/>
              <a:t>dict</a:t>
            </a:r>
            <a:r>
              <a:rPr lang="en-US" sz="2800" dirty="0"/>
              <a:t>__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6AD73-DC98-4828-A20A-729443A1E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special attribute of every module is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dict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This is the dictionary containing the module's symbol table</a:t>
            </a:r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dictionary or other mapping object used to </a:t>
            </a:r>
            <a:r>
              <a:rPr lang="en-US" sz="3600" b="1" dirty="0">
                <a:solidFill>
                  <a:schemeClr val="bg1"/>
                </a:solidFill>
              </a:rPr>
              <a:t>store</a:t>
            </a:r>
            <a:r>
              <a:rPr lang="en-US" sz="3600" dirty="0"/>
              <a:t> an object's (writable) </a:t>
            </a:r>
            <a:r>
              <a:rPr lang="en-US" sz="3600" b="1" dirty="0">
                <a:solidFill>
                  <a:schemeClr val="bg1"/>
                </a:solidFill>
              </a:rPr>
              <a:t>attributes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44D29B-9077-4970-BFA7-4F0E1302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the __</a:t>
            </a:r>
            <a:r>
              <a:rPr lang="en-US" dirty="0" err="1"/>
              <a:t>dict</a:t>
            </a:r>
            <a:r>
              <a:rPr lang="en-US" dirty="0"/>
              <a:t>__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344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D21A8E-6F1B-4FA3-8281-65B71DA1DB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404000"/>
            <a:ext cx="10949531" cy="4853930"/>
          </a:xfrm>
        </p:spPr>
        <p:txBody>
          <a:bodyPr/>
          <a:lstStyle/>
          <a:p>
            <a:r>
              <a:rPr lang="en-US" sz="2400" dirty="0"/>
              <a:t>class </a:t>
            </a:r>
            <a:r>
              <a:rPr lang="en-US" sz="2400" dirty="0" err="1"/>
              <a:t>MyClass</a:t>
            </a:r>
            <a:r>
              <a:rPr lang="en-US" sz="2400" dirty="0"/>
              <a:t>(object):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class_variable</a:t>
            </a:r>
            <a:r>
              <a:rPr lang="en-US" sz="2400" dirty="0"/>
              <a:t> = 1</a:t>
            </a:r>
          </a:p>
          <a:p>
            <a:endParaRPr lang="en-US" sz="2400" dirty="0"/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</a:t>
            </a:r>
            <a:r>
              <a:rPr lang="en-US" sz="2400" dirty="0" err="1"/>
              <a:t>i_var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self.instance_variable</a:t>
            </a:r>
            <a:r>
              <a:rPr lang="en-US" sz="2400" dirty="0"/>
              <a:t> = </a:t>
            </a:r>
            <a:r>
              <a:rPr lang="en-US" sz="2400" dirty="0" err="1"/>
              <a:t>i_var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foo = </a:t>
            </a:r>
            <a:r>
              <a:rPr lang="en-US" sz="2400" dirty="0" err="1"/>
              <a:t>MyClass</a:t>
            </a:r>
            <a:r>
              <a:rPr lang="en-US" sz="2400" dirty="0"/>
              <a:t>(2)</a:t>
            </a:r>
          </a:p>
          <a:p>
            <a:r>
              <a:rPr lang="en-US" sz="2400" dirty="0"/>
              <a:t>bar = </a:t>
            </a:r>
            <a:r>
              <a:rPr lang="en-US" sz="2400" dirty="0" err="1"/>
              <a:t>MyClass</a:t>
            </a:r>
            <a:r>
              <a:rPr lang="en-US" sz="2400" dirty="0"/>
              <a:t>(3)</a:t>
            </a:r>
          </a:p>
          <a:p>
            <a:endParaRPr lang="en-US" sz="2400" dirty="0"/>
          </a:p>
          <a:p>
            <a:r>
              <a:rPr lang="en-US" sz="2400" dirty="0"/>
              <a:t>print(</a:t>
            </a:r>
            <a:r>
              <a:rPr lang="en-US" sz="2400" dirty="0" err="1"/>
              <a:t>MyClass</a:t>
            </a:r>
            <a:r>
              <a:rPr lang="en-US" sz="2400" dirty="0"/>
              <a:t>.__</a:t>
            </a:r>
            <a:r>
              <a:rPr lang="en-US" sz="2400" dirty="0" err="1"/>
              <a:t>dict</a:t>
            </a:r>
            <a:r>
              <a:rPr lang="en-US" sz="2400" dirty="0"/>
              <a:t>__) </a:t>
            </a:r>
            <a:r>
              <a:rPr lang="en-US" sz="2400" i="1" dirty="0">
                <a:solidFill>
                  <a:schemeClr val="accent2"/>
                </a:solidFill>
              </a:rPr>
              <a:t># {'__module__': '__main__', ... }</a:t>
            </a:r>
          </a:p>
          <a:p>
            <a:r>
              <a:rPr lang="en-US" sz="2400" dirty="0"/>
              <a:t>print(foo.__</a:t>
            </a:r>
            <a:r>
              <a:rPr lang="en-US" sz="2400" dirty="0" err="1"/>
              <a:t>dict</a:t>
            </a:r>
            <a:r>
              <a:rPr lang="en-US" sz="2400" dirty="0"/>
              <a:t>__)     </a:t>
            </a:r>
            <a:r>
              <a:rPr lang="en-US" sz="2400" i="1" dirty="0">
                <a:solidFill>
                  <a:schemeClr val="accent2"/>
                </a:solidFill>
              </a:rPr>
              <a:t># { '</a:t>
            </a:r>
            <a:r>
              <a:rPr lang="en-US" sz="2400" i="1" dirty="0" err="1">
                <a:solidFill>
                  <a:schemeClr val="accent2"/>
                </a:solidFill>
              </a:rPr>
              <a:t>instance_variable</a:t>
            </a:r>
            <a:r>
              <a:rPr lang="en-US" sz="2400" i="1" dirty="0">
                <a:solidFill>
                  <a:schemeClr val="accent2"/>
                </a:solidFill>
              </a:rPr>
              <a:t>': 2 }</a:t>
            </a:r>
          </a:p>
          <a:p>
            <a:r>
              <a:rPr lang="en-US" sz="2400" dirty="0"/>
              <a:t>print(bar.__</a:t>
            </a:r>
            <a:r>
              <a:rPr lang="en-US" sz="2400" dirty="0" err="1"/>
              <a:t>dict</a:t>
            </a:r>
            <a:r>
              <a:rPr lang="en-US" sz="2400" dirty="0"/>
              <a:t>__)     </a:t>
            </a:r>
            <a:r>
              <a:rPr lang="en-US" sz="2400" i="1" dirty="0">
                <a:solidFill>
                  <a:schemeClr val="accent2"/>
                </a:solidFill>
              </a:rPr>
              <a:t># { '</a:t>
            </a:r>
            <a:r>
              <a:rPr lang="en-US" sz="2400" i="1" dirty="0" err="1">
                <a:solidFill>
                  <a:schemeClr val="accent2"/>
                </a:solidFill>
              </a:rPr>
              <a:t>instance_variable</a:t>
            </a:r>
            <a:r>
              <a:rPr lang="en-US" sz="2400" i="1" dirty="0">
                <a:solidFill>
                  <a:schemeClr val="accent2"/>
                </a:solidFill>
              </a:rPr>
              <a:t>': 3 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44D29B-9077-4970-BFA7-4F0E1302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634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1CE877-72CC-4739-85A1-B6C5E89BC39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559175"/>
          </a:xfrm>
        </p:spPr>
        <p:txBody>
          <a:bodyPr/>
          <a:lstStyle/>
          <a:p>
            <a:r>
              <a:rPr lang="en-US" dirty="0"/>
              <a:t>Built-in Functions for Accessing Attributes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3FD277-939A-4B1A-9428-152363B1D70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AB751-67E7-4CAB-93CF-8BAC4E124D0A}"/>
              </a:ext>
            </a:extLst>
          </p:cNvPr>
          <p:cNvSpPr/>
          <p:nvPr/>
        </p:nvSpPr>
        <p:spPr>
          <a:xfrm>
            <a:off x="4994897" y="1224000"/>
            <a:ext cx="2202205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getattr</a:t>
            </a:r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en-US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hasattr</a:t>
            </a: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en-US" sz="4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setattr</a:t>
            </a:r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en-US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delattr</a:t>
            </a: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  <a:endParaRPr 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283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4EFB3-589D-4431-BDA3-0D4CB20E04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909001"/>
            <a:ext cx="10129234" cy="575873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Attributes of a class can also be </a:t>
            </a:r>
            <a:r>
              <a:rPr lang="en-US" sz="3600" b="1" dirty="0">
                <a:solidFill>
                  <a:schemeClr val="bg1"/>
                </a:solidFill>
              </a:rPr>
              <a:t>accessed</a:t>
            </a:r>
            <a:r>
              <a:rPr lang="en-US" sz="3600" dirty="0"/>
              <a:t> using the following functions</a:t>
            </a:r>
          </a:p>
          <a:p>
            <a:pPr lvl="1"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- Used to access the attribute of object</a:t>
            </a:r>
          </a:p>
          <a:p>
            <a:pPr lvl="1"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- Used to check if an attribute exist or not</a:t>
            </a:r>
          </a:p>
          <a:p>
            <a:pPr lvl="1"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- Used to set an attribute</a:t>
            </a:r>
          </a:p>
          <a:p>
            <a:pPr lvl="1"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- Used to delete an attribute (if you are accessing the attribute after deleting it raises error "class has no attribute")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ED1D9D-6AA5-4E28-8E89-D1BB5D32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Built-in Functions for Accessing Attributes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5878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66D80B-8681-4090-9013-A8C8DD5BB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CB4AB4-C703-4896-A0EB-562750AADD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132148"/>
            <a:ext cx="8174766" cy="5625102"/>
          </a:xfrm>
        </p:spPr>
        <p:txBody>
          <a:bodyPr/>
          <a:lstStyle/>
          <a:p>
            <a:r>
              <a:rPr lang="en-US" dirty="0"/>
              <a:t>class Employee:</a:t>
            </a:r>
          </a:p>
          <a:p>
            <a:r>
              <a:rPr lang="en-US" dirty="0"/>
              <a:t>    name = 'Harsh'</a:t>
            </a:r>
          </a:p>
          <a:p>
            <a:r>
              <a:rPr lang="en-US" dirty="0"/>
              <a:t>    salary = '25000'</a:t>
            </a:r>
          </a:p>
          <a:p>
            <a:endParaRPr lang="en-US" dirty="0"/>
          </a:p>
          <a:p>
            <a:r>
              <a:rPr lang="en-US" dirty="0"/>
              <a:t>    def show(self):</a:t>
            </a:r>
          </a:p>
          <a:p>
            <a:r>
              <a:rPr lang="en-US" dirty="0"/>
              <a:t>        print(self.name)</a:t>
            </a:r>
          </a:p>
          <a:p>
            <a:r>
              <a:rPr lang="en-US" dirty="0"/>
              <a:t>        print(</a:t>
            </a:r>
            <a:r>
              <a:rPr lang="en-US" dirty="0" err="1"/>
              <a:t>self.salary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employee = Employee()</a:t>
            </a:r>
          </a:p>
          <a:p>
            <a:r>
              <a:rPr lang="en-US" dirty="0"/>
              <a:t>print(</a:t>
            </a:r>
            <a:r>
              <a:rPr lang="en-US" dirty="0" err="1"/>
              <a:t>getattr</a:t>
            </a:r>
            <a:r>
              <a:rPr lang="en-US" dirty="0"/>
              <a:t>(employee, 'name'))</a:t>
            </a:r>
            <a:r>
              <a:rPr lang="bg-BG" dirty="0"/>
              <a:t>   </a:t>
            </a:r>
            <a:r>
              <a:rPr lang="en-US" i="1" dirty="0">
                <a:solidFill>
                  <a:schemeClr val="accent2"/>
                </a:solidFill>
              </a:rPr>
              <a:t># Harsh</a:t>
            </a:r>
          </a:p>
          <a:p>
            <a:r>
              <a:rPr lang="en-US" dirty="0"/>
              <a:t>print(</a:t>
            </a:r>
            <a:r>
              <a:rPr lang="en-US" dirty="0" err="1"/>
              <a:t>hasattr</a:t>
            </a:r>
            <a:r>
              <a:rPr lang="en-US" dirty="0"/>
              <a:t>(employee, 'name'))   </a:t>
            </a:r>
            <a:r>
              <a:rPr lang="en-US" i="1" dirty="0">
                <a:solidFill>
                  <a:schemeClr val="accent2"/>
                </a:solidFill>
              </a:rPr>
              <a:t># True</a:t>
            </a:r>
          </a:p>
          <a:p>
            <a:r>
              <a:rPr lang="en-US" dirty="0" err="1"/>
              <a:t>setattr</a:t>
            </a:r>
            <a:r>
              <a:rPr lang="en-US" dirty="0"/>
              <a:t>(employee, 'height', 152)</a:t>
            </a:r>
          </a:p>
          <a:p>
            <a:r>
              <a:rPr lang="en-US" dirty="0"/>
              <a:t>print(</a:t>
            </a:r>
            <a:r>
              <a:rPr lang="en-US" dirty="0" err="1"/>
              <a:t>getattr</a:t>
            </a:r>
            <a:r>
              <a:rPr lang="en-US" dirty="0"/>
              <a:t>(employee, 'height')) </a:t>
            </a:r>
            <a:r>
              <a:rPr lang="en-US" i="1" dirty="0">
                <a:solidFill>
                  <a:schemeClr val="accent2"/>
                </a:solidFill>
              </a:rPr>
              <a:t># 152</a:t>
            </a:r>
          </a:p>
          <a:p>
            <a:r>
              <a:rPr lang="en-US" dirty="0" err="1"/>
              <a:t>delattr</a:t>
            </a:r>
            <a:r>
              <a:rPr lang="en-US" dirty="0"/>
              <a:t>(Employee, 'salary')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682422-3528-4E3B-952E-D82C7473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83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4188</TotalTime>
  <Words>1134</Words>
  <Application>Microsoft Office PowerPoint</Application>
  <PresentationFormat>Widescreen</PresentationFormat>
  <Paragraphs>218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Attributes and Methods</vt:lpstr>
      <vt:lpstr>Table of Contents</vt:lpstr>
      <vt:lpstr>Have a Question?</vt:lpstr>
      <vt:lpstr>Attributes and __dict__</vt:lpstr>
      <vt:lpstr>Attributes and the __dict__</vt:lpstr>
      <vt:lpstr>Example</vt:lpstr>
      <vt:lpstr>Built-in Functions for Accessing Attributes</vt:lpstr>
      <vt:lpstr>Built-in Functions for Accessing Attributes</vt:lpstr>
      <vt:lpstr>Example</vt:lpstr>
      <vt:lpstr>Static and Class Methods</vt:lpstr>
      <vt:lpstr>Static Methods</vt:lpstr>
      <vt:lpstr>Example: Static Methods</vt:lpstr>
      <vt:lpstr>Class Methods</vt:lpstr>
      <vt:lpstr>Example: Class Methods</vt:lpstr>
      <vt:lpstr>Practice</vt:lpstr>
      <vt:lpstr>Problem: Store</vt:lpstr>
      <vt:lpstr>Skeleton: Store </vt:lpstr>
      <vt:lpstr>Problem: Integer</vt:lpstr>
      <vt:lpstr>Skeleton: Integer </vt:lpstr>
      <vt:lpstr>Problem: Calculator</vt:lpstr>
      <vt:lpstr>Skeleton: Calculator 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Attributes and Methods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Software University</cp:lastModifiedBy>
  <cp:revision>51</cp:revision>
  <dcterms:created xsi:type="dcterms:W3CDTF">2018-05-23T13:08:44Z</dcterms:created>
  <dcterms:modified xsi:type="dcterms:W3CDTF">2021-01-07T13:27:17Z</dcterms:modified>
  <cp:category>computer programming;programming;software development;software engineering</cp:category>
</cp:coreProperties>
</file>