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5" r:id="rId19"/>
    <p:sldId id="282" r:id="rId20"/>
    <p:sldId id="286" r:id="rId21"/>
    <p:sldId id="281" r:id="rId22"/>
    <p:sldId id="284" r:id="rId23"/>
    <p:sldId id="273" r:id="rId24"/>
    <p:sldId id="274" r:id="rId25"/>
    <p:sldId id="277" r:id="rId26"/>
    <p:sldId id="278" r:id="rId2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EC91BAB-F3B0-4462-9BE0-6B454897A15E}">
          <p14:sldIdLst>
            <p14:sldId id="256"/>
            <p14:sldId id="257"/>
            <p14:sldId id="258"/>
          </p14:sldIdLst>
        </p14:section>
        <p14:section name="Inheritance" id="{5DD2F053-4D57-4BBF-B233-7F78F860DBDA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Forms of Inheritance" id="{CA78C1A6-05CA-4FE2-9644-92EBDA49B153}">
          <p14:sldIdLst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Mixins" id="{951FC25D-54AE-4C5F-878B-E580B1F4458D}">
          <p14:sldIdLst>
            <p14:sldId id="285"/>
            <p14:sldId id="282"/>
            <p14:sldId id="286"/>
            <p14:sldId id="281"/>
            <p14:sldId id="284"/>
          </p14:sldIdLst>
        </p14:section>
        <p14:section name="Conclusion" id="{293C1A56-79B1-4B02-9569-4BA9E47572FD}">
          <p14:sldIdLst>
            <p14:sldId id="273"/>
            <p14:sldId id="274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89F54-9659-5B14-D5C1-B3651D5731C9}" v="133" dt="2020-03-12T11:58:16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5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5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5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02219B5-0B4C-46A4-A4E1-62E59766660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3E891D6-3A82-4A56-9140-EACE30F6D3F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9710858-74E3-4A37-8BFB-80FDB7DC889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0D9E15E-30C1-4DB3-841E-B1D98A9E90B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9B9EF23-1843-4C53-BAA2-E2D067E976E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7D6703D-E94A-4278-A264-414962AC8F1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7F04D26-8FFF-44BE-A788-4D421502C56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8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68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806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1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42676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01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081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4843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75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0406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50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344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1200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5488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12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\\media\primo\New%20Volume\SoftUni\Advanced\Jan-2020\Python-OOP\06-Inheritance\sli.do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8708400" y="6130800"/>
            <a:ext cx="2950920" cy="34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en-US" sz="1800" b="1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https://softuni.bg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8708400" y="5756760"/>
            <a:ext cx="2950920" cy="36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en-US" sz="2000" b="1" strike="noStrike" spc="-1">
                <a:solidFill>
                  <a:srgbClr val="1A334C"/>
                </a:solidFill>
                <a:latin typeface="Calibri"/>
              </a:rPr>
              <a:t>Software University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552960" y="5344200"/>
            <a:ext cx="2980080" cy="44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alibri"/>
              </a:rPr>
              <a:t>Technical Trainers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62" name="CustomShape 4"/>
          <p:cNvSpPr/>
          <p:nvPr/>
        </p:nvSpPr>
        <p:spPr>
          <a:xfrm>
            <a:off x="552960" y="4851720"/>
            <a:ext cx="298008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800" b="1" strike="noStrike" spc="-1">
                <a:solidFill>
                  <a:srgbClr val="234465"/>
                </a:solidFill>
                <a:latin typeface="Calibri"/>
              </a:rPr>
              <a:t>SoftUni Team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63" name="CustomShape 5"/>
          <p:cNvSpPr/>
          <p:nvPr/>
        </p:nvSpPr>
        <p:spPr>
          <a:xfrm>
            <a:off x="554040" y="1258200"/>
            <a:ext cx="11082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3600" b="0" strike="noStrike" spc="-1">
                <a:solidFill>
                  <a:srgbClr val="234465"/>
                </a:solidFill>
                <a:latin typeface="Calibri"/>
              </a:rPr>
              <a:t>Capability to Inherit Other Properties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64" name="CustomShape 6"/>
          <p:cNvSpPr/>
          <p:nvPr/>
        </p:nvSpPr>
        <p:spPr>
          <a:xfrm>
            <a:off x="554040" y="321480"/>
            <a:ext cx="11082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strike="noStrike" spc="-1" dirty="0">
                <a:solidFill>
                  <a:srgbClr val="234465"/>
                </a:solidFill>
                <a:latin typeface="+mj-lt"/>
                <a:cs typeface="Calibri" panose="020F0502020204030204" pitchFamily="34" charset="0"/>
              </a:rPr>
              <a:t>Inheritance</a:t>
            </a:r>
            <a:endParaRPr lang="en-US" sz="4800" b="0" strike="noStrike" spc="-1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365" name="Picture 3"/>
          <p:cNvPicPr/>
          <p:nvPr/>
        </p:nvPicPr>
        <p:blipFill>
          <a:blip r:embed="rId4"/>
          <a:stretch/>
        </p:blipFill>
        <p:spPr>
          <a:xfrm>
            <a:off x="552960" y="2244600"/>
            <a:ext cx="2470680" cy="247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1091049" y="1344531"/>
            <a:ext cx="5740574" cy="5082646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class Animal: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  def eat(self):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      return "eating..."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class Dog(Animal):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    def bark(self):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       return "barking..."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dog = Dog()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print(dog.eat())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print(dog.bark())</a:t>
            </a:r>
            <a:endParaRPr lang="en-US" sz="28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Single Inheritance 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2984BAB-FAB6-4699-A8A2-447040D7109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10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396" name="Picture 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4000" b="0" strike="noStrike" spc="-1" dirty="0">
                <a:solidFill>
                  <a:srgbClr val="234465"/>
                </a:solidFill>
              </a:rPr>
              <a:t>Single, Multiple and Multilevel</a:t>
            </a:r>
            <a:endParaRPr lang="en-US" sz="4000" b="0" strike="noStrike" spc="-1" dirty="0"/>
          </a:p>
        </p:txBody>
      </p:sp>
      <p:sp>
        <p:nvSpPr>
          <p:cNvPr id="39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234465"/>
                </a:solidFill>
                <a:latin typeface="+mj-lt"/>
              </a:rPr>
              <a:t>Forms of Inheritance</a:t>
            </a:r>
            <a:endParaRPr lang="en-US" sz="5400" b="0" strike="noStrike" spc="-1" dirty="0">
              <a:latin typeface="+mj-lt"/>
            </a:endParaRPr>
          </a:p>
        </p:txBody>
      </p:sp>
      <p:pic>
        <p:nvPicPr>
          <p:cNvPr id="399" name="Picture 3"/>
          <p:cNvPicPr/>
          <p:nvPr/>
        </p:nvPicPr>
        <p:blipFill>
          <a:blip r:embed="rId2"/>
          <a:stretch/>
        </p:blipFill>
        <p:spPr>
          <a:xfrm>
            <a:off x="4876920" y="1445760"/>
            <a:ext cx="2437200" cy="243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79" y="1121040"/>
            <a:ext cx="9749187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trike="noStrike" spc="-1" dirty="0">
                <a:solidFill>
                  <a:schemeClr val="bg1"/>
                </a:solidFill>
              </a:rPr>
              <a:t>Single</a:t>
            </a:r>
            <a:r>
              <a:rPr lang="en-US" sz="3600" b="1" strike="noStrike" spc="-1" dirty="0"/>
              <a:t> </a:t>
            </a:r>
            <a:r>
              <a:rPr lang="en-US" sz="3600" spc="-1" dirty="0"/>
              <a:t>- </a:t>
            </a:r>
            <a:r>
              <a:rPr lang="en-GB" sz="3600" spc="-1" dirty="0"/>
              <a:t>when a child class inherits only a single parent class</a:t>
            </a:r>
            <a:endParaRPr lang="en-US" sz="3600" spc="-1" dirty="0"/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trike="noStrike" spc="-1" dirty="0">
                <a:solidFill>
                  <a:schemeClr val="bg1"/>
                </a:solidFill>
              </a:rPr>
              <a:t>Multiple</a:t>
            </a:r>
            <a:r>
              <a:rPr lang="en-US" sz="3600" b="0" strike="noStrike" spc="-1" dirty="0"/>
              <a:t> </a:t>
            </a:r>
            <a:r>
              <a:rPr lang="en-US" sz="3600" spc="-1" dirty="0"/>
              <a:t>- w</a:t>
            </a:r>
            <a:r>
              <a:rPr lang="en-US" sz="3600" b="0" strike="noStrike" spc="-1" dirty="0"/>
              <a:t>hen a child inherits from multiple parent classes</a:t>
            </a: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trike="noStrike" spc="-1" dirty="0">
                <a:solidFill>
                  <a:schemeClr val="bg1"/>
                </a:solidFill>
              </a:rPr>
              <a:t>Multilevel</a:t>
            </a:r>
            <a:r>
              <a:rPr lang="en-US" sz="3600" b="0" strike="noStrike" spc="-1" dirty="0"/>
              <a:t> </a:t>
            </a:r>
            <a:r>
              <a:rPr lang="en-US" sz="3600" spc="-1" dirty="0"/>
              <a:t>- w</a:t>
            </a:r>
            <a:r>
              <a:rPr lang="en-GB" sz="3600" spc="-1" dirty="0"/>
              <a:t>hen a child class becomes a parent class for another child class</a:t>
            </a:r>
          </a:p>
          <a:p>
            <a:pPr marL="3459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b="1" spc="-1" dirty="0">
                <a:solidFill>
                  <a:schemeClr val="bg1"/>
                </a:solidFill>
              </a:rPr>
              <a:t>Hierarchical</a:t>
            </a:r>
            <a:r>
              <a:rPr lang="en-GB" sz="3600" spc="-1" dirty="0"/>
              <a:t> - involves multiple inheritance from the same base or parent class</a:t>
            </a:r>
            <a:endParaRPr lang="en-US" sz="3600" spc="-1" dirty="0"/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Forms of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12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335879" y="1282045"/>
            <a:ext cx="5876385" cy="5392132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Father</a:t>
            </a:r>
            <a:r>
              <a:rPr lang="en-US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__init__(self):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self.father_name = 'Taylor Evans'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Mother</a:t>
            </a:r>
            <a:r>
              <a:rPr lang="en-US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__init__(self):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self.mother_name = 'Bet Williams'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Daughter</a:t>
            </a:r>
            <a:r>
              <a:rPr lang="en-US" b="1" spc="-1" dirty="0">
                <a:latin typeface="Consolas" panose="020B0609020204030204" pitchFamily="49" charset="0"/>
              </a:rPr>
              <a:t>(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Father, Mother</a:t>
            </a:r>
            <a:r>
              <a:rPr lang="en-US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__init__(self):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Father.__init__(self)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        Mother.__init__(self)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get_parent_info(self):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return f'Father: {self.father_name}, Mother: {self.mother_name}'</a:t>
            </a:r>
            <a:endParaRPr lang="en-US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1D026B8-F7E9-4EA6-93B7-9FF625B77F5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13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B0FCD1AE-FAE5-4E0C-9CEC-401371D6068B}"/>
              </a:ext>
            </a:extLst>
          </p:cNvPr>
          <p:cNvSpPr/>
          <p:nvPr/>
        </p:nvSpPr>
        <p:spPr>
          <a:xfrm>
            <a:off x="6777528" y="1944871"/>
            <a:ext cx="4789160" cy="1484129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child = Daughter()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print(child.get_parent_info())</a:t>
            </a:r>
          </a:p>
          <a:p>
            <a:pPr>
              <a:lnSpc>
                <a:spcPct val="105000"/>
              </a:lnSpc>
            </a:pPr>
            <a:r>
              <a:rPr lang="en-GB" b="1" i="1" strike="noStrike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en-GB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Father: Taylor Evans, Mother: Bet Williams</a:t>
            </a:r>
            <a:endParaRPr lang="en-US" b="1" i="1" strike="noStrike" spc="-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0D7F2EEE-13E0-4F53-B297-C0A1C460E0BB}"/>
              </a:ext>
            </a:extLst>
          </p:cNvPr>
          <p:cNvSpPr/>
          <p:nvPr/>
        </p:nvSpPr>
        <p:spPr bwMode="auto">
          <a:xfrm>
            <a:off x="4735816" y="4693955"/>
            <a:ext cx="4945512" cy="882000"/>
          </a:xfrm>
          <a:prstGeom prst="wedgeRoundRectCallout">
            <a:avLst>
              <a:gd name="adj1" fmla="val -60900"/>
              <a:gd name="adj2" fmla="val -5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constructors of both parent classes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1055880" y="1266840"/>
            <a:ext cx="6299280" cy="53881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class Base: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__init__(self, name):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self.name = name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get_name(self):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return self.name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class 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Child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(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__init__(self, name, age):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super().__init__(name)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self.age = age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get_age(self):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return self.age</a:t>
            </a:r>
            <a:endParaRPr lang="en-US" sz="24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Multilevel Inheritance (1)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8466B32-DEE0-4A25-A132-365B4A1ED4E6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14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10" name="Picture 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Multilevel Inheritance (2)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641839" y="1152734"/>
            <a:ext cx="10410092" cy="558900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class 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GrandChild</a:t>
            </a:r>
            <a:r>
              <a:rPr lang="en-US" sz="2600" b="1" strike="noStrike" spc="-1" dirty="0">
                <a:latin typeface="Consolas" panose="020B0609020204030204" pitchFamily="49" charset="0"/>
              </a:rPr>
              <a:t>(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Child</a:t>
            </a:r>
            <a:r>
              <a:rPr lang="en-US" sz="2600" b="1" strike="noStrike" spc="-1" dirty="0">
                <a:latin typeface="Consolas" panose="020B0609020204030204" pitchFamily="49" charset="0"/>
              </a:rPr>
              <a:t>):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def __init__(self, name, age, address):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   super().__init__(name, age)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   self.address = address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def get_address(self):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   return self.address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grand_child = GrandChild("Grand Name", 19, "Address 15-17")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print(grand_child.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600" b="1" strike="noStrike" spc="-1" dirty="0">
                <a:latin typeface="Consolas" panose="020B0609020204030204" pitchFamily="49" charset="0"/>
              </a:rPr>
              <a:t>)</a:t>
            </a:r>
            <a:r>
              <a:rPr lang="en-US" sz="2600" b="1" strike="noStrike" spc="-1" dirty="0">
                <a:solidFill>
                  <a:srgbClr val="234465"/>
                </a:solidFill>
                <a:latin typeface="Consolas" panose="020B0609020204030204" pitchFamily="49" charset="0"/>
              </a:rPr>
              <a:t>     </a:t>
            </a:r>
            <a:r>
              <a:rPr lang="en-US" sz="26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'Grand Name'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print(grand_child.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600" b="1" strike="noStrike" spc="-1" dirty="0">
                <a:latin typeface="Consolas" panose="020B0609020204030204" pitchFamily="49" charset="0"/>
              </a:rPr>
              <a:t>)      </a:t>
            </a:r>
            <a:r>
              <a:rPr lang="en-US" sz="26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'19'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print(grand_child.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address</a:t>
            </a:r>
            <a:r>
              <a:rPr lang="en-US" sz="2600" b="1" strike="noStrike" spc="-1" dirty="0">
                <a:latin typeface="Consolas" panose="020B0609020204030204" pitchFamily="49" charset="0"/>
              </a:rPr>
              <a:t>)  </a:t>
            </a:r>
            <a:r>
              <a:rPr lang="en-US" sz="26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# 'Address 15-17'</a:t>
            </a:r>
          </a:p>
        </p:txBody>
      </p:sp>
      <p:sp>
        <p:nvSpPr>
          <p:cNvPr id="413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C237B5F-2F76-4759-AEE1-71414652CCE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15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Create three classes named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Person</a:t>
            </a:r>
            <a:r>
              <a:rPr lang="en-US" sz="3600" b="0" strike="noStrike" spc="-1" dirty="0"/>
              <a:t>, </a:t>
            </a:r>
            <a:r>
              <a:rPr lang="en-US" sz="3600" b="1" strike="noStrike" spc="-1" dirty="0">
                <a:solidFill>
                  <a:schemeClr val="bg1"/>
                </a:solidFill>
              </a:rPr>
              <a:t>Employee</a:t>
            </a:r>
            <a:r>
              <a:rPr lang="en-US" sz="3600" b="0" strike="noStrike" spc="-1" dirty="0"/>
              <a:t> and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Teacher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Person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public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sleep()</a:t>
            </a:r>
            <a:r>
              <a:rPr lang="en-US" sz="3400" b="0" strike="noStrike" spc="-1" dirty="0"/>
              <a:t> that returns: "sleeping…"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Employee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public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get_fired()</a:t>
            </a:r>
            <a:r>
              <a:rPr lang="en-US" sz="3400" b="0" strike="noStrike" spc="-1" dirty="0"/>
              <a:t> that returns: "fired…"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Teacher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public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teach()</a:t>
            </a:r>
            <a:r>
              <a:rPr lang="en-US" sz="3400" b="0" strike="noStrike" spc="-1" dirty="0"/>
              <a:t> that returns: "teaching…"  </a:t>
            </a:r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trike="noStrike" spc="-1" dirty="0">
                <a:solidFill>
                  <a:schemeClr val="bg1"/>
                </a:solidFill>
              </a:rPr>
              <a:t>Teacher</a:t>
            </a:r>
            <a:r>
              <a:rPr lang="en-US" sz="3600" b="0" strike="noStrike" spc="-1" dirty="0"/>
              <a:t> should inherit from </a:t>
            </a:r>
            <a:r>
              <a:rPr lang="en-US" sz="3600" b="1" strike="noStrike" spc="-1" dirty="0">
                <a:solidFill>
                  <a:schemeClr val="bg1"/>
                </a:solidFill>
              </a:rPr>
              <a:t>Person</a:t>
            </a:r>
            <a:r>
              <a:rPr lang="en-US" sz="3600" b="0" strike="noStrike" spc="-1" dirty="0"/>
              <a:t> and</a:t>
            </a:r>
            <a:r>
              <a:rPr lang="en-US" sz="3600" b="1" strike="noStrike" spc="-1" dirty="0"/>
              <a:t>  </a:t>
            </a:r>
            <a:r>
              <a:rPr lang="en-US" sz="3600" b="1" spc="-1" dirty="0">
                <a:solidFill>
                  <a:schemeClr val="bg1"/>
                </a:solidFill>
              </a:rPr>
              <a:t>Employee</a:t>
            </a:r>
          </a:p>
        </p:txBody>
      </p:sp>
      <p:sp>
        <p:nvSpPr>
          <p:cNvPr id="415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CDB0EEA-756E-4674-BB92-E49A08887CB6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16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1055879" y="1539000"/>
            <a:ext cx="6268747" cy="48193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Person: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sleep(self):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"sleeping..."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Employee: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get_fired(self):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"fired..."</a:t>
            </a:r>
          </a:p>
          <a:p>
            <a:pPr>
              <a:lnSpc>
                <a:spcPct val="105000"/>
              </a:lnSpc>
            </a:pPr>
            <a:endParaRPr lang="en-GB" sz="2600" b="1" spc="-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Teacher(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Person, Employee</a:t>
            </a:r>
            <a:r>
              <a:rPr lang="en-GB" sz="2600" b="1" spc="-1" dirty="0">
                <a:latin typeface="Consolas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teach(self):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"teaching..."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A4CF587-1C49-4102-AF4B-AE3086090D11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17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20" name="Picture 6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BDB3360-E123-42D3-B4CA-A1A381668C0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29847" y="5585916"/>
            <a:ext cx="11147046" cy="768084"/>
          </a:xfrm>
        </p:spPr>
        <p:txBody>
          <a:bodyPr/>
          <a:lstStyle/>
          <a:p>
            <a:r>
              <a:rPr lang="en-US" dirty="0"/>
              <a:t>"mix in" extra properties and methods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A2E0D2-F37A-4B65-A658-0722DC77F5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endParaRPr lang="bg-BG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DEE44E-9E12-4FBA-A8A8-5EF914F3C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737" y="1482969"/>
            <a:ext cx="2250526" cy="225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9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2090880" y="1121040"/>
            <a:ext cx="9903240" cy="554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>
                <a:ea typeface="Calibri"/>
              </a:rPr>
              <a:t>A </a:t>
            </a:r>
            <a:r>
              <a:rPr lang="en-GB" sz="3600" b="1" spc="-1" dirty="0">
                <a:solidFill>
                  <a:schemeClr val="bg1"/>
                </a:solidFill>
                <a:ea typeface="Calibri"/>
              </a:rPr>
              <a:t>mixin</a:t>
            </a:r>
            <a:r>
              <a:rPr lang="en-GB" sz="3600" spc="-1" dirty="0">
                <a:ea typeface="Calibri"/>
              </a:rPr>
              <a:t> is a class that is implementing a specific set of features that is needed in </a:t>
            </a:r>
            <a:r>
              <a:rPr lang="en-GB" sz="3600" b="1" spc="-1" dirty="0">
                <a:solidFill>
                  <a:schemeClr val="bg1"/>
                </a:solidFill>
                <a:ea typeface="Calibri"/>
              </a:rPr>
              <a:t>many different classes</a:t>
            </a:r>
            <a:endParaRPr lang="en-US" sz="3600" b="1" strike="noStrike" spc="-1" dirty="0">
              <a:solidFill>
                <a:schemeClr val="bg1"/>
              </a:solidFill>
              <a:ea typeface="Calibri"/>
            </a:endParaRP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A mixin is a class which </a:t>
            </a:r>
            <a:r>
              <a:rPr lang="en-GB" sz="3600" b="1" spc="-1" dirty="0">
                <a:solidFill>
                  <a:schemeClr val="bg1"/>
                </a:solidFill>
              </a:rPr>
              <a:t>has no data</a:t>
            </a:r>
            <a:r>
              <a:rPr lang="en-GB" sz="3600" spc="-1" dirty="0"/>
              <a:t>, only methods</a:t>
            </a: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Mixins </a:t>
            </a:r>
            <a:r>
              <a:rPr lang="en-GB" sz="3600" b="1" spc="-1" dirty="0">
                <a:solidFill>
                  <a:schemeClr val="bg1"/>
                </a:solidFill>
              </a:rPr>
              <a:t>cannot be instantiated</a:t>
            </a:r>
            <a:r>
              <a:rPr lang="en-GB" sz="3600" b="1" spc="-1" dirty="0"/>
              <a:t> </a:t>
            </a:r>
            <a:r>
              <a:rPr lang="en-GB" sz="3600" spc="-1" dirty="0"/>
              <a:t>by themselves</a:t>
            </a: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We use mixins to </a:t>
            </a:r>
            <a:r>
              <a:rPr lang="en-GB" sz="3600" b="1" spc="-1" dirty="0">
                <a:solidFill>
                  <a:schemeClr val="bg1"/>
                </a:solidFill>
              </a:rPr>
              <a:t>extend functionality</a:t>
            </a:r>
          </a:p>
        </p:txBody>
      </p:sp>
      <p:sp>
        <p:nvSpPr>
          <p:cNvPr id="474" name="CustomShap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Mixins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12AE7E9-31F4-49FC-BF6F-0B66194C49AE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19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765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190440" y="1302228"/>
            <a:ext cx="9048600" cy="50721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514080" indent="-513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lang="en-US" sz="3600" b="0" strike="noStrike" spc="-1" dirty="0"/>
              <a:t>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 smtClean="0"/>
              <a:t>The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super()</a:t>
            </a:r>
            <a:r>
              <a:rPr lang="en-US" sz="3400" b="0" strike="noStrike" spc="-1" dirty="0">
                <a:solidFill>
                  <a:schemeClr val="bg1"/>
                </a:solidFill>
              </a:rPr>
              <a:t> </a:t>
            </a:r>
            <a:r>
              <a:rPr lang="en-US" sz="3400" spc="-1" dirty="0"/>
              <a:t>m</a:t>
            </a:r>
            <a:r>
              <a:rPr lang="en-US" sz="3400" b="0" strike="noStrike" spc="-1" dirty="0"/>
              <a:t>ethod</a:t>
            </a:r>
          </a:p>
          <a:p>
            <a:pPr marL="514080" indent="-513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lang="en-US" sz="3600" b="0" strike="noStrike" spc="-1" dirty="0"/>
              <a:t>Forms of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/>
              <a:t>Single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/>
              <a:t>Multiple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/>
              <a:t>Multilevel Inheritance</a:t>
            </a:r>
          </a:p>
          <a:p>
            <a:pPr marL="500670" indent="-51435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+mj-lt"/>
              <a:buAutoNum type="arabicPeriod"/>
            </a:pPr>
            <a:r>
              <a:rPr lang="en-US" sz="3600" spc="-1" dirty="0" err="1"/>
              <a:t>Mixins</a:t>
            </a:r>
            <a:endParaRPr lang="en-US" sz="3600" spc="-1" dirty="0"/>
          </a:p>
        </p:txBody>
      </p:sp>
      <p:sp>
        <p:nvSpPr>
          <p:cNvPr id="367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Table of Contents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88484A-4B84-412A-9DDD-2C9A0BD827C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8561E8-E17B-476A-B603-E90296A8E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Provides </a:t>
            </a:r>
            <a:r>
              <a:rPr lang="en-US" sz="3600" b="1" dirty="0">
                <a:solidFill>
                  <a:schemeClr val="bg1"/>
                </a:solidFill>
              </a:rPr>
              <a:t>non-complex</a:t>
            </a:r>
            <a:r>
              <a:rPr lang="en-US" sz="3600" dirty="0"/>
              <a:t> mechanisms of </a:t>
            </a:r>
            <a:r>
              <a:rPr lang="en-US" sz="3600" b="1" dirty="0">
                <a:solidFill>
                  <a:schemeClr val="bg1"/>
                </a:solidFill>
              </a:rPr>
              <a:t>multiple inheritance</a:t>
            </a:r>
          </a:p>
          <a:p>
            <a:r>
              <a:rPr lang="en-US" sz="3600" dirty="0"/>
              <a:t>Provides </a:t>
            </a:r>
            <a:r>
              <a:rPr lang="en-US" sz="3600" b="1" dirty="0">
                <a:solidFill>
                  <a:schemeClr val="bg1"/>
                </a:solidFill>
              </a:rPr>
              <a:t>code reusability</a:t>
            </a:r>
          </a:p>
          <a:p>
            <a:r>
              <a:rPr lang="en-US" sz="3600" dirty="0"/>
              <a:t>Allow inheritance and use of only </a:t>
            </a:r>
            <a:r>
              <a:rPr lang="en-US" sz="3600" b="1" dirty="0">
                <a:solidFill>
                  <a:schemeClr val="bg1"/>
                </a:solidFill>
              </a:rPr>
              <a:t>desired features </a:t>
            </a:r>
            <a:r>
              <a:rPr lang="en-US" sz="3600" dirty="0"/>
              <a:t>from the parent class, </a:t>
            </a:r>
            <a:r>
              <a:rPr lang="en-US" sz="3600" b="1" dirty="0">
                <a:solidFill>
                  <a:schemeClr val="bg1"/>
                </a:solidFill>
              </a:rPr>
              <a:t>not all of them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E0B41C-AA95-4203-9B14-BCE15F94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r>
              <a:rPr lang="en-US" dirty="0"/>
              <a:t> Advantages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1224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Mixins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341268" y="1259640"/>
            <a:ext cx="4579524" cy="3717714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class </a:t>
            </a:r>
            <a:r>
              <a:rPr lang="en-GB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Vehicle</a:t>
            </a:r>
            <a:r>
              <a:rPr lang="en-GB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def __init__(self, position):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    self.position = position</a:t>
            </a:r>
          </a:p>
          <a:p>
            <a:pPr>
              <a:lnSpc>
                <a:spcPct val="105000"/>
              </a:lnSpc>
            </a:pPr>
            <a:endParaRPr lang="en-GB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def travel(self, destination):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    pass</a:t>
            </a:r>
          </a:p>
          <a:p>
            <a:pPr>
              <a:lnSpc>
                <a:spcPct val="105000"/>
              </a:lnSpc>
            </a:pPr>
            <a:endParaRPr lang="en-GB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class Car(Vehicle):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GB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latin typeface="Consolas" panose="020B0609020204030204" pitchFamily="49" charset="0"/>
              </a:rPr>
              <a:t>Clock</a:t>
            </a:r>
            <a:r>
              <a:rPr lang="en-GB" b="1" spc="-1" dirty="0">
                <a:latin typeface="Consolas" panose="020B0609020204030204" pitchFamily="49" charset="0"/>
              </a:rPr>
              <a:t>():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pass</a:t>
            </a:r>
            <a:endParaRPr lang="en-US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478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E21446B-E8EC-4EE7-8901-1A58B71F3A4B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21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1F5CD260-8861-4824-887A-A1814B576DC5}"/>
              </a:ext>
            </a:extLst>
          </p:cNvPr>
          <p:cNvSpPr/>
          <p:nvPr/>
        </p:nvSpPr>
        <p:spPr>
          <a:xfrm>
            <a:off x="5043340" y="1259640"/>
            <a:ext cx="6551628" cy="3717714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RadioMixin():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def play_song_on_station(self, station_frequency):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return f'playing song on radio frequency {station_frequency}'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Car(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Vehicle, RadioMixin</a:t>
            </a:r>
            <a:r>
              <a:rPr lang="en-US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Clock(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RadioMixin</a:t>
            </a:r>
            <a:r>
              <a:rPr lang="en-US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pass</a:t>
            </a:r>
            <a:endParaRPr lang="en-US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FA0AB594-61D9-4DD7-996F-A9A773B4D088}"/>
              </a:ext>
            </a:extLst>
          </p:cNvPr>
          <p:cNvSpPr/>
          <p:nvPr/>
        </p:nvSpPr>
        <p:spPr>
          <a:xfrm>
            <a:off x="341267" y="5099900"/>
            <a:ext cx="11253701" cy="1555059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car = Car('Sofia')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clock = Clock()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print(car.play_song_on_station(95.0))	</a:t>
            </a:r>
            <a:r>
              <a:rPr lang="en-GB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playing song on radio frequency 95.0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print(clock.play_song_on_station(100.3))	</a:t>
            </a:r>
            <a:r>
              <a:rPr lang="en-GB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playing song on radio frequency 100.3</a:t>
            </a:r>
            <a:endParaRPr lang="en-US" b="1" i="1" strike="noStrike" spc="-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1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84815-1AE5-48C1-A601-5DE340A722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48747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If the base class doesn't define any of the variables that the mixins defines, we can use </a:t>
            </a:r>
            <a:r>
              <a:rPr lang="en-GB" sz="3600" b="1" dirty="0">
                <a:solidFill>
                  <a:schemeClr val="bg1"/>
                </a:solidFill>
              </a:rPr>
              <a:t>both codes</a:t>
            </a:r>
            <a:r>
              <a:rPr lang="en-GB" sz="3600" b="1" dirty="0"/>
              <a:t> </a:t>
            </a:r>
            <a:r>
              <a:rPr lang="en-GB" sz="3600" dirty="0"/>
              <a:t>below and get </a:t>
            </a:r>
            <a:r>
              <a:rPr lang="en-GB" sz="3600" b="1" dirty="0">
                <a:solidFill>
                  <a:schemeClr val="bg1"/>
                </a:solidFill>
              </a:rPr>
              <a:t>similar results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If you inherit </a:t>
            </a:r>
            <a:r>
              <a:rPr lang="en-GB" sz="3600" b="1" dirty="0">
                <a:solidFill>
                  <a:schemeClr val="bg1"/>
                </a:solidFill>
              </a:rPr>
              <a:t>multiple mixins </a:t>
            </a:r>
            <a:r>
              <a:rPr lang="en-GB" sz="3600" dirty="0"/>
              <a:t>to your class, it is important to remember the order which Python inherits these parents:</a:t>
            </a:r>
            <a:r>
              <a:rPr lang="en-GB" sz="3600" b="1" dirty="0"/>
              <a:t> </a:t>
            </a:r>
            <a:r>
              <a:rPr lang="en-GB" sz="3600" dirty="0"/>
              <a:t>make the </a:t>
            </a:r>
            <a:r>
              <a:rPr lang="en-GB" sz="3600" b="1" dirty="0">
                <a:solidFill>
                  <a:schemeClr val="bg1"/>
                </a:solidFill>
              </a:rPr>
              <a:t>highest to lowest </a:t>
            </a:r>
            <a:r>
              <a:rPr lang="en-GB" sz="3600" dirty="0"/>
              <a:t>from </a:t>
            </a:r>
            <a:r>
              <a:rPr lang="en-GB" sz="3600" b="1" dirty="0">
                <a:solidFill>
                  <a:schemeClr val="bg1"/>
                </a:solidFill>
              </a:rPr>
              <a:t>left to right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EA0772-826F-487D-9E05-83BC8713A8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02467" y="4912470"/>
            <a:ext cx="5411220" cy="1771134"/>
          </a:xfrm>
        </p:spPr>
        <p:txBody>
          <a:bodyPr/>
          <a:lstStyle/>
          <a:p>
            <a:r>
              <a:rPr lang="en-GB" sz="2000" dirty="0"/>
              <a:t>class Car(</a:t>
            </a:r>
            <a:r>
              <a:rPr lang="en-GB" sz="2000" dirty="0">
                <a:solidFill>
                  <a:schemeClr val="bg1"/>
                </a:solidFill>
              </a:rPr>
              <a:t>Vehicle, RadioMixin</a:t>
            </a:r>
            <a:r>
              <a:rPr lang="en-GB" sz="2000" dirty="0"/>
              <a:t>):</a:t>
            </a:r>
          </a:p>
          <a:p>
            <a:r>
              <a:rPr lang="en-GB" sz="2000" dirty="0"/>
              <a:t>    pass</a:t>
            </a:r>
          </a:p>
          <a:p>
            <a:endParaRPr lang="en-GB" sz="2000" dirty="0"/>
          </a:p>
          <a:p>
            <a:r>
              <a:rPr lang="en-GB" sz="2000" dirty="0"/>
              <a:t>class Car(</a:t>
            </a:r>
            <a:r>
              <a:rPr lang="en-GB" sz="2000" dirty="0">
                <a:solidFill>
                  <a:schemeClr val="bg1"/>
                </a:solidFill>
              </a:rPr>
              <a:t>RadioMixin, Vehicle</a:t>
            </a:r>
            <a:r>
              <a:rPr lang="en-GB" sz="2000" dirty="0"/>
              <a:t>):</a:t>
            </a:r>
          </a:p>
          <a:p>
            <a:r>
              <a:rPr lang="en-GB" sz="2000" dirty="0"/>
              <a:t>    pass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AE8999-5DF9-40D4-ACF2-83E5C3C1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Mixins (2)</a:t>
            </a:r>
          </a:p>
        </p:txBody>
      </p:sp>
    </p:spTree>
    <p:extLst>
      <p:ext uri="{BB962C8B-B14F-4D97-AF65-F5344CB8AC3E}">
        <p14:creationId xmlns:p14="http://schemas.microsoft.com/office/powerpoint/2010/main" val="413384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roup 1"/>
          <p:cNvGrpSpPr/>
          <p:nvPr/>
        </p:nvGrpSpPr>
        <p:grpSpPr>
          <a:xfrm>
            <a:off x="190440" y="1419120"/>
            <a:ext cx="8634600" cy="5301000"/>
            <a:chOff x="190440" y="1419120"/>
            <a:chExt cx="8634600" cy="5301000"/>
          </a:xfrm>
        </p:grpSpPr>
        <p:sp>
          <p:nvSpPr>
            <p:cNvPr id="422" name="CustomShape 2"/>
            <p:cNvSpPr/>
            <p:nvPr/>
          </p:nvSpPr>
          <p:spPr>
            <a:xfrm>
              <a:off x="190440" y="1419120"/>
              <a:ext cx="8634600" cy="53010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" name="CustomShape 3"/>
            <p:cNvSpPr/>
            <p:nvPr/>
          </p:nvSpPr>
          <p:spPr>
            <a:xfrm>
              <a:off x="346680" y="1716120"/>
              <a:ext cx="194400" cy="470736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4" name="CustomShape 4"/>
            <p:cNvSpPr/>
            <p:nvPr/>
          </p:nvSpPr>
          <p:spPr>
            <a:xfrm rot="5400000">
              <a:off x="8065080" y="1717560"/>
              <a:ext cx="729000" cy="54144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25" name="CustomShape 5"/>
          <p:cNvSpPr/>
          <p:nvPr/>
        </p:nvSpPr>
        <p:spPr>
          <a:xfrm>
            <a:off x="633046" y="1425115"/>
            <a:ext cx="7876454" cy="4772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Inheritance</a:t>
            </a:r>
            <a:r>
              <a:rPr lang="en-US" sz="3400" b="0" strike="noStrike" spc="-1" dirty="0">
                <a:solidFill>
                  <a:srgbClr val="FFFFFF"/>
                </a:solidFill>
              </a:rPr>
              <a:t> is the capability to inherit the properties from some another class</a:t>
            </a:r>
            <a:endParaRPr lang="en-US" sz="3400" b="0" strike="noStrike" spc="-1" dirty="0"/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FFFFFF"/>
                </a:solidFill>
              </a:rPr>
              <a:t>Provides </a:t>
            </a:r>
            <a:r>
              <a:rPr lang="en-US" sz="3400" b="1" strike="noStrike" spc="-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reusability</a:t>
            </a:r>
            <a:r>
              <a:rPr lang="en-US" sz="3400" b="0" strike="noStrike" spc="-1" dirty="0">
                <a:solidFill>
                  <a:srgbClr val="FFFFFF"/>
                </a:solidFill>
              </a:rPr>
              <a:t> and it is </a:t>
            </a:r>
            <a:r>
              <a:rPr lang="en-US" sz="3400" b="1" strike="noStrike" spc="-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transitive</a:t>
            </a:r>
            <a:endParaRPr lang="en-US" sz="3400" b="0" strike="noStrike" spc="-1" dirty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FFFFFF"/>
                </a:solidFill>
              </a:rPr>
              <a:t>Subclass is the class that we inherit</a:t>
            </a:r>
            <a:endParaRPr lang="en-US" sz="3400" b="0" strike="noStrike" spc="-1" dirty="0"/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super()</a:t>
            </a:r>
            <a:r>
              <a:rPr lang="en-US" sz="3400" b="0" strike="noStrike" spc="-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400" b="0" strike="noStrike" spc="-1" dirty="0">
                <a:solidFill>
                  <a:srgbClr val="FFFFFF"/>
                </a:solidFill>
              </a:rPr>
              <a:t>method allows us to call methods of the superclass in your subclass</a:t>
            </a:r>
            <a:endParaRPr lang="en-US" sz="3400" b="0" strike="noStrike" spc="-1" dirty="0"/>
          </a:p>
        </p:txBody>
      </p:sp>
      <p:sp>
        <p:nvSpPr>
          <p:cNvPr id="426" name="CustomShape 6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Summary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427" name="Picture 12"/>
          <p:cNvPicPr/>
          <p:nvPr/>
        </p:nvPicPr>
        <p:blipFill>
          <a:blip r:embed="rId3"/>
          <a:stretch/>
        </p:blipFill>
        <p:spPr>
          <a:xfrm flipH="1">
            <a:off x="8826120" y="3276720"/>
            <a:ext cx="2882880" cy="3119760"/>
          </a:xfrm>
          <a:prstGeom prst="rect">
            <a:avLst/>
          </a:prstGeom>
          <a:ln>
            <a:noFill/>
          </a:ln>
        </p:spPr>
      </p:pic>
      <p:sp>
        <p:nvSpPr>
          <p:cNvPr id="428" name="CustomShape 7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19F57C6-B285-43EC-BACF-18CAC35B9CA1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23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626760" y="338760"/>
            <a:ext cx="7328160" cy="103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800" b="1" strike="noStrike" spc="-1">
                <a:solidFill>
                  <a:srgbClr val="234465"/>
                </a:solidFill>
                <a:latin typeface="Calibri"/>
              </a:rPr>
              <a:t>Questions?</a:t>
            </a:r>
            <a:endParaRPr lang="en-US" sz="8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190440" y="1269000"/>
            <a:ext cx="11817360" cy="545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This course (slides, examples, demos, exercises, homework, documents, videos and other assets) is </a:t>
            </a:r>
            <a:r>
              <a:rPr lang="en-US" sz="3400" b="1" strike="noStrike" spc="-1" dirty="0">
                <a:solidFill>
                  <a:srgbClr val="234465"/>
                </a:solidFill>
                <a:latin typeface="Calibri"/>
              </a:rPr>
              <a:t>copyrighted content</a:t>
            </a:r>
            <a:endParaRPr lang="en-US" sz="3400" b="0" strike="noStrike" spc="-1" dirty="0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Unauthorized copy, reproduction or use is illegal</a:t>
            </a:r>
            <a:endParaRPr lang="en-US" sz="3400" b="0" strike="noStrike" spc="-1" dirty="0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© </a:t>
            </a:r>
            <a:r>
              <a:rPr lang="en-US" sz="3400" b="0" strike="noStrike" spc="-1" dirty="0" err="1">
                <a:solidFill>
                  <a:srgbClr val="234465"/>
                </a:solidFill>
                <a:latin typeface="Calibri"/>
              </a:rPr>
              <a:t>SoftUni</a:t>
            </a: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 – </a:t>
            </a:r>
            <a:r>
              <a:rPr lang="en-US" sz="3400" b="0" u="sng" strike="noStrike" spc="-1" dirty="0">
                <a:solidFill>
                  <a:srgbClr val="F2AC44"/>
                </a:solidFill>
                <a:uFillTx/>
                <a:latin typeface="Calibri"/>
                <a:hlinkClick r:id="rId3"/>
              </a:rPr>
              <a:t>https://about.softuni.bg</a:t>
            </a:r>
            <a:endParaRPr lang="en-US" sz="3400" b="0" strike="noStrike" spc="-1" dirty="0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© Software University – </a:t>
            </a:r>
            <a:r>
              <a:rPr lang="en-US" sz="3400" b="0" u="sng" strike="noStrike" spc="-1" dirty="0">
                <a:solidFill>
                  <a:srgbClr val="F2AC44"/>
                </a:solidFill>
                <a:uFillTx/>
                <a:latin typeface="Calibri"/>
                <a:hlinkClick r:id="rId4"/>
              </a:rPr>
              <a:t>https://softuni.bg</a:t>
            </a:r>
            <a:endParaRPr lang="en-US" sz="3400" b="0" strike="noStrike" spc="-1" dirty="0">
              <a:latin typeface="Arial"/>
            </a:endParaRPr>
          </a:p>
        </p:txBody>
      </p:sp>
      <p:pic>
        <p:nvPicPr>
          <p:cNvPr id="452" name="Picture License" descr="License"/>
          <p:cNvPicPr/>
          <p:nvPr/>
        </p:nvPicPr>
        <p:blipFill>
          <a:blip r:embed="rId5"/>
          <a:stretch/>
        </p:blipFill>
        <p:spPr>
          <a:xfrm>
            <a:off x="9745200" y="4445280"/>
            <a:ext cx="1930320" cy="2043000"/>
          </a:xfrm>
          <a:prstGeom prst="rect">
            <a:avLst/>
          </a:prstGeom>
          <a:ln>
            <a:noFill/>
          </a:ln>
        </p:spPr>
      </p:pic>
      <p:sp>
        <p:nvSpPr>
          <p:cNvPr id="453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License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54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6006F82-87DE-462B-A4F4-229DE8D62F2C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25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190440" y="1179000"/>
            <a:ext cx="8694720" cy="54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fontScale="98500"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lang="en-US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 dirty="0">
                <a:solidFill>
                  <a:srgbClr val="F2AC44"/>
                </a:solidFill>
                <a:uFillTx/>
                <a:latin typeface="Calibri"/>
                <a:hlinkClick r:id="rId3"/>
              </a:rPr>
              <a:t>softuni.bg</a:t>
            </a:r>
            <a:r>
              <a:rPr lang="en-US" sz="30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en-US" sz="3000" b="0" u="sng" strike="noStrike" spc="-1" dirty="0">
                <a:solidFill>
                  <a:srgbClr val="F2AC44"/>
                </a:solidFill>
                <a:uFillTx/>
                <a:latin typeface="Calibri"/>
                <a:hlinkClick r:id="rId4"/>
              </a:rPr>
              <a:t>softuni.org</a:t>
            </a:r>
            <a:r>
              <a:rPr lang="en-US" sz="3000" b="0" strike="noStrike" spc="-1" dirty="0">
                <a:solidFill>
                  <a:srgbClr val="234465"/>
                </a:solidFill>
                <a:latin typeface="Calibri"/>
              </a:rPr>
              <a:t> </a:t>
            </a:r>
            <a:endParaRPr lang="en-US" sz="3000" b="0" strike="noStrike" spc="-1" dirty="0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Foundation</a:t>
            </a:r>
            <a:endParaRPr lang="en-US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>
                <a:solidFill>
                  <a:srgbClr val="F2AC44"/>
                </a:solidFill>
                <a:uFillTx/>
                <a:latin typeface="Calibri"/>
                <a:hlinkClick r:id="rId5"/>
              </a:rPr>
              <a:t>softuni.foundation</a:t>
            </a:r>
            <a:endParaRPr lang="en-US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@ Facebook</a:t>
            </a:r>
            <a:endParaRPr lang="en-US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>
                <a:solidFill>
                  <a:srgbClr val="F2AC44"/>
                </a:solidFill>
                <a:uFillTx/>
                <a:latin typeface="Calibri"/>
                <a:hlinkClick r:id="rId6"/>
              </a:rPr>
              <a:t>facebook.com/SoftwareUniversity</a:t>
            </a:r>
            <a:endParaRPr lang="en-US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Forums</a:t>
            </a:r>
            <a:endParaRPr lang="en-US" sz="3200" b="0" strike="noStrike" spc="-1" dirty="0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>
                <a:solidFill>
                  <a:srgbClr val="F2AC44"/>
                </a:solidFill>
                <a:uFillTx/>
                <a:latin typeface="Calibri"/>
                <a:hlinkClick r:id="rId7"/>
              </a:rPr>
              <a:t>forum.softuni.bg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56" name="CustomShape 2"/>
          <p:cNvSpPr/>
          <p:nvPr/>
        </p:nvSpPr>
        <p:spPr>
          <a:xfrm>
            <a:off x="172440" y="108720"/>
            <a:ext cx="9741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Calibri"/>
              </a:rPr>
              <a:t>Trainings @ Software University (</a:t>
            </a:r>
            <a:r>
              <a:rPr lang="en-US" sz="4000" b="1" strike="noStrike" spc="-1" dirty="0" err="1">
                <a:solidFill>
                  <a:srgbClr val="FFFFFF"/>
                </a:solidFill>
                <a:latin typeface="Calibri"/>
              </a:rPr>
              <a:t>SoftUni</a:t>
            </a:r>
            <a:r>
              <a:rPr lang="en-US" sz="4000" b="1" strike="noStrike" spc="-1" dirty="0">
                <a:solidFill>
                  <a:srgbClr val="FFFFFF"/>
                </a:solidFill>
                <a:latin typeface="Calibri"/>
              </a:rPr>
              <a:t>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B1BF2EE-922B-4A80-8C75-C27208A7F257}" type="slidenum">
              <a:rPr lang="en-US" sz="1000" b="0" strike="noStrike" spc="-1" dirty="0">
                <a:solidFill>
                  <a:srgbClr val="234465"/>
                </a:solidFill>
                <a:latin typeface="Calibri"/>
                <a:ea typeface="DejaVu Sans"/>
              </a:rPr>
              <a:t>26</a:t>
            </a:fld>
            <a:endParaRPr lang="en-US" sz="1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fontScale="98500"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8800" b="1" u="sng" strike="noStrike" spc="-1">
                <a:solidFill>
                  <a:srgbClr val="F2AC44"/>
                </a:solidFill>
                <a:uFillTx/>
                <a:latin typeface="Calibri"/>
                <a:hlinkClick r:id="rId2"/>
              </a:rPr>
              <a:t>sli.do</a:t>
            </a:r>
            <a:endParaRPr lang="en-US" sz="8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11500" b="1" strike="noStrike" spc="-1">
                <a:solidFill>
                  <a:srgbClr val="234465"/>
                </a:solidFill>
                <a:latin typeface="Calibri"/>
              </a:rPr>
              <a:t>#python-advanced</a:t>
            </a:r>
            <a:endParaRPr lang="en-US" sz="11500" b="0" strike="noStrike" spc="-1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Have a Question?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790C0C6-B803-46EB-AB94-BAF2511BB89F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3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4000" b="0" strike="noStrike" spc="-1" dirty="0">
                <a:solidFill>
                  <a:srgbClr val="234465"/>
                </a:solidFill>
              </a:rPr>
              <a:t>Capability</a:t>
            </a:r>
            <a:r>
              <a:rPr lang="en-US" sz="4000" b="0" strike="noStrike" spc="-1" dirty="0">
                <a:solidFill>
                  <a:srgbClr val="234465"/>
                </a:solidFill>
                <a:latin typeface="Calibri"/>
              </a:rPr>
              <a:t> to Inherit Other Properties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234465"/>
                </a:solidFill>
                <a:latin typeface="+mj-lt"/>
              </a:rPr>
              <a:t>Inheritance</a:t>
            </a:r>
            <a:endParaRPr lang="en-US" sz="5400" b="0" strike="noStrike" spc="-1" dirty="0">
              <a:latin typeface="+mj-lt"/>
            </a:endParaRPr>
          </a:p>
        </p:txBody>
      </p:sp>
      <p:pic>
        <p:nvPicPr>
          <p:cNvPr id="374" name="Picture 3"/>
          <p:cNvPicPr/>
          <p:nvPr/>
        </p:nvPicPr>
        <p:blipFill>
          <a:blip r:embed="rId2"/>
          <a:stretch/>
        </p:blipFill>
        <p:spPr>
          <a:xfrm>
            <a:off x="4808880" y="1528920"/>
            <a:ext cx="2437200" cy="243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Inheritance is the capability of one class to </a:t>
            </a:r>
            <a:r>
              <a:rPr lang="en-US" sz="3600" b="1" strike="noStrike" spc="-1" dirty="0">
                <a:solidFill>
                  <a:schemeClr val="bg1"/>
                </a:solidFill>
              </a:rPr>
              <a:t>inherit</a:t>
            </a:r>
            <a:r>
              <a:rPr lang="en-US" sz="3600" b="1" strike="noStrike" spc="-1" dirty="0"/>
              <a:t> </a:t>
            </a:r>
            <a:r>
              <a:rPr lang="en-US" sz="3600" b="0" strike="noStrike" spc="-1" dirty="0"/>
              <a:t>the methods and properties from another class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Benefits of inheritance:</a:t>
            </a:r>
            <a:endParaRPr lang="en-US" sz="3600" spc="-1" dirty="0"/>
          </a:p>
          <a:p>
            <a:pPr marL="802640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400" spc="-1" dirty="0"/>
              <a:t>Code </a:t>
            </a:r>
            <a:r>
              <a:rPr lang="en-GB" sz="3400" b="1" spc="-1" dirty="0" smtClean="0">
                <a:solidFill>
                  <a:schemeClr val="bg1"/>
                </a:solidFill>
              </a:rPr>
              <a:t>reusability</a:t>
            </a:r>
            <a:endParaRPr lang="en-US" sz="3400" b="1" spc="-1" dirty="0"/>
          </a:p>
          <a:p>
            <a:pPr marL="802640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/>
              <a:t>Add features to a class without modifying it</a:t>
            </a:r>
            <a:endParaRPr lang="bg-BG" sz="3400" spc="-1" dirty="0"/>
          </a:p>
          <a:p>
            <a:pPr marL="802640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400" spc="-1" dirty="0"/>
              <a:t>It is </a:t>
            </a:r>
            <a:r>
              <a:rPr lang="en-GB" sz="3400" b="1" spc="-1" dirty="0">
                <a:solidFill>
                  <a:schemeClr val="bg1"/>
                </a:solidFill>
              </a:rPr>
              <a:t>transitive</a:t>
            </a:r>
            <a:r>
              <a:rPr lang="en-GB" sz="3400" spc="-1" dirty="0"/>
              <a:t> in nature</a:t>
            </a:r>
            <a:endParaRPr lang="en-US" sz="3400" spc="-1" dirty="0"/>
          </a:p>
        </p:txBody>
      </p:sp>
      <p:sp>
        <p:nvSpPr>
          <p:cNvPr id="376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Definition and Benefits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DD89F59-2874-4166-89C0-38C3BD21EEEF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5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190441" y="1533376"/>
            <a:ext cx="5601058" cy="5060855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class Person: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def __init__(self, first_name, last_name):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    self.first_name = first_name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    self.last_name = last_name</a:t>
            </a:r>
          </a:p>
          <a:p>
            <a:pPr>
              <a:lnSpc>
                <a:spcPct val="105000"/>
              </a:lnSpc>
            </a:pPr>
            <a:endParaRPr lang="en-GB" sz="22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def get_full_name(self):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    return f'{self.first_name} {self.last_name}'</a:t>
            </a:r>
          </a:p>
          <a:p>
            <a:pPr>
              <a:lnSpc>
                <a:spcPct val="105000"/>
              </a:lnSpc>
            </a:pPr>
            <a:endParaRPr lang="en-GB" sz="22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GB" sz="22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class Student(</a:t>
            </a:r>
            <a:r>
              <a:rPr lang="en-GB" sz="22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GB" sz="22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pass</a:t>
            </a:r>
            <a:endParaRPr lang="en-US" sz="2200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6850528" y="2655000"/>
            <a:ext cx="5124220" cy="154800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000" b="1" i="1" strike="noStrike" spc="-1" dirty="0">
                <a:solidFill>
                  <a:srgbClr val="00B050"/>
                </a:solidFill>
                <a:latin typeface="Consolas"/>
              </a:rPr>
              <a:t># An Object of class Student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student = Student("John", "Smith")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print(student.get_full_name())</a:t>
            </a:r>
          </a:p>
          <a:p>
            <a:pPr>
              <a:lnSpc>
                <a:spcPct val="105000"/>
              </a:lnSpc>
            </a:pPr>
            <a:r>
              <a:rPr lang="en-US" sz="2000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John Smith</a:t>
            </a:r>
            <a:endParaRPr lang="en-US" sz="2000" b="1" i="1" strike="noStrike" spc="-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5950033" y="3176460"/>
            <a:ext cx="741960" cy="5050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382" name="CustomShape 5"/>
          <p:cNvSpPr/>
          <p:nvPr/>
        </p:nvSpPr>
        <p:spPr>
          <a:xfrm>
            <a:off x="2400920" y="5248146"/>
            <a:ext cx="2196000" cy="540000"/>
          </a:xfrm>
          <a:prstGeom prst="wedgeRoundRectCallout">
            <a:avLst>
              <a:gd name="adj1" fmla="val -24486"/>
              <a:gd name="adj2" fmla="val 6990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Subclassing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383" name="CustomShape 6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6571E31-291E-483E-8A89-7CD7B1CF0ACA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6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The </a:t>
            </a:r>
            <a:r>
              <a:rPr lang="en-GB" sz="36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super</a:t>
            </a:r>
            <a:r>
              <a:rPr lang="en-GB" sz="3600" b="1" spc="-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GB" sz="3600" spc="-1" dirty="0" smtClean="0">
                <a:latin typeface="+mj-lt"/>
              </a:rPr>
              <a:t> </a:t>
            </a:r>
            <a:r>
              <a:rPr lang="en-US" sz="3600" spc="-1" dirty="0" smtClean="0"/>
              <a:t>built-in </a:t>
            </a:r>
            <a:r>
              <a:rPr lang="en-GB" sz="3600" spc="-1" dirty="0"/>
              <a:t>returns a temporary object of the superclass </a:t>
            </a: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A</a:t>
            </a:r>
            <a:r>
              <a:rPr lang="en-US" sz="3600" b="0" strike="noStrike" spc="-1" dirty="0"/>
              <a:t>llows you to call methods of the </a:t>
            </a:r>
            <a:r>
              <a:rPr lang="en-US" sz="3600" b="1" strike="noStrike" spc="-1" dirty="0">
                <a:solidFill>
                  <a:schemeClr val="bg1"/>
                </a:solidFill>
              </a:rPr>
              <a:t>superclass</a:t>
            </a:r>
            <a:r>
              <a:rPr lang="en-US" sz="3600" b="0" strike="noStrike" spc="-1" dirty="0"/>
              <a:t> in your </a:t>
            </a:r>
            <a:r>
              <a:rPr lang="en-US" sz="3600" b="1" strike="noStrike" spc="-1" dirty="0">
                <a:solidFill>
                  <a:schemeClr val="bg1"/>
                </a:solidFill>
              </a:rPr>
              <a:t>subclass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The primary use case of this is to </a:t>
            </a:r>
            <a:r>
              <a:rPr lang="en-US" sz="3600" b="1" strike="noStrike" spc="-1" dirty="0">
                <a:solidFill>
                  <a:schemeClr val="bg1"/>
                </a:solidFill>
              </a:rPr>
              <a:t>extend</a:t>
            </a:r>
            <a:r>
              <a:rPr lang="en-US" sz="3600" b="1" strike="noStrike" spc="-1" dirty="0"/>
              <a:t> </a:t>
            </a:r>
            <a:r>
              <a:rPr lang="en-GB" sz="3600" spc="-1" dirty="0"/>
              <a:t>the functionality of the inherited method</a:t>
            </a:r>
            <a:endParaRPr lang="en-US" sz="3600" strike="noStrike" spc="-1" dirty="0"/>
          </a:p>
        </p:txBody>
      </p:sp>
      <p:sp>
        <p:nvSpPr>
          <p:cNvPr id="385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The Super() Method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572A88D-C284-4C8E-86ED-22DFBFEBD929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7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255660" y="1564414"/>
            <a:ext cx="7095447" cy="4567596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 anchor="t">
            <a:noAutofit/>
          </a:bodyPr>
          <a:lstStyle/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class Person: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__init__(self, name, age):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self.name = name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self.age = age</a:t>
            </a:r>
          </a:p>
          <a:p>
            <a:pPr>
              <a:lnSpc>
                <a:spcPct val="105000"/>
              </a:lnSpc>
            </a:pP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get_info(self):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return </a:t>
            </a:r>
            <a:r>
              <a:rPr lang="en-GB" b="1" dirty="0">
                <a:latin typeface="Consolas"/>
              </a:rPr>
              <a:t>f'{self.name} is {self.age} years old.'</a:t>
            </a: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class Student(Person):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__init__(self, name, age, student_id):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/>
              </a:rPr>
              <a:t>super()</a:t>
            </a:r>
            <a:r>
              <a:rPr lang="en-US" b="1" dirty="0">
                <a:latin typeface="Consolas"/>
              </a:rPr>
              <a:t>.__init__(name, age)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self.student_id = student_id</a:t>
            </a:r>
          </a:p>
          <a:p>
            <a:pPr>
              <a:lnSpc>
                <a:spcPct val="105000"/>
              </a:lnSpc>
            </a:pP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get_id(self):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return self.student_id</a:t>
            </a:r>
          </a:p>
        </p:txBody>
      </p:sp>
      <p:sp>
        <p:nvSpPr>
          <p:cNvPr id="38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Super() Method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8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D483D6F-B105-4806-842D-8AC0074E136B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8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F4657D78-9F56-46E8-B956-B86EDC29F42C}"/>
              </a:ext>
            </a:extLst>
          </p:cNvPr>
          <p:cNvSpPr/>
          <p:nvPr/>
        </p:nvSpPr>
        <p:spPr>
          <a:xfrm>
            <a:off x="7607531" y="1564414"/>
            <a:ext cx="4328809" cy="4567596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 anchor="t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Create an object of the superclass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person = Person("John", 25)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print(person.get_info())</a:t>
            </a: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returns 'John is 25 years old.'</a:t>
            </a:r>
            <a:endParaRPr lang="en-GB" b="1" dirty="0">
              <a:solidFill>
                <a:srgbClr val="234465"/>
              </a:solidFill>
              <a:latin typeface="Consolas"/>
            </a:endParaRPr>
          </a:p>
          <a:p>
            <a:pPr>
              <a:lnSpc>
                <a:spcPct val="105000"/>
              </a:lnSpc>
            </a:pPr>
            <a:endParaRPr lang="en-GB" b="1" dirty="0">
              <a:solidFill>
                <a:srgbClr val="234465"/>
              </a:solidFill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Create an object of the subclass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student = Student("Leo", 20, 10035464)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print(student.get_info())</a:t>
            </a: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returns 'Leo is 20 years old.'</a:t>
            </a:r>
            <a:endParaRPr lang="en-GB" b="1" dirty="0">
              <a:solidFill>
                <a:srgbClr val="234465"/>
              </a:solidFill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print(student.get_id())</a:t>
            </a: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returns 10035464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Create two classes named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Animal</a:t>
            </a:r>
            <a:r>
              <a:rPr lang="en-US" sz="3600" b="0" strike="noStrike" spc="-1" dirty="0"/>
              <a:t> and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Dog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Animal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public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eat()</a:t>
            </a:r>
            <a:r>
              <a:rPr lang="en-US" sz="3400" b="0" strike="noStrike" spc="-1" dirty="0"/>
              <a:t> that returns: "eating…"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Dog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public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bark()</a:t>
            </a:r>
            <a:r>
              <a:rPr lang="en-US" sz="3400" b="0" strike="noStrike" spc="-1" dirty="0"/>
              <a:t> that returns: "barking…" </a:t>
            </a:r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trike="noStrike" spc="-1" dirty="0">
                <a:solidFill>
                  <a:schemeClr val="bg1"/>
                </a:solidFill>
              </a:rPr>
              <a:t>Dog</a:t>
            </a:r>
            <a:r>
              <a:rPr lang="en-US" sz="3600" b="0" strike="noStrike" spc="-1" dirty="0"/>
              <a:t> should inherit from  </a:t>
            </a:r>
            <a:r>
              <a:rPr lang="en-US" sz="3600" b="1" strike="noStrike" spc="-1" dirty="0">
                <a:solidFill>
                  <a:schemeClr val="bg1"/>
                </a:solidFill>
              </a:rPr>
              <a:t>Animal</a:t>
            </a:r>
          </a:p>
        </p:txBody>
      </p:sp>
      <p:sp>
        <p:nvSpPr>
          <p:cNvPr id="391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Single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D5F7586-43A8-4DC4-BEF2-F90423D1F13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9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4047</TotalTime>
  <Words>1248</Words>
  <Application>Microsoft Office PowerPoint</Application>
  <PresentationFormat>Widescreen</PresentationFormat>
  <Paragraphs>262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DejaVu Sans</vt:lpstr>
      <vt:lpstr>Times New Roman</vt:lpstr>
      <vt:lpstr>Wingdings</vt:lpstr>
      <vt:lpstr>Wingdings 2</vt:lpstr>
      <vt:lpstr>SoftUni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Mixins</vt:lpstr>
      <vt:lpstr>PowerPoint Presentation</vt:lpstr>
      <vt:lpstr>Mixins Advantages</vt:lpstr>
      <vt:lpstr>PowerPoint Presentation</vt:lpstr>
      <vt:lpstr>Example: Mixins (2)</vt:lpstr>
      <vt:lpstr>PowerPoint Presentation</vt:lpstr>
      <vt:lpstr>PowerPoint Presentation</vt:lpstr>
      <vt:lpstr>PowerPoint Presentation</vt:lpstr>
      <vt:lpstr>PowerPoint Presentation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Inheritance</dc:title>
  <dc:subject>Python OOP – Practical OOP Course @ SoftUni</dc:subject>
  <dc:creator>Software University</dc:creator>
  <cp:keywords>python oop Software University SoftUni programming coding software development education training course</cp:keywords>
  <dc:description>© SoftUni – https://softuni.org_x005f_x000d_
© Software University – https://softuni.bg_x005f_x000d_
_x005f_x000d_
Copyrighted document. Unauthorized copy, reproduction or use is not permitted.</dc:description>
  <cp:lastModifiedBy>Software University</cp:lastModifiedBy>
  <cp:revision>210</cp:revision>
  <dcterms:created xsi:type="dcterms:W3CDTF">2018-05-23T13:08:44Z</dcterms:created>
  <dcterms:modified xsi:type="dcterms:W3CDTF">2021-01-07T14:37:16Z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SoftUni – https://softuni.org</vt:lpwstr>
  </property>
  <property fmtid="{D5CDD505-2E9C-101B-9397-08002B2CF9AE}" pid="4" name="ContentTypeId">
    <vt:lpwstr>0x0101000D461FD2BAC48847BF71EA25093C87E2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8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23</vt:i4>
  </property>
  <property fmtid="{D5CDD505-2E9C-101B-9397-08002B2CF9AE}" pid="14" name="category">
    <vt:lpwstr>python, programming, code, softuni</vt:lpwstr>
  </property>
</Properties>
</file>