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503" r:id="rId5"/>
    <p:sldId id="276" r:id="rId6"/>
    <p:sldId id="492" r:id="rId7"/>
    <p:sldId id="507" r:id="rId8"/>
    <p:sldId id="508" r:id="rId9"/>
    <p:sldId id="528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10" r:id="rId20"/>
    <p:sldId id="530" r:id="rId21"/>
    <p:sldId id="511" r:id="rId22"/>
    <p:sldId id="527" r:id="rId23"/>
    <p:sldId id="513" r:id="rId24"/>
    <p:sldId id="514" r:id="rId25"/>
    <p:sldId id="515" r:id="rId26"/>
    <p:sldId id="516" r:id="rId27"/>
    <p:sldId id="542" r:id="rId28"/>
    <p:sldId id="543" r:id="rId29"/>
    <p:sldId id="544" r:id="rId30"/>
    <p:sldId id="545" r:id="rId31"/>
    <p:sldId id="546" r:id="rId32"/>
    <p:sldId id="547" r:id="rId33"/>
    <p:sldId id="34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Polymorphism" id="{7DF6A072-B928-4111-9BCB-6DF25E33FA97}">
          <p14:sldIdLst>
            <p14:sldId id="507"/>
            <p14:sldId id="508"/>
            <p14:sldId id="528"/>
          </p14:sldIdLst>
        </p14:section>
        <p14:section name="Polymorphism with Abstraction and Inheritance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Polymorphism with Functions" id="{38169DE5-44A2-4506-8DDC-01C0E33FF000}">
          <p14:sldIdLst>
            <p14:sldId id="510"/>
            <p14:sldId id="530"/>
            <p14:sldId id="511"/>
            <p14:sldId id="527"/>
            <p14:sldId id="513"/>
            <p14:sldId id="514"/>
            <p14:sldId id="515"/>
            <p14:sldId id="516"/>
          </p14:sldIdLst>
        </p14:section>
        <p14:section name="Magic Methods" id="{C268828B-DD63-495B-9230-48449B8FC7B5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47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Magic Methods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Python, doesn't have true abstract classes and methods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400" dirty="0"/>
              <a:t>It can be achieved, but it is ugly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80309"/>
            <a:ext cx="10949531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== Shape: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Abstract-class infrastructure can be implemented using the Abstract Base Classes (ABCs) module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400" dirty="0"/>
              <a:t>This module is called </a:t>
            </a:r>
            <a:r>
              <a:rPr lang="en-US" sz="3400" b="1" noProof="1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96000" y="3294001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8871" y="4514143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294000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Shape(ABC):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    def area(self):</a:t>
            </a:r>
          </a:p>
          <a:p>
            <a:r>
              <a:rPr lang="en-US" sz="2000" dirty="0"/>
              <a:t>       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750" y="3345118"/>
            <a:ext cx="4230000" cy="1055608"/>
          </a:xfrm>
          <a:prstGeom prst="wedgeRoundRectCallout">
            <a:avLst>
              <a:gd name="adj1" fmla="val -55649"/>
              <a:gd name="adj2" fmla="val 12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Decorator function that 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92250" y="2107618"/>
            <a:ext cx="4657500" cy="578882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1000" y="1377306"/>
            <a:ext cx="4350010" cy="3705411"/>
          </a:xfrm>
        </p:spPr>
        <p:txBody>
          <a:bodyPr/>
          <a:lstStyle/>
          <a:p>
            <a:r>
              <a:rPr lang="en-US" dirty="0"/>
              <a:t>cat = Cat("Willy")</a:t>
            </a:r>
          </a:p>
          <a:p>
            <a:r>
              <a:rPr lang="en-US" dirty="0" err="1"/>
              <a:t>cat.sound</a:t>
            </a:r>
            <a:r>
              <a:rPr lang="en-US" dirty="0"/>
              <a:t>()</a:t>
            </a:r>
          </a:p>
          <a:p>
            <a:r>
              <a:rPr lang="en-US" dirty="0"/>
              <a:t>dog = Dog("Willy")</a:t>
            </a:r>
          </a:p>
          <a:p>
            <a:r>
              <a:rPr lang="en-US" dirty="0" err="1"/>
              <a:t>dog.sound</a:t>
            </a:r>
            <a:r>
              <a:rPr lang="en-US" dirty="0"/>
              <a:t>()</a:t>
            </a:r>
          </a:p>
          <a:p>
            <a:r>
              <a:rPr lang="en-US" dirty="0"/>
              <a:t>animal = Animal("Willy")</a:t>
            </a:r>
          </a:p>
          <a:p>
            <a:r>
              <a:rPr lang="en-US" dirty="0" err="1"/>
              <a:t>animal.sound</a:t>
            </a:r>
            <a:r>
              <a:rPr lang="en-US" dirty="0"/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6000" y="3458857"/>
            <a:ext cx="2340000" cy="1055608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51000" y="5451392"/>
            <a:ext cx="2802798" cy="1055608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Implement the Abstract method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9316" y="1269375"/>
            <a:ext cx="5700010" cy="523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print("Bark!")</a:t>
            </a:r>
          </a:p>
          <a:p>
            <a:endParaRPr lang="en-US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dirty="0"/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print("Meow!")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Wrap all your classes in one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Solution</a:t>
            </a:r>
            <a:endParaRPr lang="en-US" sz="36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Duck-typing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  <a:p>
            <a:r>
              <a:rPr lang="en-US" sz="3600" dirty="0"/>
              <a:t>All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cares about is whether the passed object has an override of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 Definition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F66B74-74E1-460D-8885-FBCFABAAEEFE}"/>
              </a:ext>
            </a:extLst>
          </p:cNvPr>
          <p:cNvSpPr txBox="1">
            <a:spLocks/>
          </p:cNvSpPr>
          <p:nvPr/>
        </p:nvSpPr>
        <p:spPr>
          <a:xfrm>
            <a:off x="6996000" y="4827294"/>
            <a:ext cx="4715737" cy="195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("peter")) </a:t>
            </a:r>
            <a:r>
              <a:rPr lang="en-US" sz="2000" dirty="0">
                <a:latin typeface="Consolas"/>
              </a:rPr>
              <a:t># 5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([10, 20, 30])) </a:t>
            </a:r>
            <a:r>
              <a:rPr lang="en-US" sz="2000" dirty="0">
                <a:latin typeface="Consolas"/>
              </a:rPr>
              <a:t># 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(4))) </a:t>
            </a:r>
            <a:r>
              <a:rPr lang="en-US" sz="2000" dirty="0">
                <a:latin typeface="Consolas"/>
              </a:rPr>
              <a:t># 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(3))) </a:t>
            </a:r>
            <a:r>
              <a:rPr lang="en-US" sz="2000" dirty="0">
                <a:latin typeface="Consolas"/>
              </a:rPr>
              <a:t>#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5FD3B5-FAC6-4A40-9335-420C473E9D08}"/>
              </a:ext>
            </a:extLst>
          </p:cNvPr>
          <p:cNvSpPr txBox="1">
            <a:spLocks/>
          </p:cNvSpPr>
          <p:nvPr/>
        </p:nvSpPr>
        <p:spPr>
          <a:xfrm>
            <a:off x="1866000" y="4827294"/>
            <a:ext cx="4409999" cy="1987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__(self):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create two classes: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r>
              <a:rPr lang="en-US" sz="3600" dirty="0"/>
              <a:t>They will both have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sound()</a:t>
            </a:r>
            <a:r>
              <a:rPr lang="en-US" sz="3600" dirty="0"/>
              <a:t> that will print different strings depending on the animal</a:t>
            </a:r>
          </a:p>
          <a:p>
            <a:r>
              <a:rPr lang="en-US" sz="3600" dirty="0"/>
              <a:t>We can create a method that calls the sound method, no matter of what the animal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6AE89FD-E22F-4CC8-A570-9C6695670D45}"/>
              </a:ext>
            </a:extLst>
          </p:cNvPr>
          <p:cNvSpPr txBox="1">
            <a:spLocks/>
          </p:cNvSpPr>
          <p:nvPr/>
        </p:nvSpPr>
        <p:spPr>
          <a:xfrm>
            <a:off x="11753030" y="6552000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F40E-7697-4751-AD08-1C27EEEDB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6239766" cy="330248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>
                <a:solidFill>
                  <a:schemeClr val="bg1"/>
                </a:solidFill>
              </a:rPr>
              <a:t>makeSound</a:t>
            </a:r>
            <a:r>
              <a:rPr lang="en-US" sz="2400" dirty="0"/>
              <a:t>(</a:t>
            </a:r>
            <a:r>
              <a:rPr lang="en-US" sz="2400" dirty="0" err="1"/>
              <a:t>animalType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animalType.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catObj</a:t>
            </a:r>
            <a:r>
              <a:rPr lang="en-US" sz="2400" dirty="0"/>
              <a:t> = Cat()</a:t>
            </a:r>
          </a:p>
          <a:p>
            <a:r>
              <a:rPr lang="en-US" sz="2400" dirty="0" err="1"/>
              <a:t>dogObj</a:t>
            </a:r>
            <a:r>
              <a:rPr lang="en-US" sz="2400" dirty="0"/>
              <a:t> = Dog()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catObj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"Meow!"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dogObj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"Woof </a:t>
            </a:r>
            <a:r>
              <a:rPr lang="en-US" sz="2400" i="1" dirty="0" err="1">
                <a:solidFill>
                  <a:schemeClr val="accent2"/>
                </a:solidFill>
              </a:rPr>
              <a:t>woof</a:t>
            </a:r>
            <a:r>
              <a:rPr lang="en-US" sz="2400" i="1" dirty="0">
                <a:solidFill>
                  <a:schemeClr val="accent2"/>
                </a:solidFill>
              </a:rPr>
              <a:t>!"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Duck-typing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1000" y="2704068"/>
            <a:ext cx="2520000" cy="1055608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6950470" y="1989000"/>
            <a:ext cx="490553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2400" dirty="0"/>
          </a:p>
          <a:p>
            <a:r>
              <a:rPr lang="en-US" sz="2400" dirty="0"/>
              <a:t>class Dog: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print("Woof woof!")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 smtClean="0"/>
              <a:t>What is Polymorphism?</a:t>
            </a:r>
            <a:endParaRPr lang="en-US" dirty="0"/>
          </a:p>
          <a:p>
            <a:r>
              <a:rPr lang="en-US" dirty="0"/>
              <a:t>Abstract classes and methods</a:t>
            </a:r>
          </a:p>
          <a:p>
            <a:pPr lvl="1"/>
            <a:r>
              <a:rPr lang="en-US" dirty="0"/>
              <a:t>Definition of Abstraction</a:t>
            </a:r>
          </a:p>
          <a:p>
            <a:pPr lvl="1"/>
            <a:r>
              <a:rPr lang="en-US" dirty="0"/>
              <a:t>Creating Abstract Classes</a:t>
            </a:r>
          </a:p>
          <a:p>
            <a:pPr lvl="1"/>
            <a:r>
              <a:rPr lang="en-US" dirty="0"/>
              <a:t>Abstract classes with the ABC module</a:t>
            </a:r>
          </a:p>
          <a:p>
            <a:r>
              <a:rPr lang="en-US" dirty="0"/>
              <a:t>What is duck-typing?</a:t>
            </a:r>
          </a:p>
          <a:p>
            <a:r>
              <a:rPr lang="en-US" dirty="0"/>
              <a:t>Magic Methods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as first argument and then </a:t>
            </a:r>
            <a:r>
              <a:rPr lang="en-US" sz="3600" b="1" dirty="0">
                <a:solidFill>
                  <a:schemeClr val="bg1"/>
                </a:solidFill>
              </a:rPr>
              <a:t>all the other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Return the </a:t>
            </a:r>
            <a:r>
              <a:rPr lang="en-US" sz="3600" b="1" dirty="0">
                <a:solidFill>
                  <a:schemeClr val="bg1"/>
                </a:solidFill>
              </a:rPr>
              <a:t>result</a:t>
            </a:r>
            <a:r>
              <a:rPr lang="en-US" sz="3600" dirty="0"/>
              <a:t> of the execution of the passed function with that arguments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49000"/>
            <a:ext cx="10575000" cy="4467542"/>
          </a:xfrm>
        </p:spPr>
        <p:txBody>
          <a:bodyPr/>
          <a:lstStyle/>
          <a:p>
            <a:r>
              <a:rPr lang="en-US" sz="2200" dirty="0"/>
              <a:t>def execute(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/>
              <a:t>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>
                <a:solidFill>
                  <a:schemeClr val="bg1"/>
                </a:solidFill>
              </a:rPr>
              <a:t>(*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say_hello</a:t>
            </a:r>
            <a:r>
              <a:rPr lang="en-US" sz="2200" dirty="0"/>
              <a:t>(name, </a:t>
            </a:r>
            <a:r>
              <a:rPr lang="en-US" sz="2200" dirty="0" err="1"/>
              <a:t>my_name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f"Hello</a:t>
            </a:r>
            <a:r>
              <a:rPr lang="en-US" sz="2200" dirty="0"/>
              <a:t>, {name}, I am {</a:t>
            </a:r>
            <a:r>
              <a:rPr lang="en-US" sz="2200" dirty="0" err="1"/>
              <a:t>my_name</a:t>
            </a:r>
            <a:r>
              <a:rPr lang="en-US" sz="2200" dirty="0"/>
              <a:t>}")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say_bye</a:t>
            </a:r>
            <a:r>
              <a:rPr lang="en-US" sz="2200" dirty="0"/>
              <a:t>(name):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f"Bye</a:t>
            </a:r>
            <a:r>
              <a:rPr lang="en-US" sz="2200" dirty="0"/>
              <a:t>, {name}")</a:t>
            </a:r>
          </a:p>
          <a:p>
            <a:endParaRPr lang="en-US" sz="2200" dirty="0"/>
          </a:p>
          <a:p>
            <a:r>
              <a:rPr lang="en-US" sz="2200" dirty="0"/>
              <a:t>execute(</a:t>
            </a:r>
            <a:r>
              <a:rPr lang="en-US" sz="2200" dirty="0" err="1"/>
              <a:t>say_hello</a:t>
            </a:r>
            <a:r>
              <a:rPr lang="en-US" sz="2200" dirty="0"/>
              <a:t>, "Peter", "George") </a:t>
            </a:r>
            <a:r>
              <a:rPr lang="en-US" sz="2200" i="1" dirty="0">
                <a:solidFill>
                  <a:schemeClr val="accent2"/>
                </a:solidFill>
              </a:rPr>
              <a:t># Hello, Peter, I am George</a:t>
            </a:r>
          </a:p>
          <a:p>
            <a:r>
              <a:rPr lang="en-US" sz="2200" dirty="0"/>
              <a:t>execute(</a:t>
            </a:r>
            <a:r>
              <a:rPr lang="en-US" sz="2200" dirty="0" err="1"/>
              <a:t>say_bye</a:t>
            </a:r>
            <a:r>
              <a:rPr lang="en-US" sz="2200" dirty="0"/>
              <a:t>, "Peter")             </a:t>
            </a:r>
            <a:r>
              <a:rPr lang="en-US" sz="2200" i="1" dirty="0">
                <a:solidFill>
                  <a:schemeClr val="accent2"/>
                </a:solidFill>
              </a:rPr>
              <a:t># Bye, Peter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Execute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play_instrument</a:t>
            </a:r>
            <a:r>
              <a:rPr lang="en-US" sz="3600" dirty="0"/>
              <a:t> which will receive an instance of an instrument and will print it's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6" y="3024000"/>
            <a:ext cx="5760000" cy="2690133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Guitar: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guitar")</a:t>
            </a:r>
          </a:p>
          <a:p>
            <a:endParaRPr lang="en-US" sz="2200" dirty="0"/>
          </a:p>
          <a:p>
            <a:r>
              <a:rPr lang="en-US" sz="2200" dirty="0"/>
              <a:t>guitar = Guitar()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Instruments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98438" y="3003258"/>
            <a:ext cx="5703160" cy="2706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Piano: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piano")</a:t>
            </a:r>
          </a:p>
          <a:p>
            <a:endParaRPr lang="en-US" sz="2200" dirty="0"/>
          </a:p>
          <a:p>
            <a:r>
              <a:rPr lang="en-US" sz="2200" dirty="0"/>
              <a:t>piano = Piano()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(piano)</a:t>
            </a:r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59000"/>
            <a:ext cx="7149331" cy="4996513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play_instrument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instrument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instrument.play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Piano: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print("playing the piano")</a:t>
            </a:r>
          </a:p>
          <a:p>
            <a:endParaRPr lang="en-US" sz="2800" dirty="0"/>
          </a:p>
          <a:p>
            <a:r>
              <a:rPr lang="en-US" sz="2800" dirty="0"/>
              <a:t>piano = Piano()</a:t>
            </a:r>
          </a:p>
          <a:p>
            <a:r>
              <a:rPr lang="en-US" sz="2800" dirty="0" err="1"/>
              <a:t>play_instrument</a:t>
            </a:r>
            <a:r>
              <a:rPr lang="en-US" sz="2800" dirty="0"/>
              <a:t>(piano)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Instruments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01" y="1736557"/>
            <a:ext cx="416472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CFBB8C-26E0-4803-A22A-879C8FAA48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D0784-DB84-4A18-ABBD-BA58BEFC0E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F0E81C3-AB0D-4B87-84BA-8A3193A9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85091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78D2-A8C6-414D-AE78-B2A93DB29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Magic methods in Python are the </a:t>
            </a:r>
            <a:r>
              <a:rPr lang="en-US" sz="3600" b="1" dirty="0">
                <a:solidFill>
                  <a:schemeClr val="bg1"/>
                </a:solidFill>
              </a:rPr>
              <a:t>special methods </a:t>
            </a:r>
            <a:r>
              <a:rPr lang="en-US" sz="3600" dirty="0"/>
              <a:t>which add </a:t>
            </a:r>
            <a:r>
              <a:rPr lang="en-US" sz="3600" b="1" dirty="0">
                <a:solidFill>
                  <a:schemeClr val="bg1"/>
                </a:solidFill>
              </a:rPr>
              <a:t>"magic"</a:t>
            </a:r>
            <a:r>
              <a:rPr lang="en-US" sz="3600" dirty="0"/>
              <a:t> to your class</a:t>
            </a:r>
          </a:p>
          <a:p>
            <a:r>
              <a:rPr lang="en-US" sz="3600" dirty="0"/>
              <a:t>They are not meant to be invoked </a:t>
            </a:r>
            <a:r>
              <a:rPr lang="en-US" sz="3600" b="1" dirty="0">
                <a:solidFill>
                  <a:schemeClr val="bg1"/>
                </a:solidFill>
              </a:rPr>
              <a:t>directly by you</a:t>
            </a:r>
            <a:r>
              <a:rPr lang="en-US" sz="3600" dirty="0"/>
              <a:t>, but internally from the class on a </a:t>
            </a:r>
            <a:r>
              <a:rPr lang="en-US" sz="3600" b="1" dirty="0">
                <a:solidFill>
                  <a:schemeClr val="bg1"/>
                </a:solidFill>
              </a:rPr>
              <a:t>certain action</a:t>
            </a:r>
          </a:p>
          <a:p>
            <a:r>
              <a:rPr lang="en-US" sz="3600" dirty="0"/>
              <a:t>For example, when you add two numbers using the </a:t>
            </a:r>
            <a:r>
              <a:rPr lang="en-US" sz="3600" b="1" dirty="0">
                <a:solidFill>
                  <a:schemeClr val="bg1"/>
                </a:solidFill>
              </a:rPr>
              <a:t>+ operator</a:t>
            </a:r>
            <a:r>
              <a:rPr lang="en-US" sz="3600" dirty="0"/>
              <a:t>,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__add__()</a:t>
            </a:r>
            <a:r>
              <a:rPr lang="en-US" sz="3600" dirty="0"/>
              <a:t> method will be called</a:t>
            </a:r>
            <a:endParaRPr lang="bg-BG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4D777-14C0-4F56-AA33-92BB25D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Magic Methods?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01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FB649-DF80-4C88-87A4-7D1BC0C44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Built-in classes </a:t>
            </a:r>
            <a:r>
              <a:rPr lang="en-US" sz="3600" dirty="0"/>
              <a:t>in Python define </a:t>
            </a:r>
            <a:r>
              <a:rPr lang="en-US" sz="3600" b="1" dirty="0">
                <a:solidFill>
                  <a:schemeClr val="bg1"/>
                </a:solidFill>
              </a:rPr>
              <a:t>many magic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function to see the magic methods inherited by a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Some of the magic methods in the </a:t>
            </a:r>
            <a:r>
              <a:rPr lang="en-US" sz="3600" b="1" dirty="0">
                <a:solidFill>
                  <a:schemeClr val="bg1"/>
                </a:solidFill>
              </a:rPr>
              <a:t>int class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104000"/>
            <a:ext cx="10949531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(int)</a:t>
            </a:r>
          </a:p>
          <a:p>
            <a:r>
              <a:rPr lang="en-US" dirty="0"/>
              <a:t>['__abs__', '__add__', '__and__', '__</a:t>
            </a:r>
            <a:r>
              <a:rPr lang="en-US" dirty="0" err="1"/>
              <a:t>ge</a:t>
            </a:r>
            <a:r>
              <a:rPr lang="en-US" dirty="0"/>
              <a:t>__, '__</a:t>
            </a:r>
            <a:r>
              <a:rPr lang="en-US" dirty="0" err="1"/>
              <a:t>gt</a:t>
            </a:r>
            <a:r>
              <a:rPr lang="en-US" dirty="0"/>
              <a:t>__', '__le__', '__</a:t>
            </a:r>
            <a:r>
              <a:rPr lang="en-US" dirty="0" err="1"/>
              <a:t>lt</a:t>
            </a:r>
            <a:r>
              <a:rPr lang="en-US" dirty="0"/>
              <a:t>__', '__</a:t>
            </a:r>
            <a:r>
              <a:rPr lang="en-US" dirty="0" err="1"/>
              <a:t>repr</a:t>
            </a:r>
            <a:r>
              <a:rPr lang="en-US" dirty="0"/>
              <a:t>__', '__str__']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Magic Methods in Built-in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71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we have a </a:t>
            </a:r>
            <a:r>
              <a:rPr lang="en-US" sz="3600" b="1" dirty="0">
                <a:solidFill>
                  <a:schemeClr val="bg1"/>
                </a:solidFill>
              </a:rPr>
              <a:t>class Person </a:t>
            </a:r>
            <a:r>
              <a:rPr lang="en-US" sz="3600" dirty="0"/>
              <a:t>and we want to </a:t>
            </a:r>
            <a:r>
              <a:rPr lang="en-US" sz="3600" b="1" dirty="0">
                <a:solidFill>
                  <a:schemeClr val="bg1"/>
                </a:solidFill>
              </a:rPr>
              <a:t>compare</a:t>
            </a:r>
            <a:r>
              <a:rPr lang="en-US" sz="3600" dirty="0"/>
              <a:t> them by their age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/>
              <a:t> operator, we can override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magic method</a:t>
            </a:r>
            <a:endParaRPr lang="bg-BG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6000" y="2619000"/>
            <a:ext cx="6452386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gt</a:t>
            </a:r>
            <a:r>
              <a:rPr lang="en-US" sz="2000" dirty="0"/>
              <a:t>__(self, other):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/>
              <a:t>other.salary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/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Overriding __</a:t>
            </a:r>
            <a:r>
              <a:rPr lang="en-US" dirty="0" err="1"/>
              <a:t>gt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Magic methods in Python are the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special</a:t>
            </a:r>
            <a:r>
              <a:rPr lang="en-US" sz="3350" dirty="0"/>
              <a:t> methods which add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"magic"</a:t>
            </a:r>
            <a:r>
              <a:rPr lang="en-US" sz="3350" dirty="0"/>
              <a:t> to your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Polymorphism is based on the Greek words Poly (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dirty="0"/>
              <a:t>) and morphism (</a:t>
            </a:r>
            <a:r>
              <a:rPr lang="en-US" sz="3600" b="1" dirty="0">
                <a:solidFill>
                  <a:schemeClr val="bg1"/>
                </a:solidFill>
              </a:rPr>
              <a:t>forms</a:t>
            </a:r>
            <a:r>
              <a:rPr lang="en-US" sz="3600" dirty="0"/>
              <a:t>)</a:t>
            </a:r>
          </a:p>
          <a:p>
            <a:r>
              <a:rPr lang="en-US" sz="3600" dirty="0"/>
              <a:t>In software engineering</a:t>
            </a:r>
            <a:r>
              <a:rPr lang="bg-BG" sz="3600" dirty="0"/>
              <a:t>, </a:t>
            </a:r>
            <a:r>
              <a:rPr lang="en-US" sz="3600" dirty="0"/>
              <a:t>polymorphism means the usage of an objects though the interface of their base class</a:t>
            </a:r>
          </a:p>
          <a:p>
            <a:pPr lvl="1"/>
            <a:r>
              <a:rPr lang="en-US" sz="3400" dirty="0"/>
              <a:t>i.e. </a:t>
            </a:r>
            <a:r>
              <a:rPr lang="en-US" sz="3400" b="1" dirty="0">
                <a:solidFill>
                  <a:schemeClr val="bg1"/>
                </a:solidFill>
              </a:rPr>
              <a:t>Circle inherits Shape</a:t>
            </a:r>
            <a:r>
              <a:rPr lang="en-US" sz="3400" dirty="0"/>
              <a:t>, so a circle instance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D96FC5-5A88-48CC-AF62-72FBA59A73C1}"/>
              </a:ext>
            </a:extLst>
          </p:cNvPr>
          <p:cNvSpPr txBox="1">
            <a:spLocks/>
          </p:cNvSpPr>
          <p:nvPr/>
        </p:nvSpPr>
        <p:spPr>
          <a:xfrm>
            <a:off x="471000" y="4399083"/>
            <a:ext cx="760892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</a:t>
            </a:r>
            <a:r>
              <a:rPr lang="en-US" sz="2400" dirty="0" err="1"/>
              <a:t>print_shape</a:t>
            </a:r>
            <a:r>
              <a:rPr lang="en-US" sz="2400" dirty="0"/>
              <a:t>(s: Shape):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f'Perimeter</a:t>
            </a:r>
            <a:r>
              <a:rPr lang="en-US" sz="2400" dirty="0"/>
              <a:t>: {</a:t>
            </a:r>
            <a:r>
              <a:rPr lang="en-US" sz="2400" dirty="0" err="1"/>
              <a:t>s.perimeter</a:t>
            </a:r>
            <a:r>
              <a:rPr lang="en-US" sz="2400" dirty="0"/>
              <a:t>()}')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f'Area</a:t>
            </a:r>
            <a:r>
              <a:rPr lang="en-US" sz="2400" dirty="0"/>
              <a:t>: {</a:t>
            </a:r>
            <a:r>
              <a:rPr lang="en-US" sz="2400" dirty="0" err="1"/>
              <a:t>s.area</a:t>
            </a:r>
            <a:r>
              <a:rPr lang="en-US" sz="2400" dirty="0"/>
              <a:t>()}')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7BE9EFF7-287B-4A23-B600-646991F73816}"/>
              </a:ext>
            </a:extLst>
          </p:cNvPr>
          <p:cNvSpPr/>
          <p:nvPr/>
        </p:nvSpPr>
        <p:spPr bwMode="auto">
          <a:xfrm>
            <a:off x="8436000" y="2418311"/>
            <a:ext cx="3268533" cy="510778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3F1D61B2-1677-415F-A15D-4C006ECA5821}"/>
              </a:ext>
            </a:extLst>
          </p:cNvPr>
          <p:cNvSpPr/>
          <p:nvPr/>
        </p:nvSpPr>
        <p:spPr bwMode="auto">
          <a:xfrm>
            <a:off x="8438268" y="3784587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expects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67993B-88DE-4BB3-9ABB-6FFEDE4F1D69}"/>
              </a:ext>
            </a:extLst>
          </p:cNvPr>
          <p:cNvSpPr txBox="1">
            <a:spLocks/>
          </p:cNvSpPr>
          <p:nvPr/>
        </p:nvSpPr>
        <p:spPr>
          <a:xfrm>
            <a:off x="471000" y="5912888"/>
            <a:ext cx="76089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print_shape</a:t>
            </a:r>
            <a:r>
              <a:rPr lang="en-US" sz="2400" dirty="0"/>
              <a:t>(Circle(3))</a:t>
            </a:r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4928C171-14FC-4746-A1D5-600DBFFF0D11}"/>
              </a:ext>
            </a:extLst>
          </p:cNvPr>
          <p:cNvSpPr/>
          <p:nvPr/>
        </p:nvSpPr>
        <p:spPr bwMode="auto">
          <a:xfrm>
            <a:off x="8438268" y="5298392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Call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471000" y="1179000"/>
            <a:ext cx="7608924" cy="30688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Circle(Shape):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self,radius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area(self):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perimeter(self):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en-US" dirty="0"/>
              <a:t>Implementing strong-type polymorphism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</a:t>
            </a:r>
            <a:r>
              <a:rPr lang="en-US" sz="3600" b="1" dirty="0">
                <a:solidFill>
                  <a:schemeClr val="bg1"/>
                </a:solidFill>
              </a:rPr>
              <a:t>three central principles</a:t>
            </a:r>
          </a:p>
          <a:p>
            <a:r>
              <a:rPr lang="en-US" sz="3600" dirty="0"/>
              <a:t>Through abstraction</a:t>
            </a:r>
          </a:p>
          <a:p>
            <a:pPr lvl="1"/>
            <a:r>
              <a:rPr lang="en-US" sz="3400" dirty="0"/>
              <a:t>We hide all but the relevant data about an object to </a:t>
            </a:r>
            <a:r>
              <a:rPr lang="en-US" sz="3400" b="1" dirty="0">
                <a:solidFill>
                  <a:schemeClr val="bg1"/>
                </a:solidFill>
              </a:rPr>
              <a:t>reduce complexity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increase efficiency</a:t>
            </a:r>
          </a:p>
          <a:p>
            <a:pPr lvl="1"/>
            <a:r>
              <a:rPr lang="en-US" sz="3400" dirty="0"/>
              <a:t>Implementation details are hidden and must be accessed </a:t>
            </a:r>
            <a:r>
              <a:rPr lang="en-US" sz="3400" dirty="0" smtClean="0"/>
              <a:t>explicitly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abstract method is a method that is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but contains </a:t>
            </a:r>
            <a:r>
              <a:rPr lang="en-US" sz="3600" b="1" dirty="0">
                <a:solidFill>
                  <a:schemeClr val="bg1"/>
                </a:solidFill>
              </a:rPr>
              <a:t>no implementation</a:t>
            </a:r>
            <a:endParaRPr lang="en-US" sz="3600" dirty="0"/>
          </a:p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r>
              <a:rPr lang="en-US" sz="3600" dirty="0"/>
              <a:t>Abstract classes may not be instantiated,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purl.org/dc/terms/"/>
    <ds:schemaRef ds:uri="http://schemas.microsoft.com/office/2006/metadata/properties"/>
    <ds:schemaRef ds:uri="http://www.w3.org/XML/1998/namespace"/>
    <ds:schemaRef ds:uri="b1da4528-fe13-414f-b133-a49aeaaa47fa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1713</Words>
  <Application>Microsoft Office PowerPoint</Application>
  <PresentationFormat>Widescreen</PresentationFormat>
  <Paragraphs>326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Polymorphism and Magic Methods</vt:lpstr>
      <vt:lpstr>Table of Contents</vt:lpstr>
      <vt:lpstr>Have a Question?</vt:lpstr>
      <vt:lpstr>What is Polymorphism</vt:lpstr>
      <vt:lpstr>Polymorphism Definition</vt:lpstr>
      <vt:lpstr>Example: Polymorphism</vt:lpstr>
      <vt:lpstr>Implementing strong-type polymorphism</vt:lpstr>
      <vt:lpstr>A Word about Abstraction</vt:lpstr>
      <vt:lpstr>Abstract Classes</vt:lpstr>
      <vt:lpstr>Abstract classes in Python</vt:lpstr>
      <vt:lpstr>Abstract classes with ABC module</vt:lpstr>
      <vt:lpstr>Example: Abstract classes with ABC module</vt:lpstr>
      <vt:lpstr>Example: Abstract classes with ABC module</vt:lpstr>
      <vt:lpstr>Problem: Shapes</vt:lpstr>
      <vt:lpstr>Solution: Shapes</vt:lpstr>
      <vt:lpstr>Duck-typing</vt:lpstr>
      <vt:lpstr>Duck-typing Definition</vt:lpstr>
      <vt:lpstr>Duck-typing</vt:lpstr>
      <vt:lpstr>Example: Duck-typing</vt:lpstr>
      <vt:lpstr>Problem: Execute</vt:lpstr>
      <vt:lpstr>Solution: Execute</vt:lpstr>
      <vt:lpstr>Problem: Instruments</vt:lpstr>
      <vt:lpstr>Solution: Instruments</vt:lpstr>
      <vt:lpstr>Magic Methods</vt:lpstr>
      <vt:lpstr>What are Magic Methods?</vt:lpstr>
      <vt:lpstr>Magic Methods in Built-in Classes</vt:lpstr>
      <vt:lpstr>Examples: Overriding __gt__</vt:lpstr>
      <vt:lpstr>Problem: ImageArea</vt:lpstr>
      <vt:lpstr>Solution: ImageArea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Software University</cp:lastModifiedBy>
  <cp:revision>152</cp:revision>
  <dcterms:created xsi:type="dcterms:W3CDTF">2018-05-23T13:08:44Z</dcterms:created>
  <dcterms:modified xsi:type="dcterms:W3CDTF">2021-01-07T16:20:50Z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