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316" r:id="rId29"/>
    <p:sldId id="317" r:id="rId30"/>
    <p:sldId id="299" r:id="rId31"/>
    <p:sldId id="305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  <p14:sldId id="316"/>
            <p14:sldId id="317"/>
          </p14:sldIdLst>
        </p14:section>
        <p14:section name="Conclusion" id="{EB44F28B-A80A-4606-AE06-B98C7B68CC1B}">
          <p14:sldIdLst>
            <p14:sldId id="299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6981" autoAdjust="0"/>
  </p:normalViewPr>
  <p:slideViewPr>
    <p:cSldViewPr showGuides="1">
      <p:cViewPr varScale="1">
        <p:scale>
          <a:sx n="115" d="100"/>
          <a:sy n="115" d="100"/>
        </p:scale>
        <p:origin x="38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257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635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Design Principles and Approaches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noProof="1" smtClean="0"/>
              <a:t>Let's </a:t>
            </a:r>
            <a:r>
              <a:rPr lang="en-GB" sz="3600" noProof="1"/>
              <a:t>imagine that we want to make a 40% </a:t>
            </a:r>
            <a:r>
              <a:rPr lang="en-GB" sz="3600" b="1" noProof="1">
                <a:solidFill>
                  <a:schemeClr val="bg1"/>
                </a:solidFill>
              </a:rPr>
              <a:t>discount</a:t>
            </a:r>
            <a:r>
              <a:rPr lang="en-GB" sz="3600" noProof="1"/>
              <a:t> of the semester taxes to all students with </a:t>
            </a:r>
            <a:r>
              <a:rPr lang="en-GB" sz="3600" b="1" noProof="1">
                <a:solidFill>
                  <a:schemeClr val="bg1"/>
                </a:solidFill>
              </a:rPr>
              <a:t>grades above 5</a:t>
            </a:r>
            <a:endParaRPr lang="en-US" sz="36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	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elif</a:t>
            </a:r>
            <a:r>
              <a:rPr lang="en-GB" sz="2400" dirty="0"/>
              <a:t>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734" y="1224000"/>
            <a:ext cx="11667266" cy="5373944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average_grade):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20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super().get_discount()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8076000" y="2574000"/>
            <a:ext cx="3254531" cy="11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1000" y="5184000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Liskov Substitution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178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LSP is fundamental to a good object-oriented software design because it emphasizes one of its core traits </a:t>
            </a:r>
            <a:r>
              <a:rPr lang="bg-BG" sz="3600" dirty="0"/>
              <a:t>– </a:t>
            </a:r>
            <a:r>
              <a:rPr lang="en-GB" sz="3600" b="1" dirty="0">
                <a:solidFill>
                  <a:schemeClr val="bg1"/>
                </a:solidFill>
              </a:rPr>
              <a:t>polymorphism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It is about creating </a:t>
            </a:r>
            <a:r>
              <a:rPr lang="en-GB" sz="3400" b="1" dirty="0">
                <a:solidFill>
                  <a:schemeClr val="bg1"/>
                </a:solidFill>
              </a:rPr>
              <a:t>correct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hierarchies</a:t>
            </a:r>
            <a:r>
              <a:rPr lang="en-GB" sz="3400" dirty="0"/>
              <a:t> so that classes derived from a base one are polymorphic along the parent one</a:t>
            </a:r>
            <a:endParaRPr lang="bg-BG" sz="3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Carefully thinking about new classes in the way that LSP suggests helps us to </a:t>
            </a:r>
            <a:r>
              <a:rPr lang="en-GB" sz="3400" b="1" dirty="0">
                <a:solidFill>
                  <a:schemeClr val="bg1"/>
                </a:solidFill>
              </a:rPr>
              <a:t>extend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the hierarchy correctly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We could say that </a:t>
            </a:r>
            <a:r>
              <a:rPr lang="en-GB" sz="3400" b="1" dirty="0">
                <a:solidFill>
                  <a:schemeClr val="bg1"/>
                </a:solidFill>
              </a:rPr>
              <a:t>LSP</a:t>
            </a:r>
            <a:r>
              <a:rPr lang="en-GB" sz="3400" dirty="0"/>
              <a:t> contributes to the </a:t>
            </a:r>
            <a:r>
              <a:rPr lang="en-GB" sz="3400" b="1" dirty="0">
                <a:solidFill>
                  <a:schemeClr val="bg1"/>
                </a:solidFill>
              </a:rPr>
              <a:t>OCP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behaviour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 Segregation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sz="3600" dirty="0"/>
              <a:t>A client </a:t>
            </a:r>
            <a:r>
              <a:rPr lang="en-GB" sz="3600" b="1" dirty="0">
                <a:solidFill>
                  <a:schemeClr val="bg1"/>
                </a:solidFill>
              </a:rPr>
              <a:t>should not depend</a:t>
            </a:r>
            <a:r>
              <a:rPr lang="en-GB" sz="3600" dirty="0"/>
              <a:t> on methods it </a:t>
            </a:r>
            <a:r>
              <a:rPr lang="en-GB" sz="3600" b="1" dirty="0">
                <a:solidFill>
                  <a:schemeClr val="bg1"/>
                </a:solidFill>
              </a:rPr>
              <a:t>does not use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 good way of ensuring this is by </a:t>
            </a:r>
            <a:r>
              <a:rPr lang="en-GB" sz="3400" b="1" dirty="0">
                <a:solidFill>
                  <a:schemeClr val="bg1"/>
                </a:solidFill>
              </a:rPr>
              <a:t>separation</a:t>
            </a:r>
            <a:r>
              <a:rPr lang="en-GB" sz="3400" dirty="0"/>
              <a:t> through multiple </a:t>
            </a:r>
            <a:r>
              <a:rPr lang="en-GB" sz="3400" b="1" dirty="0">
                <a:solidFill>
                  <a:schemeClr val="bg1"/>
                </a:solidFill>
              </a:rPr>
              <a:t>inheritance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Т</a:t>
            </a:r>
            <a:r>
              <a:rPr lang="en-GB" sz="3400" dirty="0"/>
              <a:t>his is precisely the purpose of the </a:t>
            </a:r>
            <a:r>
              <a:rPr lang="en-GB" sz="3400" b="1" dirty="0">
                <a:solidFill>
                  <a:schemeClr val="bg1"/>
                </a:solidFill>
              </a:rPr>
              <a:t>mix-ins</a:t>
            </a:r>
            <a:r>
              <a:rPr lang="bg-BG" sz="3400" dirty="0"/>
              <a:t> -</a:t>
            </a:r>
            <a:r>
              <a:rPr lang="en-GB" sz="3400" dirty="0"/>
              <a:t> to provide multiple clients </a:t>
            </a:r>
            <a:r>
              <a:rPr lang="en-GB" sz="3400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sz="3600" dirty="0"/>
              <a:t>ISP is intended to keep a system </a:t>
            </a:r>
            <a:r>
              <a:rPr lang="en-GB" sz="3600" b="1" dirty="0">
                <a:solidFill>
                  <a:schemeClr val="bg1"/>
                </a:solidFill>
              </a:rPr>
              <a:t>decoupled</a:t>
            </a:r>
            <a:r>
              <a:rPr lang="en-GB" sz="3600" dirty="0"/>
              <a:t> and thus easier to refactor, change, and redeploy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noProof="1"/>
              <a:t>Liskov</a:t>
            </a:r>
            <a:r>
              <a:rPr lang="en-US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</a:t>
            </a:r>
            <a:r>
              <a:rPr lang="en-GB" sz="3600" b="1" dirty="0">
                <a:solidFill>
                  <a:schemeClr val="bg1"/>
                </a:solidFill>
              </a:rPr>
              <a:t>Shape</a:t>
            </a:r>
            <a:r>
              <a:rPr lang="en-GB" sz="3600" dirty="0"/>
              <a:t> draws rectangle and circle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or Rectangle implementing the Shape class must define the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600" b="1" dirty="0">
                <a:solidFill>
                  <a:schemeClr val="bg1"/>
                </a:solidFill>
              </a:rPr>
              <a:t>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Rectangle implements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implements method draw_rectangle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4471" y="3115195"/>
            <a:ext cx="4860000" cy="3642055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</a:t>
            </a:r>
            <a:r>
              <a:rPr lang="en-GB" sz="2200" dirty="0" smtClean="0"/>
              <a:t>pass</a:t>
            </a:r>
            <a:endParaRPr lang="en-GB" sz="2200" dirty="0"/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make Shape conform to the ISP principle, we segregate the actions to </a:t>
            </a:r>
            <a:r>
              <a:rPr lang="en-GB" sz="36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Circle and Rectangle can inherit from class Shape and implement </a:t>
            </a:r>
            <a:r>
              <a:rPr lang="en-GB" sz="3400" b="1" dirty="0">
                <a:solidFill>
                  <a:schemeClr val="bg1"/>
                </a:solidFill>
              </a:rPr>
              <a:t>their own</a:t>
            </a:r>
            <a:r>
              <a:rPr lang="en-GB" sz="3400" b="1" dirty="0"/>
              <a:t> </a:t>
            </a:r>
            <a:r>
              <a:rPr lang="en-GB" sz="3400" dirty="0"/>
              <a:t>draw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1000" y="3654027"/>
            <a:ext cx="4950000" cy="3126598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</a:t>
            </a:r>
            <a:r>
              <a:rPr lang="en-GB" sz="2000" dirty="0" err="1" smtClean="0"/>
              <a:t>NotImplementedError</a:t>
            </a:r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Dependency Inversion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Interesting design principle by which we protect our code by making it </a:t>
            </a:r>
            <a:r>
              <a:rPr lang="en-GB" sz="3600" b="1" dirty="0">
                <a:solidFill>
                  <a:schemeClr val="bg1"/>
                </a:solidFill>
              </a:rPr>
              <a:t>independent</a:t>
            </a:r>
            <a:r>
              <a:rPr lang="en-GB" sz="3600" dirty="0"/>
              <a:t> of things that are fragile, volatile or out of our control</a:t>
            </a:r>
          </a:p>
          <a:p>
            <a:r>
              <a:rPr lang="en-GB" sz="3600" dirty="0"/>
              <a:t>Depend on </a:t>
            </a:r>
            <a:r>
              <a:rPr lang="en-GB" sz="3600" b="1" dirty="0">
                <a:solidFill>
                  <a:schemeClr val="bg1"/>
                </a:solidFill>
              </a:rPr>
              <a:t>abstractions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not</a:t>
            </a:r>
            <a:r>
              <a:rPr lang="en-GB" sz="3600" dirty="0"/>
              <a:t> on </a:t>
            </a:r>
            <a:r>
              <a:rPr lang="en-GB" sz="3600" b="1" dirty="0">
                <a:solidFill>
                  <a:schemeClr val="bg1"/>
                </a:solidFill>
              </a:rPr>
              <a:t>concretions</a:t>
            </a:r>
            <a:endParaRPr lang="en-GB" sz="3600" dirty="0"/>
          </a:p>
          <a:p>
            <a:pPr lvl="1"/>
            <a:r>
              <a:rPr lang="en-GB" sz="3400" dirty="0"/>
              <a:t>High-level modules should not depend on low-level modules. </a:t>
            </a:r>
            <a:r>
              <a:rPr lang="en-GB" sz="3400" b="1" dirty="0">
                <a:solidFill>
                  <a:schemeClr val="bg1"/>
                </a:solidFill>
              </a:rPr>
              <a:t>Both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Abstractions should not depend on details. </a:t>
            </a:r>
            <a:r>
              <a:rPr lang="en-GB" sz="3400" b="1" dirty="0">
                <a:solidFill>
                  <a:schemeClr val="bg1"/>
                </a:solidFill>
              </a:rPr>
              <a:t>Details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68285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Software </a:t>
            </a:r>
            <a:r>
              <a:rPr lang="en-GB" sz="3600" dirty="0"/>
              <a:t>engineering technique for defining the </a:t>
            </a:r>
            <a:r>
              <a:rPr lang="en-GB" sz="3600" b="1" dirty="0">
                <a:solidFill>
                  <a:schemeClr val="bg1"/>
                </a:solidFill>
              </a:rPr>
              <a:t>dependencies</a:t>
            </a:r>
            <a:r>
              <a:rPr lang="en-GB" sz="3600" dirty="0"/>
              <a:t> among objects</a:t>
            </a:r>
            <a:endParaRPr lang="en-US" sz="3600" b="1" dirty="0"/>
          </a:p>
          <a:p>
            <a:r>
              <a:rPr lang="en-GB" sz="3600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Decreases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coupling</a:t>
            </a:r>
            <a:r>
              <a:rPr lang="en-GB" sz="3400" dirty="0"/>
              <a:t> between a class and its dependency</a:t>
            </a:r>
          </a:p>
          <a:p>
            <a:pPr lvl="1"/>
            <a:r>
              <a:rPr lang="en-GB" sz="3400" dirty="0"/>
              <a:t>Can be applied to legacy code as a </a:t>
            </a:r>
            <a:r>
              <a:rPr lang="en-GB" sz="3400" b="1" dirty="0">
                <a:solidFill>
                  <a:schemeClr val="bg1"/>
                </a:solidFill>
              </a:rPr>
              <a:t>refactoring</a:t>
            </a:r>
            <a:r>
              <a:rPr lang="en-GB" sz="3400" dirty="0"/>
              <a:t>, because it doesn’t require any change in code behaviour</a:t>
            </a:r>
          </a:p>
          <a:p>
            <a:pPr lvl="1"/>
            <a:r>
              <a:rPr lang="en-GB" sz="3400" dirty="0"/>
              <a:t>Allows a client to </a:t>
            </a:r>
            <a:r>
              <a:rPr lang="en-GB" sz="3400" b="1" dirty="0">
                <a:solidFill>
                  <a:schemeClr val="bg1"/>
                </a:solidFill>
              </a:rPr>
              <a:t>remove</a:t>
            </a:r>
            <a:r>
              <a:rPr lang="en-GB" sz="3400" dirty="0"/>
              <a:t> all knowledge of a </a:t>
            </a:r>
            <a:r>
              <a:rPr lang="en-GB" sz="3400" b="1" dirty="0">
                <a:solidFill>
                  <a:schemeClr val="bg1"/>
                </a:solidFill>
              </a:rPr>
              <a:t>concrete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implementation</a:t>
            </a:r>
            <a:r>
              <a:rPr lang="en-GB" sz="3400" dirty="0"/>
              <a:t> that it needs to use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000" y="1335919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IMessageService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5556000" y="144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Dependency Injection in Python is little </a:t>
            </a:r>
            <a:r>
              <a:rPr lang="en-GB" sz="3600" b="1" dirty="0">
                <a:solidFill>
                  <a:schemeClr val="bg1"/>
                </a:solidFill>
              </a:rPr>
              <a:t>different</a:t>
            </a:r>
            <a:r>
              <a:rPr lang="en-GB" sz="3600" dirty="0"/>
              <a:t> from general static language DI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has a microframework </a:t>
            </a:r>
            <a:r>
              <a:rPr lang="en-GB" sz="3600" b="1" dirty="0">
                <a:solidFill>
                  <a:schemeClr val="bg1"/>
                </a:solidFill>
              </a:rPr>
              <a:t>library</a:t>
            </a:r>
            <a:r>
              <a:rPr lang="en-GB" sz="3600" dirty="0"/>
              <a:t> for DI, called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dependency_injector</a:t>
            </a:r>
            <a:r>
              <a:rPr lang="en-GB" sz="3600" dirty="0"/>
              <a:t>.</a:t>
            </a:r>
            <a:r>
              <a:rPr lang="en-GB" sz="3600" b="1" dirty="0"/>
              <a:t> </a:t>
            </a:r>
            <a:r>
              <a:rPr lang="en-GB" sz="3600" dirty="0"/>
              <a:t>This package has two main entities: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Providers</a:t>
            </a:r>
            <a:r>
              <a:rPr lang="en-GB" sz="3400" dirty="0"/>
              <a:t> - providers describe how objects are accessed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Containers</a:t>
            </a:r>
            <a:r>
              <a:rPr lang="en-GB" sz="3400" dirty="0"/>
              <a:t> - containers are simply a collection of providers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DI in Python</a:t>
            </a:r>
          </a:p>
        </p:txBody>
      </p:sp>
    </p:spTree>
    <p:extLst>
      <p:ext uri="{BB962C8B-B14F-4D97-AF65-F5344CB8AC3E}">
        <p14:creationId xmlns:p14="http://schemas.microsoft.com/office/powerpoint/2010/main" val="7093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sz="3900" dirty="0"/>
              <a:t>Designed to be a </a:t>
            </a:r>
            <a:r>
              <a:rPr lang="en-GB" sz="3900" b="1" dirty="0">
                <a:solidFill>
                  <a:schemeClr val="bg1"/>
                </a:solidFill>
              </a:rPr>
              <a:t>unified</a:t>
            </a:r>
            <a:r>
              <a:rPr lang="en-GB" sz="3900" b="1" dirty="0"/>
              <a:t> </a:t>
            </a:r>
            <a:r>
              <a:rPr lang="en-GB" sz="3900" b="1" dirty="0">
                <a:solidFill>
                  <a:schemeClr val="bg1"/>
                </a:solidFill>
              </a:rPr>
              <a:t>tool</a:t>
            </a:r>
            <a:r>
              <a:rPr lang="en-GB" sz="3900" b="1" dirty="0"/>
              <a:t> </a:t>
            </a:r>
            <a:r>
              <a:rPr lang="en-GB" sz="3900" dirty="0"/>
              <a:t>that helps implement a dependency injection design pattern in a formal and Pythonic way</a:t>
            </a:r>
          </a:p>
          <a:p>
            <a:r>
              <a:rPr lang="en-GB" sz="3900" dirty="0"/>
              <a:t>The </a:t>
            </a:r>
            <a:r>
              <a:rPr lang="en-GB" sz="3900" b="1" dirty="0">
                <a:solidFill>
                  <a:schemeClr val="bg1"/>
                </a:solidFill>
              </a:rPr>
              <a:t>key</a:t>
            </a:r>
            <a:r>
              <a:rPr lang="en-GB" sz="3900" b="1" dirty="0"/>
              <a:t> </a:t>
            </a:r>
            <a:r>
              <a:rPr lang="en-GB" sz="3900" b="1" dirty="0">
                <a:solidFill>
                  <a:schemeClr val="bg1"/>
                </a:solidFill>
              </a:rPr>
              <a:t>features</a:t>
            </a:r>
            <a:r>
              <a:rPr lang="en-GB" sz="3900" b="1" dirty="0"/>
              <a:t> </a:t>
            </a:r>
            <a:r>
              <a:rPr lang="en-GB" sz="3900" dirty="0"/>
              <a:t>of the DI framework are:</a:t>
            </a:r>
          </a:p>
          <a:p>
            <a:pPr lvl="1"/>
            <a:r>
              <a:rPr lang="en-GB" sz="3700" dirty="0"/>
              <a:t>Easy, smart, and pythonic style</a:t>
            </a:r>
          </a:p>
          <a:p>
            <a:pPr lvl="1"/>
            <a:r>
              <a:rPr lang="en-GB" sz="3700" dirty="0"/>
              <a:t>Obvious and clear structure</a:t>
            </a:r>
          </a:p>
          <a:p>
            <a:pPr lvl="1"/>
            <a:r>
              <a:rPr lang="en-GB" sz="3700" dirty="0"/>
              <a:t>Extensibility and flexibility</a:t>
            </a:r>
          </a:p>
          <a:p>
            <a:pPr lvl="1"/>
            <a:r>
              <a:rPr lang="en-GB" sz="3700" dirty="0"/>
              <a:t>High performance</a:t>
            </a:r>
          </a:p>
          <a:p>
            <a:pPr lvl="1"/>
            <a:r>
              <a:rPr lang="en-GB" sz="3700" dirty="0"/>
              <a:t>Memory efficiency</a:t>
            </a:r>
          </a:p>
          <a:p>
            <a:pPr lvl="1"/>
            <a:r>
              <a:rPr lang="en-GB" sz="3700" dirty="0"/>
              <a:t>Thread safety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Injector framework</a:t>
            </a:r>
          </a:p>
        </p:txBody>
      </p:sp>
    </p:spTree>
    <p:extLst>
      <p:ext uri="{BB962C8B-B14F-4D97-AF65-F5344CB8AC3E}">
        <p14:creationId xmlns:p14="http://schemas.microsoft.com/office/powerpoint/2010/main" val="10206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Each class is responsible for </a:t>
            </a:r>
            <a:r>
              <a:rPr lang="en-GB" sz="3600" b="1" dirty="0">
                <a:solidFill>
                  <a:schemeClr val="bg1"/>
                </a:solidFill>
              </a:rPr>
              <a:t>only one thing </a:t>
            </a:r>
            <a:r>
              <a:rPr lang="en-GB" sz="3600" dirty="0"/>
              <a:t>and</a:t>
            </a:r>
            <a:r>
              <a:rPr lang="en-GB" sz="3600" b="1" dirty="0"/>
              <a:t> </a:t>
            </a:r>
            <a:r>
              <a:rPr lang="en-GB" sz="3600" dirty="0"/>
              <a:t>should have only one reason to change</a:t>
            </a:r>
          </a:p>
          <a:p>
            <a:r>
              <a:rPr lang="en-GB" sz="3600" dirty="0"/>
              <a:t>A class which has many responsibilities is </a:t>
            </a:r>
            <a:r>
              <a:rPr lang="en-GB" sz="3600" b="1" dirty="0">
                <a:solidFill>
                  <a:schemeClr val="bg1"/>
                </a:solidFill>
              </a:rPr>
              <a:t>coupling</a:t>
            </a:r>
            <a:r>
              <a:rPr lang="en-GB" sz="3600" dirty="0"/>
              <a:t> these responsibilities together which leads to </a:t>
            </a:r>
            <a:r>
              <a:rPr lang="en-GB" sz="3600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,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</TotalTime>
  <Words>1498</Words>
  <Application>Microsoft Office PowerPoint</Application>
  <PresentationFormat>Widescreen</PresentationFormat>
  <Paragraphs>309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Implementing DI in Python</vt:lpstr>
      <vt:lpstr>Dependency Injector framework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SOLID</dc:title>
  <dc:subject>C# OOP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155</cp:revision>
  <dcterms:created xsi:type="dcterms:W3CDTF">2018-05-23T13:08:44Z</dcterms:created>
  <dcterms:modified xsi:type="dcterms:W3CDTF">2021-01-07T18:01:06Z</dcterms:modified>
  <cp:category>programming; education; software engineering; software development</cp:category>
</cp:coreProperties>
</file>