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62" r:id="rId2"/>
    <p:sldId id="263" r:id="rId3"/>
    <p:sldId id="265" r:id="rId4"/>
    <p:sldId id="281" r:id="rId5"/>
    <p:sldId id="275" r:id="rId6"/>
    <p:sldId id="280" r:id="rId7"/>
    <p:sldId id="268" r:id="rId8"/>
    <p:sldId id="276" r:id="rId9"/>
    <p:sldId id="266" r:id="rId10"/>
    <p:sldId id="277" r:id="rId11"/>
    <p:sldId id="279" r:id="rId12"/>
    <p:sldId id="267" r:id="rId13"/>
    <p:sldId id="286" r:id="rId14"/>
    <p:sldId id="288" r:id="rId15"/>
    <p:sldId id="269" r:id="rId16"/>
    <p:sldId id="282" r:id="rId17"/>
    <p:sldId id="270" r:id="rId18"/>
    <p:sldId id="284" r:id="rId19"/>
    <p:sldId id="289" r:id="rId20"/>
    <p:sldId id="290" r:id="rId21"/>
    <p:sldId id="291" r:id="rId22"/>
    <p:sldId id="271" r:id="rId23"/>
    <p:sldId id="283" r:id="rId24"/>
    <p:sldId id="272" r:id="rId25"/>
    <p:sldId id="285"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81551"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110668F-8BEE-42EF-AEFA-8189A9B405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835DFE3-E322-4319-9169-189FFFE3D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3A1AE6-C80D-4628-9D99-07A8B624BFFD}" type="datetimeFigureOut">
              <a:rPr lang="fr-FR" smtClean="0"/>
              <a:t>25/02/2022</a:t>
            </a:fld>
            <a:endParaRPr lang="fr-FR"/>
          </a:p>
        </p:txBody>
      </p:sp>
      <p:sp>
        <p:nvSpPr>
          <p:cNvPr id="4" name="Espace réservé du pied de page 3">
            <a:extLst>
              <a:ext uri="{FF2B5EF4-FFF2-40B4-BE49-F238E27FC236}">
                <a16:creationId xmlns:a16="http://schemas.microsoft.com/office/drawing/2014/main" id="{D9222EAC-6CAF-4463-BCC9-3E78CC01B6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F2065D8-36DB-487D-8192-6A69B91AEE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0E75A-EF7B-44B5-9356-36BA9A6A8CF3}" type="slidenum">
              <a:rPr lang="fr-FR" smtClean="0"/>
              <a:t>‹N°›</a:t>
            </a:fld>
            <a:endParaRPr lang="fr-FR"/>
          </a:p>
        </p:txBody>
      </p:sp>
    </p:spTree>
    <p:extLst>
      <p:ext uri="{BB962C8B-B14F-4D97-AF65-F5344CB8AC3E}">
        <p14:creationId xmlns:p14="http://schemas.microsoft.com/office/powerpoint/2010/main" val="2977033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73116-702B-41BE-8375-4605BE25FEBE}" type="datetimeFigureOut">
              <a:rPr lang="en-GB" smtClean="0"/>
              <a:t>25/02/2022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6C191-4E57-40D0-B122-E01AA09EB1EF}" type="slidenum">
              <a:rPr lang="en-GB" smtClean="0"/>
              <a:t>‹N°›</a:t>
            </a:fld>
            <a:endParaRPr lang="en-GB"/>
          </a:p>
        </p:txBody>
      </p:sp>
    </p:spTree>
    <p:extLst>
      <p:ext uri="{BB962C8B-B14F-4D97-AF65-F5344CB8AC3E}">
        <p14:creationId xmlns:p14="http://schemas.microsoft.com/office/powerpoint/2010/main" val="241077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a:t>
            </a:fld>
            <a:endParaRPr lang="en-GB"/>
          </a:p>
        </p:txBody>
      </p:sp>
    </p:spTree>
    <p:extLst>
      <p:ext uri="{BB962C8B-B14F-4D97-AF65-F5344CB8AC3E}">
        <p14:creationId xmlns:p14="http://schemas.microsoft.com/office/powerpoint/2010/main" val="2660153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11</a:t>
            </a:fld>
            <a:endParaRPr lang="en-GB"/>
          </a:p>
        </p:txBody>
      </p:sp>
    </p:spTree>
    <p:extLst>
      <p:ext uri="{BB962C8B-B14F-4D97-AF65-F5344CB8AC3E}">
        <p14:creationId xmlns:p14="http://schemas.microsoft.com/office/powerpoint/2010/main" val="351004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12</a:t>
            </a:fld>
            <a:endParaRPr lang="en-GB"/>
          </a:p>
        </p:txBody>
      </p:sp>
    </p:spTree>
    <p:extLst>
      <p:ext uri="{BB962C8B-B14F-4D97-AF65-F5344CB8AC3E}">
        <p14:creationId xmlns:p14="http://schemas.microsoft.com/office/powerpoint/2010/main" val="1443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13</a:t>
            </a:fld>
            <a:endParaRPr lang="en-GB"/>
          </a:p>
        </p:txBody>
      </p:sp>
    </p:spTree>
    <p:extLst>
      <p:ext uri="{BB962C8B-B14F-4D97-AF65-F5344CB8AC3E}">
        <p14:creationId xmlns:p14="http://schemas.microsoft.com/office/powerpoint/2010/main" val="2520483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14</a:t>
            </a:fld>
            <a:endParaRPr lang="en-GB"/>
          </a:p>
        </p:txBody>
      </p:sp>
    </p:spTree>
    <p:extLst>
      <p:ext uri="{BB962C8B-B14F-4D97-AF65-F5344CB8AC3E}">
        <p14:creationId xmlns:p14="http://schemas.microsoft.com/office/powerpoint/2010/main" val="24738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15</a:t>
            </a:fld>
            <a:endParaRPr lang="en-GB"/>
          </a:p>
        </p:txBody>
      </p:sp>
    </p:spTree>
    <p:extLst>
      <p:ext uri="{BB962C8B-B14F-4D97-AF65-F5344CB8AC3E}">
        <p14:creationId xmlns:p14="http://schemas.microsoft.com/office/powerpoint/2010/main" val="412975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16</a:t>
            </a:fld>
            <a:endParaRPr lang="en-GB"/>
          </a:p>
        </p:txBody>
      </p:sp>
    </p:spTree>
    <p:extLst>
      <p:ext uri="{BB962C8B-B14F-4D97-AF65-F5344CB8AC3E}">
        <p14:creationId xmlns:p14="http://schemas.microsoft.com/office/powerpoint/2010/main" val="1269852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17</a:t>
            </a:fld>
            <a:endParaRPr lang="en-GB"/>
          </a:p>
        </p:txBody>
      </p:sp>
    </p:spTree>
    <p:extLst>
      <p:ext uri="{BB962C8B-B14F-4D97-AF65-F5344CB8AC3E}">
        <p14:creationId xmlns:p14="http://schemas.microsoft.com/office/powerpoint/2010/main" val="14124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18</a:t>
            </a:fld>
            <a:endParaRPr lang="en-GB"/>
          </a:p>
        </p:txBody>
      </p:sp>
    </p:spTree>
    <p:extLst>
      <p:ext uri="{BB962C8B-B14F-4D97-AF65-F5344CB8AC3E}">
        <p14:creationId xmlns:p14="http://schemas.microsoft.com/office/powerpoint/2010/main" val="411551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19</a:t>
            </a:fld>
            <a:endParaRPr lang="en-GB"/>
          </a:p>
        </p:txBody>
      </p:sp>
    </p:spTree>
    <p:extLst>
      <p:ext uri="{BB962C8B-B14F-4D97-AF65-F5344CB8AC3E}">
        <p14:creationId xmlns:p14="http://schemas.microsoft.com/office/powerpoint/2010/main" val="1413187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20</a:t>
            </a:fld>
            <a:endParaRPr lang="en-GB"/>
          </a:p>
        </p:txBody>
      </p:sp>
    </p:spTree>
    <p:extLst>
      <p:ext uri="{BB962C8B-B14F-4D97-AF65-F5344CB8AC3E}">
        <p14:creationId xmlns:p14="http://schemas.microsoft.com/office/powerpoint/2010/main" val="133223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Child: fait automatiquement</a:t>
            </a:r>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3</a:t>
            </a:fld>
            <a:endParaRPr lang="en-GB"/>
          </a:p>
        </p:txBody>
      </p:sp>
    </p:spTree>
    <p:extLst>
      <p:ext uri="{BB962C8B-B14F-4D97-AF65-F5344CB8AC3E}">
        <p14:creationId xmlns:p14="http://schemas.microsoft.com/office/powerpoint/2010/main" val="371527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21</a:t>
            </a:fld>
            <a:endParaRPr lang="en-GB"/>
          </a:p>
        </p:txBody>
      </p:sp>
    </p:spTree>
    <p:extLst>
      <p:ext uri="{BB962C8B-B14F-4D97-AF65-F5344CB8AC3E}">
        <p14:creationId xmlns:p14="http://schemas.microsoft.com/office/powerpoint/2010/main" val="2241608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22</a:t>
            </a:fld>
            <a:endParaRPr lang="en-GB"/>
          </a:p>
        </p:txBody>
      </p:sp>
    </p:spTree>
    <p:extLst>
      <p:ext uri="{BB962C8B-B14F-4D97-AF65-F5344CB8AC3E}">
        <p14:creationId xmlns:p14="http://schemas.microsoft.com/office/powerpoint/2010/main" val="3413081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23</a:t>
            </a:fld>
            <a:endParaRPr lang="en-GB"/>
          </a:p>
        </p:txBody>
      </p:sp>
    </p:spTree>
    <p:extLst>
      <p:ext uri="{BB962C8B-B14F-4D97-AF65-F5344CB8AC3E}">
        <p14:creationId xmlns:p14="http://schemas.microsoft.com/office/powerpoint/2010/main" val="36858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24</a:t>
            </a:fld>
            <a:endParaRPr lang="en-GB"/>
          </a:p>
        </p:txBody>
      </p:sp>
    </p:spTree>
    <p:extLst>
      <p:ext uri="{BB962C8B-B14F-4D97-AF65-F5344CB8AC3E}">
        <p14:creationId xmlns:p14="http://schemas.microsoft.com/office/powerpoint/2010/main" val="3989391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25</a:t>
            </a:fld>
            <a:endParaRPr lang="en-GB"/>
          </a:p>
        </p:txBody>
      </p:sp>
    </p:spTree>
    <p:extLst>
      <p:ext uri="{BB962C8B-B14F-4D97-AF65-F5344CB8AC3E}">
        <p14:creationId xmlns:p14="http://schemas.microsoft.com/office/powerpoint/2010/main" val="3688017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26</a:t>
            </a:fld>
            <a:endParaRPr lang="en-GB"/>
          </a:p>
        </p:txBody>
      </p:sp>
    </p:spTree>
    <p:extLst>
      <p:ext uri="{BB962C8B-B14F-4D97-AF65-F5344CB8AC3E}">
        <p14:creationId xmlns:p14="http://schemas.microsoft.com/office/powerpoint/2010/main" val="1157287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Child: fait automatiquement</a:t>
            </a:r>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4</a:t>
            </a:fld>
            <a:endParaRPr lang="en-GB"/>
          </a:p>
        </p:txBody>
      </p:sp>
    </p:spTree>
    <p:extLst>
      <p:ext uri="{BB962C8B-B14F-4D97-AF65-F5344CB8AC3E}">
        <p14:creationId xmlns:p14="http://schemas.microsoft.com/office/powerpoint/2010/main" val="249221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Indiquer où est le javascript</a:t>
            </a:r>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5</a:t>
            </a:fld>
            <a:endParaRPr lang="en-GB"/>
          </a:p>
        </p:txBody>
      </p:sp>
    </p:spTree>
    <p:extLst>
      <p:ext uri="{BB962C8B-B14F-4D97-AF65-F5344CB8AC3E}">
        <p14:creationId xmlns:p14="http://schemas.microsoft.com/office/powerpoint/2010/main" val="264706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Indiquer où est le javascript</a:t>
            </a:r>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6</a:t>
            </a:fld>
            <a:endParaRPr lang="en-GB"/>
          </a:p>
        </p:txBody>
      </p:sp>
    </p:spTree>
    <p:extLst>
      <p:ext uri="{BB962C8B-B14F-4D97-AF65-F5344CB8AC3E}">
        <p14:creationId xmlns:p14="http://schemas.microsoft.com/office/powerpoint/2010/main" val="366031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7</a:t>
            </a:fld>
            <a:endParaRPr lang="en-GB"/>
          </a:p>
        </p:txBody>
      </p:sp>
    </p:spTree>
    <p:extLst>
      <p:ext uri="{BB962C8B-B14F-4D97-AF65-F5344CB8AC3E}">
        <p14:creationId xmlns:p14="http://schemas.microsoft.com/office/powerpoint/2010/main" val="309507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8</a:t>
            </a:fld>
            <a:endParaRPr lang="en-GB"/>
          </a:p>
        </p:txBody>
      </p:sp>
    </p:spTree>
    <p:extLst>
      <p:ext uri="{BB962C8B-B14F-4D97-AF65-F5344CB8AC3E}">
        <p14:creationId xmlns:p14="http://schemas.microsoft.com/office/powerpoint/2010/main" val="361989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Listener</a:t>
            </a:r>
            <a:r>
              <a:rPr lang="fr-FR" dirty="0"/>
              <a:t> pattern</a:t>
            </a:r>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9</a:t>
            </a:fld>
            <a:endParaRPr lang="en-GB"/>
          </a:p>
        </p:txBody>
      </p:sp>
    </p:spTree>
    <p:extLst>
      <p:ext uri="{BB962C8B-B14F-4D97-AF65-F5344CB8AC3E}">
        <p14:creationId xmlns:p14="http://schemas.microsoft.com/office/powerpoint/2010/main" val="248532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A6C191-4E57-40D0-B122-E01AA09EB1EF}" type="slidenum">
              <a:rPr lang="en-GB" smtClean="0"/>
              <a:t>10</a:t>
            </a:fld>
            <a:endParaRPr lang="en-GB"/>
          </a:p>
        </p:txBody>
      </p:sp>
    </p:spTree>
    <p:extLst>
      <p:ext uri="{BB962C8B-B14F-4D97-AF65-F5344CB8AC3E}">
        <p14:creationId xmlns:p14="http://schemas.microsoft.com/office/powerpoint/2010/main" val="233267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A5B5F-C2F2-4008-A126-C68C81C4E2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521E9577-4916-4485-AD43-B028687BB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9233BF48-6D9A-4E2A-9FE2-5BD3866CCE47}"/>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B1721299-C114-4B4C-9D3E-534F32BAD0EF}"/>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42D7CD4-7976-49C2-B7F2-C1CCD484BAF2}"/>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372039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E7F62-8F67-425A-8E71-04B1A50A7001}"/>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A5F8284-7D6A-4835-BF54-35B7633CD8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0EE2801-6918-4B48-AD7E-9D5A83B4951A}"/>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C74C64A9-450F-45ED-B86C-6651E2A269C1}"/>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7FAA272-0ADA-4461-A92D-6EBCBBC15671}"/>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180720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6577CEA-FDEF-4EE1-B9AB-7AE2A3A93A7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87579F8-CA92-407C-B866-676F5551988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A954FC7C-EBC1-4D6D-9F47-35CA3D5F7ADE}"/>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A25AD4F7-AB53-48D2-949A-F282A683055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BF454083-9683-41D1-97B3-4A86CAD1C78D}"/>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289391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F713B-2ACB-4F40-9F19-7C8CA442DB7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756B3E3-6D00-403A-8566-78A1DFB7F5C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97EBA1D-07CE-4EAD-BBF7-2CD2188A9E45}"/>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F1FAC3AF-29F5-49E3-9662-682623A465F5}"/>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E6F6527-09CE-4CDC-AF10-5E84710E2FA4}"/>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8288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E5F43-2ACF-4114-B755-774E0972B15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3C12FD49-0D7E-49FB-81A4-C622A2D6F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D0F471-D340-40C6-B8D4-B65F096C653B}"/>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5B7950B7-B410-4DAB-92EC-3F029657889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9BC1DE0D-455D-4306-85B8-6FEC7C1E491B}"/>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149111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F1B93-1AB6-4D87-A9E9-6B35B152B6EA}"/>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C8E2C7FF-1AF9-4119-997C-EDC8E994DA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5B4D00A8-A103-4DBC-9EED-4A44369A92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75FE776-EA5C-4F1A-9258-1018E600D726}"/>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6" name="Espace réservé du pied de page 5">
            <a:extLst>
              <a:ext uri="{FF2B5EF4-FFF2-40B4-BE49-F238E27FC236}">
                <a16:creationId xmlns:a16="http://schemas.microsoft.com/office/drawing/2014/main" id="{D19C6BCE-9D84-4177-ACA4-99B70F4B3338}"/>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E6FB82B-865A-43D4-B200-A013D9469B04}"/>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239249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181D8-741C-4E7A-B21F-9555214E54D2}"/>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AEDDAF5A-A6BF-453D-A6BD-3641DC280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A3DAABD-A4D5-4C25-930B-F0E91570F3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0A46171E-228F-439D-B3BE-40819F0D6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F94BF6-3B0B-4719-B815-6139DBC7319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75B0B93F-A9EB-414A-8BC8-A4CA9F3B8440}"/>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8" name="Espace réservé du pied de page 7">
            <a:extLst>
              <a:ext uri="{FF2B5EF4-FFF2-40B4-BE49-F238E27FC236}">
                <a16:creationId xmlns:a16="http://schemas.microsoft.com/office/drawing/2014/main" id="{58ABEC61-E281-4CDB-8528-D9711BC7F555}"/>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AC2569D9-FF86-4675-99BF-D11677DEB72A}"/>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189208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A5E7B-CEA2-4D15-9A0D-6FD00372567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E27B6E2B-4CCA-4F01-88E5-C36ED40AF4F0}"/>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4" name="Espace réservé du pied de page 3">
            <a:extLst>
              <a:ext uri="{FF2B5EF4-FFF2-40B4-BE49-F238E27FC236}">
                <a16:creationId xmlns:a16="http://schemas.microsoft.com/office/drawing/2014/main" id="{FC3A8A24-E9F2-4C10-A729-80EB1F9075CF}"/>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A0C5427-512F-41A0-ABD7-0ED23C4CA298}"/>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238486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D432D2-D30A-4643-87E5-B89AFEE74E3D}"/>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3" name="Espace réservé du pied de page 2">
            <a:extLst>
              <a:ext uri="{FF2B5EF4-FFF2-40B4-BE49-F238E27FC236}">
                <a16:creationId xmlns:a16="http://schemas.microsoft.com/office/drawing/2014/main" id="{5FA2E5A6-75A1-4FDA-9FA1-CA80CA5E507D}"/>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31F4D924-43D6-4776-B314-D8E3DC0487EA}"/>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87892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3ADA1-E394-4A72-B90B-91FF6D99484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A8E1367A-C5AD-4DBE-9433-1A398317D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4707366-7BD1-415A-BA00-F989B17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1C246A9-A0E6-43C2-837C-71E6C6CC2F29}"/>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6" name="Espace réservé du pied de page 5">
            <a:extLst>
              <a:ext uri="{FF2B5EF4-FFF2-40B4-BE49-F238E27FC236}">
                <a16:creationId xmlns:a16="http://schemas.microsoft.com/office/drawing/2014/main" id="{33F8EB58-F140-4568-94AE-5272F4937C88}"/>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DBC9D3B-1CF6-478A-8A91-7A0A908C24CD}"/>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299120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849FD-0CFB-4344-89B8-488CBA4C322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96BAF6AF-DDF2-444C-A478-C4C878644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EAA3E7C8-CB82-4179-950E-829FA0040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C60021-C824-44D2-A456-E151DDA15EC6}"/>
              </a:ext>
            </a:extLst>
          </p:cNvPr>
          <p:cNvSpPr>
            <a:spLocks noGrp="1"/>
          </p:cNvSpPr>
          <p:nvPr>
            <p:ph type="dt" sz="half" idx="10"/>
          </p:nvPr>
        </p:nvSpPr>
        <p:spPr/>
        <p:txBody>
          <a:bodyPr/>
          <a:lstStyle/>
          <a:p>
            <a:fld id="{1AFAF8D7-13AE-4876-9E96-81ABCFCE66EE}" type="datetimeFigureOut">
              <a:rPr lang="en-GB" smtClean="0"/>
              <a:t>25/02/2022</a:t>
            </a:fld>
            <a:endParaRPr lang="en-GB"/>
          </a:p>
        </p:txBody>
      </p:sp>
      <p:sp>
        <p:nvSpPr>
          <p:cNvPr id="6" name="Espace réservé du pied de page 5">
            <a:extLst>
              <a:ext uri="{FF2B5EF4-FFF2-40B4-BE49-F238E27FC236}">
                <a16:creationId xmlns:a16="http://schemas.microsoft.com/office/drawing/2014/main" id="{24E529DB-E44E-4AD7-A2A8-14AE3203380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92D028F9-1F70-43A6-843C-B6A069FDD8DF}"/>
              </a:ext>
            </a:extLst>
          </p:cNvPr>
          <p:cNvSpPr>
            <a:spLocks noGrp="1"/>
          </p:cNvSpPr>
          <p:nvPr>
            <p:ph type="sldNum" sz="quarter" idx="12"/>
          </p:nvPr>
        </p:nvSpPr>
        <p:spPr/>
        <p:txBody>
          <a:bodyPr/>
          <a:lstStyle/>
          <a:p>
            <a:fld id="{2C60DCED-BE7A-4456-9BCB-267A67D8303C}" type="slidenum">
              <a:rPr lang="en-GB" smtClean="0"/>
              <a:t>‹N°›</a:t>
            </a:fld>
            <a:endParaRPr lang="en-GB"/>
          </a:p>
        </p:txBody>
      </p:sp>
    </p:spTree>
    <p:extLst>
      <p:ext uri="{BB962C8B-B14F-4D97-AF65-F5344CB8AC3E}">
        <p14:creationId xmlns:p14="http://schemas.microsoft.com/office/powerpoint/2010/main" val="426207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CD29421-80C9-4B2B-8379-9440545DF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9F18AAFC-98C0-4FD6-AABE-0F94C1142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A30C408-AC52-4AA7-8466-846132C93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AF8D7-13AE-4876-9E96-81ABCFCE66EE}" type="datetimeFigureOut">
              <a:rPr lang="en-GB" smtClean="0"/>
              <a:t>25/02/2022</a:t>
            </a:fld>
            <a:endParaRPr lang="en-GB"/>
          </a:p>
        </p:txBody>
      </p:sp>
      <p:sp>
        <p:nvSpPr>
          <p:cNvPr id="5" name="Espace réservé du pied de page 4">
            <a:extLst>
              <a:ext uri="{FF2B5EF4-FFF2-40B4-BE49-F238E27FC236}">
                <a16:creationId xmlns:a16="http://schemas.microsoft.com/office/drawing/2014/main" id="{D8BB0A50-F4ED-4D1A-979C-859AAF1DC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6F86E3E3-C79A-4DC5-88D2-1F904C52F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0DCED-BE7A-4456-9BCB-267A67D8303C}" type="slidenum">
              <a:rPr lang="en-GB" smtClean="0"/>
              <a:t>‹N°›</a:t>
            </a:fld>
            <a:endParaRPr lang="en-GB"/>
          </a:p>
        </p:txBody>
      </p:sp>
    </p:spTree>
    <p:extLst>
      <p:ext uri="{BB962C8B-B14F-4D97-AF65-F5344CB8AC3E}">
        <p14:creationId xmlns:p14="http://schemas.microsoft.com/office/powerpoint/2010/main" val="36629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Template.qml" TargetMode="External"/><Relationship Id="rId7" Type="http://schemas.openxmlformats.org/officeDocument/2006/relationships/hyperlink" Target="https://doc.qt.io/Qt-5/qtquicklayouts-index.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doc.qt.io/Qt-5/qtquick-positioning-layouts.html" TargetMode="External"/><Relationship Id="rId5" Type="http://schemas.openxmlformats.org/officeDocument/2006/relationships/hyperlink" Target="https://doc.qt.io/Qt-5/qtquick-positioning-anchors.html" TargetMode="External"/><Relationship Id="rId4" Type="http://schemas.openxmlformats.org/officeDocument/2006/relationships/hyperlink" Target="https://doc.qt.io/Qt-5/qtquick-positioning-topic.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doc.qt.io/qt-5/qtquick-modelviewsdata-modelview.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qt.io/qt-5/qtquick-usecase-animations.html#states-and-transition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doc.qt.io/qt-5/qtquick-usecase-animations.html#other-animations" TargetMode="External"/><Relationship Id="rId4" Type="http://schemas.openxmlformats.org/officeDocument/2006/relationships/hyperlink" Target="https://doc.qt.io/qt-5/qtquick-usecase-animations.html#animating-property-chan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urkanzmc/QML-Coding-Guid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mplate.q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Template.q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Navblue/projects/src/ui-library/src/qml/base/BImage.q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qt.io/qt-5/qtqml-typesystem-basictypes.html" TargetMode="External"/><Relationship Id="rId3" Type="http://schemas.openxmlformats.org/officeDocument/2006/relationships/hyperlink" Target="Template.qml" TargetMode="External"/><Relationship Id="rId7" Type="http://schemas.openxmlformats.org/officeDocument/2006/relationships/hyperlink" Target="https://doc.qt.io/qt-5/qml-qtquick-text.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c.qt.io/qt-5/qml-qtqml-qtobject.html" TargetMode="External"/><Relationship Id="rId5" Type="http://schemas.openxmlformats.org/officeDocument/2006/relationships/hyperlink" Target="https://doc.qt.io/qt-5/qml-qtquick-rectangle.html" TargetMode="External"/><Relationship Id="rId10" Type="http://schemas.openxmlformats.org/officeDocument/2006/relationships/hyperlink" Target="https://doc.qt.io/qt-5/qml-qtqml-component.html" TargetMode="External"/><Relationship Id="rId4" Type="http://schemas.openxmlformats.org/officeDocument/2006/relationships/hyperlink" Target="https://doc.qt.io/qt-5/qml-qtquick-item.html" TargetMode="External"/><Relationship Id="rId9" Type="http://schemas.openxmlformats.org/officeDocument/2006/relationships/hyperlink" Target="https://doc.qt.io/qt-5/qml-qtquick-mouseare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112155" y="3167390"/>
            <a:ext cx="3967689" cy="523220"/>
          </a:xfrm>
          <a:prstGeom prst="rect">
            <a:avLst/>
          </a:prstGeom>
          <a:noFill/>
        </p:spPr>
        <p:txBody>
          <a:bodyPr wrap="none" rtlCol="0">
            <a:spAutoFit/>
          </a:bodyPr>
          <a:lstStyle/>
          <a:p>
            <a:r>
              <a:rPr lang="fr-FR" sz="28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QML FUNDAMENTALS</a:t>
            </a:r>
            <a:endParaRPr lang="en-GB" sz="28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820332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4023217"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SIGNALS &amp; SLOTS MECHANISM</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Image 1">
            <a:extLst>
              <a:ext uri="{FF2B5EF4-FFF2-40B4-BE49-F238E27FC236}">
                <a16:creationId xmlns:a16="http://schemas.microsoft.com/office/drawing/2014/main" id="{66AEAFD2-F4F3-453E-A8B0-A360C55ABE07}"/>
              </a:ext>
            </a:extLst>
          </p:cNvPr>
          <p:cNvPicPr>
            <a:picLocks noChangeAspect="1"/>
          </p:cNvPicPr>
          <p:nvPr/>
        </p:nvPicPr>
        <p:blipFill>
          <a:blip r:embed="rId3"/>
          <a:stretch>
            <a:fillRect/>
          </a:stretch>
        </p:blipFill>
        <p:spPr>
          <a:xfrm>
            <a:off x="2585220" y="2228716"/>
            <a:ext cx="7021560" cy="3448532"/>
          </a:xfrm>
          <a:prstGeom prst="rect">
            <a:avLst/>
          </a:prstGeom>
        </p:spPr>
      </p:pic>
      <p:pic>
        <p:nvPicPr>
          <p:cNvPr id="5" name="Image 4">
            <a:extLst>
              <a:ext uri="{FF2B5EF4-FFF2-40B4-BE49-F238E27FC236}">
                <a16:creationId xmlns:a16="http://schemas.microsoft.com/office/drawing/2014/main" id="{37809C2A-FC76-4334-9126-62EF110C6BF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585220" y="2228716"/>
            <a:ext cx="7021560" cy="3226537"/>
          </a:xfrm>
          <a:prstGeom prst="rect">
            <a:avLst/>
          </a:prstGeom>
        </p:spPr>
      </p:pic>
      <p:sp>
        <p:nvSpPr>
          <p:cNvPr id="7" name="ZoneTexte 6">
            <a:extLst>
              <a:ext uri="{FF2B5EF4-FFF2-40B4-BE49-F238E27FC236}">
                <a16:creationId xmlns:a16="http://schemas.microsoft.com/office/drawing/2014/main" id="{F7875A48-2D85-468C-945B-74AA1ADF5BF8}"/>
              </a:ext>
            </a:extLst>
          </p:cNvPr>
          <p:cNvSpPr txBox="1"/>
          <p:nvPr/>
        </p:nvSpPr>
        <p:spPr>
          <a:xfrm>
            <a:off x="2482125" y="1557902"/>
            <a:ext cx="630301" cy="338554"/>
          </a:xfrm>
          <a:prstGeom prst="rect">
            <a:avLst/>
          </a:prstGeom>
          <a:noFill/>
        </p:spPr>
        <p:txBody>
          <a:bodyPr wrap="none" rtlCol="0">
            <a:spAutoFit/>
          </a:bodyPr>
          <a:lstStyle/>
          <a:p>
            <a:r>
              <a:rPr lang="fr-FR" sz="1600" dirty="0">
                <a:latin typeface="Arial Black" panose="020B0A04020102020204" pitchFamily="34" charset="0"/>
              </a:rPr>
              <a:t>Qml</a:t>
            </a:r>
            <a:endParaRPr lang="en-GB" sz="1600" dirty="0">
              <a:latin typeface="Arial Black" panose="020B0A04020102020204" pitchFamily="34" charset="0"/>
            </a:endParaRPr>
          </a:p>
        </p:txBody>
      </p:sp>
    </p:spTree>
    <p:extLst>
      <p:ext uri="{BB962C8B-B14F-4D97-AF65-F5344CB8AC3E}">
        <p14:creationId xmlns:p14="http://schemas.microsoft.com/office/powerpoint/2010/main" val="5828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5417252"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SIGNALS &amp; SLOTS MECHANISM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65C51218-A197-4170-89C8-B5CD2686EBAD}"/>
              </a:ext>
            </a:extLst>
          </p:cNvPr>
          <p:cNvPicPr>
            <a:picLocks noChangeAspect="1"/>
          </p:cNvPicPr>
          <p:nvPr/>
        </p:nvPicPr>
        <p:blipFill>
          <a:blip r:embed="rId3"/>
          <a:stretch>
            <a:fillRect/>
          </a:stretch>
        </p:blipFill>
        <p:spPr>
          <a:xfrm>
            <a:off x="5785206" y="2101972"/>
            <a:ext cx="2892763" cy="2892763"/>
          </a:xfrm>
          <a:prstGeom prst="rect">
            <a:avLst/>
          </a:prstGeom>
        </p:spPr>
      </p:pic>
      <p:sp>
        <p:nvSpPr>
          <p:cNvPr id="8" name="ZoneTexte 7">
            <a:extLst>
              <a:ext uri="{FF2B5EF4-FFF2-40B4-BE49-F238E27FC236}">
                <a16:creationId xmlns:a16="http://schemas.microsoft.com/office/drawing/2014/main" id="{DD4F622F-0CB4-418A-8027-140FC2EEE363}"/>
              </a:ext>
            </a:extLst>
          </p:cNvPr>
          <p:cNvSpPr txBox="1"/>
          <p:nvPr/>
        </p:nvSpPr>
        <p:spPr>
          <a:xfrm>
            <a:off x="9452226" y="2690336"/>
            <a:ext cx="2393878" cy="1477328"/>
          </a:xfrm>
          <a:prstGeom prst="rect">
            <a:avLst/>
          </a:prstGeom>
          <a:noFill/>
        </p:spPr>
        <p:txBody>
          <a:bodyPr wrap="square" rtlCol="0">
            <a:spAutoFit/>
          </a:bodyPr>
          <a:lstStyle/>
          <a:p>
            <a:r>
              <a:rPr lang="fr-FR" dirty="0" err="1"/>
              <a:t>We</a:t>
            </a:r>
            <a:r>
              <a:rPr lang="fr-FR" dirty="0"/>
              <a:t> can click on the component. </a:t>
            </a:r>
          </a:p>
          <a:p>
            <a:r>
              <a:rPr lang="fr-FR" dirty="0" err="1"/>
              <a:t>When</a:t>
            </a:r>
            <a:r>
              <a:rPr lang="fr-FR" dirty="0"/>
              <a:t> the user </a:t>
            </a:r>
            <a:r>
              <a:rPr lang="fr-FR" dirty="0" err="1"/>
              <a:t>clicked</a:t>
            </a:r>
            <a:r>
              <a:rPr lang="fr-FR" dirty="0"/>
              <a:t> the </a:t>
            </a:r>
            <a:r>
              <a:rPr lang="fr-FR" dirty="0" err="1"/>
              <a:t>text</a:t>
            </a:r>
            <a:r>
              <a:rPr lang="fr-FR" dirty="0"/>
              <a:t> </a:t>
            </a:r>
            <a:r>
              <a:rPr lang="fr-FR" dirty="0" err="1"/>
              <a:t>is</a:t>
            </a:r>
            <a:r>
              <a:rPr lang="fr-FR" dirty="0"/>
              <a:t> </a:t>
            </a:r>
            <a:r>
              <a:rPr lang="fr-FR" dirty="0" err="1"/>
              <a:t>changed</a:t>
            </a:r>
            <a:r>
              <a:rPr lang="fr-FR" dirty="0"/>
              <a:t> by « I </a:t>
            </a:r>
            <a:r>
              <a:rPr lang="fr-FR" dirty="0" err="1"/>
              <a:t>clicked</a:t>
            </a:r>
            <a:r>
              <a:rPr lang="fr-FR" dirty="0"/>
              <a:t> on </a:t>
            </a:r>
            <a:r>
              <a:rPr lang="fr-FR" dirty="0" err="1"/>
              <a:t>it!</a:t>
            </a:r>
            <a:r>
              <a:rPr lang="fr-FR" dirty="0"/>
              <a:t> »</a:t>
            </a:r>
            <a:endParaRPr lang="en-GB" dirty="0"/>
          </a:p>
        </p:txBody>
      </p:sp>
      <p:pic>
        <p:nvPicPr>
          <p:cNvPr id="10" name="Image 9">
            <a:extLst>
              <a:ext uri="{FF2B5EF4-FFF2-40B4-BE49-F238E27FC236}">
                <a16:creationId xmlns:a16="http://schemas.microsoft.com/office/drawing/2014/main" id="{DFBDC927-00B0-4FBA-AA26-957C9A32B12A}"/>
              </a:ext>
            </a:extLst>
          </p:cNvPr>
          <p:cNvPicPr>
            <a:picLocks noChangeAspect="1"/>
          </p:cNvPicPr>
          <p:nvPr/>
        </p:nvPicPr>
        <p:blipFill>
          <a:blip r:embed="rId4"/>
          <a:stretch>
            <a:fillRect/>
          </a:stretch>
        </p:blipFill>
        <p:spPr>
          <a:xfrm>
            <a:off x="1017116" y="2101972"/>
            <a:ext cx="2892762" cy="2962937"/>
          </a:xfrm>
          <a:prstGeom prst="rect">
            <a:avLst/>
          </a:prstGeom>
        </p:spPr>
      </p:pic>
      <p:sp>
        <p:nvSpPr>
          <p:cNvPr id="11" name="Flèche : droite 10">
            <a:extLst>
              <a:ext uri="{FF2B5EF4-FFF2-40B4-BE49-F238E27FC236}">
                <a16:creationId xmlns:a16="http://schemas.microsoft.com/office/drawing/2014/main" id="{AB00A173-3AD7-4181-BEDF-AB8AD937B2B3}"/>
              </a:ext>
            </a:extLst>
          </p:cNvPr>
          <p:cNvSpPr/>
          <p:nvPr/>
        </p:nvSpPr>
        <p:spPr>
          <a:xfrm>
            <a:off x="4313285" y="3310972"/>
            <a:ext cx="1068513" cy="474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6517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289135"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BINDING</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Image 1">
            <a:extLst>
              <a:ext uri="{FF2B5EF4-FFF2-40B4-BE49-F238E27FC236}">
                <a16:creationId xmlns:a16="http://schemas.microsoft.com/office/drawing/2014/main" id="{8F10EDB7-455A-4464-9478-8DC1EBEE75C5}"/>
              </a:ext>
            </a:extLst>
          </p:cNvPr>
          <p:cNvPicPr>
            <a:picLocks noChangeAspect="1"/>
          </p:cNvPicPr>
          <p:nvPr/>
        </p:nvPicPr>
        <p:blipFill rotWithShape="1">
          <a:blip r:embed="rId3"/>
          <a:srcRect r="41179"/>
          <a:stretch/>
        </p:blipFill>
        <p:spPr>
          <a:xfrm>
            <a:off x="624690" y="1432012"/>
            <a:ext cx="2991813" cy="2124075"/>
          </a:xfrm>
          <a:prstGeom prst="rect">
            <a:avLst/>
          </a:prstGeom>
        </p:spPr>
      </p:pic>
      <p:pic>
        <p:nvPicPr>
          <p:cNvPr id="3" name="Image 2">
            <a:extLst>
              <a:ext uri="{FF2B5EF4-FFF2-40B4-BE49-F238E27FC236}">
                <a16:creationId xmlns:a16="http://schemas.microsoft.com/office/drawing/2014/main" id="{FBA7562D-CCB4-4FD0-92BB-A6CE78E13137}"/>
              </a:ext>
            </a:extLst>
          </p:cNvPr>
          <p:cNvPicPr>
            <a:picLocks noChangeAspect="1"/>
          </p:cNvPicPr>
          <p:nvPr/>
        </p:nvPicPr>
        <p:blipFill>
          <a:blip r:embed="rId4"/>
          <a:stretch>
            <a:fillRect/>
          </a:stretch>
        </p:blipFill>
        <p:spPr>
          <a:xfrm>
            <a:off x="624690" y="3682053"/>
            <a:ext cx="5143500" cy="3000375"/>
          </a:xfrm>
          <a:prstGeom prst="rect">
            <a:avLst/>
          </a:prstGeom>
        </p:spPr>
      </p:pic>
      <p:pic>
        <p:nvPicPr>
          <p:cNvPr id="5" name="Image 4">
            <a:extLst>
              <a:ext uri="{FF2B5EF4-FFF2-40B4-BE49-F238E27FC236}">
                <a16:creationId xmlns:a16="http://schemas.microsoft.com/office/drawing/2014/main" id="{20EF1907-EC19-4418-9A8B-82A52E81C0E5}"/>
              </a:ext>
            </a:extLst>
          </p:cNvPr>
          <p:cNvPicPr>
            <a:picLocks noChangeAspect="1"/>
          </p:cNvPicPr>
          <p:nvPr/>
        </p:nvPicPr>
        <p:blipFill>
          <a:blip r:embed="rId5"/>
          <a:stretch>
            <a:fillRect/>
          </a:stretch>
        </p:blipFill>
        <p:spPr>
          <a:xfrm>
            <a:off x="6179961" y="1555302"/>
            <a:ext cx="4791075" cy="4810125"/>
          </a:xfrm>
          <a:prstGeom prst="rect">
            <a:avLst/>
          </a:prstGeom>
        </p:spPr>
      </p:pic>
    </p:spTree>
    <p:extLst>
      <p:ext uri="{BB962C8B-B14F-4D97-AF65-F5344CB8AC3E}">
        <p14:creationId xmlns:p14="http://schemas.microsoft.com/office/powerpoint/2010/main" val="246718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289135"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BINDING</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6" name="ZoneTexte 5">
            <a:extLst>
              <a:ext uri="{FF2B5EF4-FFF2-40B4-BE49-F238E27FC236}">
                <a16:creationId xmlns:a16="http://schemas.microsoft.com/office/drawing/2014/main" id="{3A229D08-82EF-415A-BEE1-FE727911CCC6}"/>
              </a:ext>
            </a:extLst>
          </p:cNvPr>
          <p:cNvSpPr txBox="1"/>
          <p:nvPr/>
        </p:nvSpPr>
        <p:spPr>
          <a:xfrm>
            <a:off x="470517" y="1527080"/>
            <a:ext cx="1373518" cy="338554"/>
          </a:xfrm>
          <a:prstGeom prst="rect">
            <a:avLst/>
          </a:prstGeom>
          <a:noFill/>
        </p:spPr>
        <p:txBody>
          <a:bodyPr wrap="none" rtlCol="0">
            <a:spAutoFit/>
          </a:bodyPr>
          <a:lstStyle/>
          <a:p>
            <a:r>
              <a:rPr lang="fr-FR" sz="1600" dirty="0">
                <a:latin typeface="Arial Black" panose="020B0A04020102020204" pitchFamily="34" charset="0"/>
              </a:rPr>
              <a:t>Key points</a:t>
            </a:r>
            <a:endParaRPr lang="en-GB" sz="1600" dirty="0">
              <a:latin typeface="Arial Black" panose="020B0A04020102020204" pitchFamily="34" charset="0"/>
            </a:endParaRPr>
          </a:p>
        </p:txBody>
      </p:sp>
      <p:sp>
        <p:nvSpPr>
          <p:cNvPr id="7" name="ZoneTexte 6">
            <a:extLst>
              <a:ext uri="{FF2B5EF4-FFF2-40B4-BE49-F238E27FC236}">
                <a16:creationId xmlns:a16="http://schemas.microsoft.com/office/drawing/2014/main" id="{3AA88E2F-9263-4183-A9D0-093BD1982A76}"/>
              </a:ext>
            </a:extLst>
          </p:cNvPr>
          <p:cNvSpPr txBox="1"/>
          <p:nvPr/>
        </p:nvSpPr>
        <p:spPr>
          <a:xfrm>
            <a:off x="554804" y="2260315"/>
            <a:ext cx="6596009" cy="2031325"/>
          </a:xfrm>
          <a:prstGeom prst="rect">
            <a:avLst/>
          </a:prstGeom>
          <a:noFill/>
        </p:spPr>
        <p:txBody>
          <a:bodyPr wrap="square" rtlCol="0">
            <a:spAutoFit/>
          </a:bodyPr>
          <a:lstStyle/>
          <a:p>
            <a:pPr marL="285750" indent="-285750">
              <a:buFontTx/>
              <a:buChar char="-"/>
            </a:pPr>
            <a:r>
              <a:rPr lang="fr-FR" dirty="0"/>
              <a:t>Big </a:t>
            </a:r>
            <a:r>
              <a:rPr lang="fr-FR" dirty="0" err="1"/>
              <a:t>feature</a:t>
            </a:r>
            <a:r>
              <a:rPr lang="fr-FR" dirty="0"/>
              <a:t> of Qml but</a:t>
            </a:r>
          </a:p>
          <a:p>
            <a:pPr marL="285750" indent="-285750">
              <a:buFontTx/>
              <a:buChar char="-"/>
            </a:pPr>
            <a:r>
              <a:rPr lang="fr-FR" dirty="0"/>
              <a:t>Binding can </a:t>
            </a:r>
            <a:r>
              <a:rPr lang="fr-FR" dirty="0" err="1"/>
              <a:t>be</a:t>
            </a:r>
            <a:r>
              <a:rPr lang="fr-FR" dirty="0"/>
              <a:t> expansive</a:t>
            </a:r>
          </a:p>
          <a:p>
            <a:pPr marL="285750" indent="-285750">
              <a:buFontTx/>
              <a:buChar char="-"/>
            </a:pPr>
            <a:r>
              <a:rPr lang="fr-FR" dirty="0"/>
              <a:t>Binding can </a:t>
            </a:r>
            <a:r>
              <a:rPr lang="fr-FR" dirty="0" err="1"/>
              <a:t>be</a:t>
            </a:r>
            <a:r>
              <a:rPr lang="fr-FR" dirty="0"/>
              <a:t> </a:t>
            </a:r>
            <a:r>
              <a:rPr lang="fr-FR" dirty="0" err="1"/>
              <a:t>broken</a:t>
            </a:r>
            <a:endParaRPr lang="fr-FR" dirty="0"/>
          </a:p>
          <a:p>
            <a:pPr marL="285750" indent="-285750">
              <a:buFontTx/>
              <a:buChar char="-"/>
            </a:pPr>
            <a:r>
              <a:rPr lang="fr-FR" dirty="0"/>
              <a:t>Binding are </a:t>
            </a:r>
            <a:r>
              <a:rPr lang="fr-FR" dirty="0" err="1"/>
              <a:t>great</a:t>
            </a:r>
            <a:endParaRPr lang="fr-FR" dirty="0"/>
          </a:p>
          <a:p>
            <a:pPr marL="742950" lvl="1" indent="-285750">
              <a:buFontTx/>
              <a:buChar char="-"/>
            </a:pPr>
            <a:r>
              <a:rPr lang="fr-FR" dirty="0" err="1"/>
              <a:t>Allows</a:t>
            </a:r>
            <a:r>
              <a:rPr lang="fr-FR" dirty="0"/>
              <a:t> to no have </a:t>
            </a:r>
            <a:r>
              <a:rPr lang="fr-FR" dirty="0" err="1"/>
              <a:t>imperative</a:t>
            </a:r>
            <a:r>
              <a:rPr lang="fr-FR" dirty="0"/>
              <a:t> (</a:t>
            </a:r>
            <a:r>
              <a:rPr lang="fr-FR" dirty="0" err="1"/>
              <a:t>js</a:t>
            </a:r>
            <a:r>
              <a:rPr lang="fr-FR" dirty="0"/>
              <a:t>) </a:t>
            </a:r>
            <a:r>
              <a:rPr lang="fr-FR" dirty="0" err="1"/>
              <a:t>treatment</a:t>
            </a:r>
            <a:endParaRPr lang="fr-FR" dirty="0"/>
          </a:p>
          <a:p>
            <a:pPr marL="742950" lvl="1" indent="-285750">
              <a:buFontTx/>
              <a:buChar char="-"/>
            </a:pPr>
            <a:r>
              <a:rPr lang="fr-FR" dirty="0" err="1"/>
              <a:t>Make</a:t>
            </a:r>
            <a:r>
              <a:rPr lang="fr-FR" dirty="0"/>
              <a:t> code simple and </a:t>
            </a:r>
            <a:r>
              <a:rPr lang="fr-FR" dirty="0" err="1"/>
              <a:t>readable</a:t>
            </a:r>
            <a:endParaRPr lang="fr-FR" dirty="0"/>
          </a:p>
          <a:p>
            <a:pPr marL="742950" lvl="1" indent="-285750">
              <a:buFontTx/>
              <a:buChar char="-"/>
            </a:pPr>
            <a:endParaRPr lang="en-GB" dirty="0"/>
          </a:p>
        </p:txBody>
      </p:sp>
    </p:spTree>
    <p:extLst>
      <p:ext uri="{BB962C8B-B14F-4D97-AF65-F5344CB8AC3E}">
        <p14:creationId xmlns:p14="http://schemas.microsoft.com/office/powerpoint/2010/main" val="210513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2683170"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BINDING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607E145C-47C5-414F-A9B2-13B09F60BB5C}"/>
              </a:ext>
            </a:extLst>
          </p:cNvPr>
          <p:cNvSpPr/>
          <p:nvPr/>
        </p:nvSpPr>
        <p:spPr>
          <a:xfrm>
            <a:off x="2763748" y="1469204"/>
            <a:ext cx="6873412" cy="43870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13595ED-7881-4D48-8E08-0C5C16643C6A}"/>
              </a:ext>
            </a:extLst>
          </p:cNvPr>
          <p:cNvSpPr/>
          <p:nvPr/>
        </p:nvSpPr>
        <p:spPr>
          <a:xfrm>
            <a:off x="5433316" y="3350369"/>
            <a:ext cx="1325367" cy="96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e 8">
            <a:extLst>
              <a:ext uri="{FF2B5EF4-FFF2-40B4-BE49-F238E27FC236}">
                <a16:creationId xmlns:a16="http://schemas.microsoft.com/office/drawing/2014/main" id="{AA53EFB0-5AC5-4E49-B1AB-12BA8AF8512F}"/>
              </a:ext>
            </a:extLst>
          </p:cNvPr>
          <p:cNvGrpSpPr/>
          <p:nvPr/>
        </p:nvGrpSpPr>
        <p:grpSpPr>
          <a:xfrm>
            <a:off x="5332287" y="2173481"/>
            <a:ext cx="1613042" cy="236305"/>
            <a:chOff x="5332288" y="2640458"/>
            <a:chExt cx="1613042" cy="236305"/>
          </a:xfrm>
        </p:grpSpPr>
        <p:sp>
          <p:nvSpPr>
            <p:cNvPr id="5" name="Ellipse 4">
              <a:extLst>
                <a:ext uri="{FF2B5EF4-FFF2-40B4-BE49-F238E27FC236}">
                  <a16:creationId xmlns:a16="http://schemas.microsoft.com/office/drawing/2014/main" id="{6D55403A-5A19-4B18-9304-48D1BC693EAB}"/>
                </a:ext>
              </a:extLst>
            </p:cNvPr>
            <p:cNvSpPr/>
            <p:nvPr/>
          </p:nvSpPr>
          <p:spPr>
            <a:xfrm>
              <a:off x="5732980" y="2640458"/>
              <a:ext cx="236305" cy="236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eur droit 6">
              <a:extLst>
                <a:ext uri="{FF2B5EF4-FFF2-40B4-BE49-F238E27FC236}">
                  <a16:creationId xmlns:a16="http://schemas.microsoft.com/office/drawing/2014/main" id="{DB5CC9ED-34B5-4194-B3D0-9F96ED5297A8}"/>
                </a:ext>
              </a:extLst>
            </p:cNvPr>
            <p:cNvCxnSpPr/>
            <p:nvPr/>
          </p:nvCxnSpPr>
          <p:spPr>
            <a:xfrm>
              <a:off x="5332288" y="2763748"/>
              <a:ext cx="161304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 name="ZoneTexte 7">
            <a:extLst>
              <a:ext uri="{FF2B5EF4-FFF2-40B4-BE49-F238E27FC236}">
                <a16:creationId xmlns:a16="http://schemas.microsoft.com/office/drawing/2014/main" id="{4CC17028-C4FF-4D26-9389-86642610E149}"/>
              </a:ext>
            </a:extLst>
          </p:cNvPr>
          <p:cNvSpPr txBox="1"/>
          <p:nvPr/>
        </p:nvSpPr>
        <p:spPr>
          <a:xfrm>
            <a:off x="5451216" y="4579593"/>
            <a:ext cx="1375185" cy="646331"/>
          </a:xfrm>
          <a:prstGeom prst="rect">
            <a:avLst/>
          </a:prstGeom>
          <a:noFill/>
        </p:spPr>
        <p:txBody>
          <a:bodyPr wrap="none" rtlCol="0">
            <a:spAutoFit/>
          </a:bodyPr>
          <a:lstStyle/>
          <a:p>
            <a:r>
              <a:rPr lang="fr-FR" dirty="0" err="1"/>
              <a:t>width</a:t>
            </a:r>
            <a:r>
              <a:rPr lang="fr-FR" dirty="0"/>
              <a:t> = 250</a:t>
            </a:r>
          </a:p>
          <a:p>
            <a:r>
              <a:rPr lang="fr-FR" dirty="0" err="1"/>
              <a:t>Height</a:t>
            </a:r>
            <a:r>
              <a:rPr lang="fr-FR" dirty="0"/>
              <a:t> = 250</a:t>
            </a:r>
            <a:endParaRPr lang="en-GB" dirty="0"/>
          </a:p>
        </p:txBody>
      </p:sp>
      <p:grpSp>
        <p:nvGrpSpPr>
          <p:cNvPr id="10" name="Groupe 9">
            <a:extLst>
              <a:ext uri="{FF2B5EF4-FFF2-40B4-BE49-F238E27FC236}">
                <a16:creationId xmlns:a16="http://schemas.microsoft.com/office/drawing/2014/main" id="{56360850-FE16-4CE7-8D31-67B65A5CFBBE}"/>
              </a:ext>
            </a:extLst>
          </p:cNvPr>
          <p:cNvGrpSpPr/>
          <p:nvPr/>
        </p:nvGrpSpPr>
        <p:grpSpPr>
          <a:xfrm>
            <a:off x="5352834" y="2757286"/>
            <a:ext cx="1613042" cy="236305"/>
            <a:chOff x="5332288" y="2640458"/>
            <a:chExt cx="1613042" cy="236305"/>
          </a:xfrm>
        </p:grpSpPr>
        <p:sp>
          <p:nvSpPr>
            <p:cNvPr id="11" name="Ellipse 10">
              <a:extLst>
                <a:ext uri="{FF2B5EF4-FFF2-40B4-BE49-F238E27FC236}">
                  <a16:creationId xmlns:a16="http://schemas.microsoft.com/office/drawing/2014/main" id="{27E32E87-623A-45C0-B6D0-EECBDC9DE725}"/>
                </a:ext>
              </a:extLst>
            </p:cNvPr>
            <p:cNvSpPr/>
            <p:nvPr/>
          </p:nvSpPr>
          <p:spPr>
            <a:xfrm>
              <a:off x="5732980" y="2640458"/>
              <a:ext cx="236305" cy="236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Connecteur droit 11">
              <a:extLst>
                <a:ext uri="{FF2B5EF4-FFF2-40B4-BE49-F238E27FC236}">
                  <a16:creationId xmlns:a16="http://schemas.microsoft.com/office/drawing/2014/main" id="{F8B5B700-C1A0-4D35-BCDB-CD60C486C65F}"/>
                </a:ext>
              </a:extLst>
            </p:cNvPr>
            <p:cNvCxnSpPr/>
            <p:nvPr/>
          </p:nvCxnSpPr>
          <p:spPr>
            <a:xfrm>
              <a:off x="5332288" y="2763748"/>
              <a:ext cx="1613042"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960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856598"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POSITIONING</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ZoneTexte 2">
            <a:hlinkClick r:id="rId3" action="ppaction://hlinkfile"/>
            <a:extLst>
              <a:ext uri="{FF2B5EF4-FFF2-40B4-BE49-F238E27FC236}">
                <a16:creationId xmlns:a16="http://schemas.microsoft.com/office/drawing/2014/main" id="{25DA495D-F11E-4E38-A3CF-50191B1687B2}"/>
              </a:ext>
            </a:extLst>
          </p:cNvPr>
          <p:cNvSpPr txBox="1"/>
          <p:nvPr/>
        </p:nvSpPr>
        <p:spPr>
          <a:xfrm>
            <a:off x="1138809" y="3342467"/>
            <a:ext cx="1355563" cy="338554"/>
          </a:xfrm>
          <a:prstGeom prst="rect">
            <a:avLst/>
          </a:prstGeom>
          <a:noFill/>
        </p:spPr>
        <p:txBody>
          <a:bodyPr wrap="square" rtlCol="0">
            <a:spAutoFit/>
          </a:bodyPr>
          <a:lstStyle/>
          <a:p>
            <a:r>
              <a:rPr lang="fr-FR" sz="1600" dirty="0">
                <a:latin typeface="Arial Black" panose="020B0A04020102020204" pitchFamily="34" charset="0"/>
                <a:hlinkClick r:id="rId4">
                  <a:extLst>
                    <a:ext uri="{A12FA001-AC4F-418D-AE19-62706E023703}">
                      <ahyp:hlinkClr xmlns:ahyp="http://schemas.microsoft.com/office/drawing/2018/hyperlinkcolor" val="tx"/>
                    </a:ext>
                  </a:extLst>
                </a:hlinkClick>
              </a:rPr>
              <a:t>MANUAL</a:t>
            </a:r>
            <a:endParaRPr lang="en-GB" sz="1600" dirty="0">
              <a:latin typeface="Arial Black" panose="020B0A04020102020204" pitchFamily="34" charset="0"/>
            </a:endParaRPr>
          </a:p>
        </p:txBody>
      </p:sp>
      <p:sp>
        <p:nvSpPr>
          <p:cNvPr id="5" name="ZoneTexte 4">
            <a:hlinkClick r:id="rId3" action="ppaction://hlinkfile"/>
            <a:extLst>
              <a:ext uri="{FF2B5EF4-FFF2-40B4-BE49-F238E27FC236}">
                <a16:creationId xmlns:a16="http://schemas.microsoft.com/office/drawing/2014/main" id="{308E8BFB-DB24-4CEF-8BF7-182D8ADF3283}"/>
              </a:ext>
            </a:extLst>
          </p:cNvPr>
          <p:cNvSpPr txBox="1"/>
          <p:nvPr/>
        </p:nvSpPr>
        <p:spPr>
          <a:xfrm>
            <a:off x="3837079" y="3342467"/>
            <a:ext cx="1522821" cy="338554"/>
          </a:xfrm>
          <a:prstGeom prst="rect">
            <a:avLst/>
          </a:prstGeom>
          <a:noFill/>
        </p:spPr>
        <p:txBody>
          <a:bodyPr wrap="square" rtlCol="0">
            <a:spAutoFit/>
          </a:bodyPr>
          <a:lstStyle/>
          <a:p>
            <a:r>
              <a:rPr lang="fr-FR" sz="1600" dirty="0">
                <a:latin typeface="Arial Black" panose="020B0A04020102020204" pitchFamily="34" charset="0"/>
                <a:hlinkClick r:id="rId5">
                  <a:extLst>
                    <a:ext uri="{A12FA001-AC4F-418D-AE19-62706E023703}">
                      <ahyp:hlinkClr xmlns:ahyp="http://schemas.microsoft.com/office/drawing/2018/hyperlinkcolor" val="tx"/>
                    </a:ext>
                  </a:extLst>
                </a:hlinkClick>
              </a:rPr>
              <a:t>ANCHORS</a:t>
            </a:r>
            <a:endParaRPr lang="en-GB" sz="1600" dirty="0">
              <a:latin typeface="Arial Black" panose="020B0A04020102020204" pitchFamily="34" charset="0"/>
            </a:endParaRPr>
          </a:p>
        </p:txBody>
      </p:sp>
      <p:sp>
        <p:nvSpPr>
          <p:cNvPr id="6" name="ZoneTexte 5">
            <a:hlinkClick r:id="rId3" action="ppaction://hlinkfile"/>
            <a:extLst>
              <a:ext uri="{FF2B5EF4-FFF2-40B4-BE49-F238E27FC236}">
                <a16:creationId xmlns:a16="http://schemas.microsoft.com/office/drawing/2014/main" id="{18BC5639-C77F-46B7-87AD-7E1A228F264F}"/>
              </a:ext>
            </a:extLst>
          </p:cNvPr>
          <p:cNvSpPr txBox="1"/>
          <p:nvPr/>
        </p:nvSpPr>
        <p:spPr>
          <a:xfrm>
            <a:off x="6702606" y="3342467"/>
            <a:ext cx="1760839" cy="338554"/>
          </a:xfrm>
          <a:prstGeom prst="rect">
            <a:avLst/>
          </a:prstGeom>
          <a:noFill/>
        </p:spPr>
        <p:txBody>
          <a:bodyPr wrap="square" rtlCol="0">
            <a:spAutoFit/>
          </a:bodyPr>
          <a:lstStyle/>
          <a:p>
            <a:r>
              <a:rPr lang="fr-FR" sz="1600" dirty="0">
                <a:latin typeface="Arial Black" panose="020B0A04020102020204" pitchFamily="34" charset="0"/>
                <a:hlinkClick r:id="rId6">
                  <a:extLst>
                    <a:ext uri="{A12FA001-AC4F-418D-AE19-62706E023703}">
                      <ahyp:hlinkClr xmlns:ahyp="http://schemas.microsoft.com/office/drawing/2018/hyperlinkcolor" val="tx"/>
                    </a:ext>
                  </a:extLst>
                </a:hlinkClick>
              </a:rPr>
              <a:t>POSITIONERS</a:t>
            </a:r>
            <a:endParaRPr lang="en-GB" sz="1600" dirty="0">
              <a:latin typeface="Arial Black" panose="020B0A04020102020204" pitchFamily="34" charset="0"/>
            </a:endParaRPr>
          </a:p>
        </p:txBody>
      </p:sp>
      <p:sp>
        <p:nvSpPr>
          <p:cNvPr id="7" name="ZoneTexte 6">
            <a:hlinkClick r:id="rId3" action="ppaction://hlinkfile"/>
            <a:extLst>
              <a:ext uri="{FF2B5EF4-FFF2-40B4-BE49-F238E27FC236}">
                <a16:creationId xmlns:a16="http://schemas.microsoft.com/office/drawing/2014/main" id="{CB7C6A1E-5B71-413D-BCD2-DE5242C9E14F}"/>
              </a:ext>
            </a:extLst>
          </p:cNvPr>
          <p:cNvSpPr txBox="1"/>
          <p:nvPr/>
        </p:nvSpPr>
        <p:spPr>
          <a:xfrm>
            <a:off x="9806152" y="3342467"/>
            <a:ext cx="1461176" cy="338554"/>
          </a:xfrm>
          <a:prstGeom prst="rect">
            <a:avLst/>
          </a:prstGeom>
          <a:noFill/>
        </p:spPr>
        <p:txBody>
          <a:bodyPr wrap="square" rtlCol="0">
            <a:spAutoFit/>
          </a:bodyPr>
          <a:lstStyle/>
          <a:p>
            <a:r>
              <a:rPr lang="fr-FR" sz="1600" dirty="0">
                <a:latin typeface="Arial Black" panose="020B0A04020102020204" pitchFamily="34" charset="0"/>
                <a:hlinkClick r:id="rId7">
                  <a:extLst>
                    <a:ext uri="{A12FA001-AC4F-418D-AE19-62706E023703}">
                      <ahyp:hlinkClr xmlns:ahyp="http://schemas.microsoft.com/office/drawing/2018/hyperlinkcolor" val="tx"/>
                    </a:ext>
                  </a:extLst>
                </a:hlinkClick>
              </a:rPr>
              <a:t>LAYOUTS</a:t>
            </a:r>
            <a:endParaRPr lang="en-GB" sz="1600" dirty="0">
              <a:latin typeface="Arial Black" panose="020B0A04020102020204" pitchFamily="34" charset="0"/>
            </a:endParaRPr>
          </a:p>
        </p:txBody>
      </p:sp>
    </p:spTree>
    <p:extLst>
      <p:ext uri="{BB962C8B-B14F-4D97-AF65-F5344CB8AC3E}">
        <p14:creationId xmlns:p14="http://schemas.microsoft.com/office/powerpoint/2010/main" val="72291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250633"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POSITIONING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Image 1">
            <a:extLst>
              <a:ext uri="{FF2B5EF4-FFF2-40B4-BE49-F238E27FC236}">
                <a16:creationId xmlns:a16="http://schemas.microsoft.com/office/drawing/2014/main" id="{30DEB10C-36A8-4A9D-82E1-3AA2DE554148}"/>
              </a:ext>
            </a:extLst>
          </p:cNvPr>
          <p:cNvPicPr>
            <a:picLocks noChangeAspect="1"/>
          </p:cNvPicPr>
          <p:nvPr/>
        </p:nvPicPr>
        <p:blipFill>
          <a:blip r:embed="rId3"/>
          <a:stretch>
            <a:fillRect/>
          </a:stretch>
        </p:blipFill>
        <p:spPr>
          <a:xfrm>
            <a:off x="2244475" y="1253447"/>
            <a:ext cx="7928304" cy="4835703"/>
          </a:xfrm>
          <a:prstGeom prst="rect">
            <a:avLst/>
          </a:prstGeom>
        </p:spPr>
      </p:pic>
    </p:spTree>
    <p:extLst>
      <p:ext uri="{BB962C8B-B14F-4D97-AF65-F5344CB8AC3E}">
        <p14:creationId xmlns:p14="http://schemas.microsoft.com/office/powerpoint/2010/main" val="94824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474093"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MODEL / VIEW / DELEGATE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Image 1">
            <a:extLst>
              <a:ext uri="{FF2B5EF4-FFF2-40B4-BE49-F238E27FC236}">
                <a16:creationId xmlns:a16="http://schemas.microsoft.com/office/drawing/2014/main" id="{AC54219E-07DB-4052-8C69-82E00D619041}"/>
              </a:ext>
            </a:extLst>
          </p:cNvPr>
          <p:cNvPicPr>
            <a:picLocks noChangeAspect="1"/>
          </p:cNvPicPr>
          <p:nvPr/>
        </p:nvPicPr>
        <p:blipFill>
          <a:blip r:embed="rId3"/>
          <a:stretch>
            <a:fillRect/>
          </a:stretch>
        </p:blipFill>
        <p:spPr>
          <a:xfrm>
            <a:off x="685907" y="1590568"/>
            <a:ext cx="2724150" cy="2628900"/>
          </a:xfrm>
          <a:prstGeom prst="rect">
            <a:avLst/>
          </a:prstGeom>
        </p:spPr>
      </p:pic>
      <p:sp>
        <p:nvSpPr>
          <p:cNvPr id="3" name="ZoneTexte 2">
            <a:extLst>
              <a:ext uri="{FF2B5EF4-FFF2-40B4-BE49-F238E27FC236}">
                <a16:creationId xmlns:a16="http://schemas.microsoft.com/office/drawing/2014/main" id="{5CCEA068-7061-46FD-9D93-36673CA4F57E}"/>
              </a:ext>
            </a:extLst>
          </p:cNvPr>
          <p:cNvSpPr txBox="1"/>
          <p:nvPr/>
        </p:nvSpPr>
        <p:spPr>
          <a:xfrm>
            <a:off x="3732028" y="1981688"/>
            <a:ext cx="8114075" cy="1323439"/>
          </a:xfrm>
          <a:prstGeom prst="rect">
            <a:avLst/>
          </a:prstGeom>
          <a:noFill/>
        </p:spPr>
        <p:txBody>
          <a:bodyPr wrap="square" rtlCol="0">
            <a:spAutoFit/>
          </a:bodyPr>
          <a:lstStyle/>
          <a:p>
            <a:pPr fontAlgn="base"/>
            <a:r>
              <a:rPr lang="en-GB" sz="1600" b="1" dirty="0"/>
              <a:t>Model</a:t>
            </a:r>
            <a:r>
              <a:rPr lang="en-GB" sz="1600" dirty="0"/>
              <a:t> - contains the data and its structure. There are several QML types for creating models.</a:t>
            </a:r>
          </a:p>
          <a:p>
            <a:pPr fontAlgn="base"/>
            <a:r>
              <a:rPr lang="en-GB" sz="1600" b="1" dirty="0"/>
              <a:t>View</a:t>
            </a:r>
            <a:r>
              <a:rPr lang="en-GB" sz="1600" dirty="0"/>
              <a:t> - a container that displays the data. The view might display the data in a list or a grid.</a:t>
            </a:r>
          </a:p>
          <a:p>
            <a:pPr fontAlgn="base"/>
            <a:r>
              <a:rPr lang="en-GB" sz="1600" b="1" dirty="0"/>
              <a:t>Delegate</a:t>
            </a:r>
            <a:r>
              <a:rPr lang="en-GB" sz="1600" dirty="0"/>
              <a:t> - dictates how the data should appear in the view. The delegate takes each data in the model and encapsulates it. The data is accessible through the delegate. The delegate can also write data back into editable models</a:t>
            </a:r>
            <a:endParaRPr lang="en-GB" dirty="0"/>
          </a:p>
        </p:txBody>
      </p:sp>
      <p:sp>
        <p:nvSpPr>
          <p:cNvPr id="5" name="Rectangle 4">
            <a:extLst>
              <a:ext uri="{FF2B5EF4-FFF2-40B4-BE49-F238E27FC236}">
                <a16:creationId xmlns:a16="http://schemas.microsoft.com/office/drawing/2014/main" id="{8645DA10-97B0-49A9-BE99-E6D035E974CF}"/>
              </a:ext>
            </a:extLst>
          </p:cNvPr>
          <p:cNvSpPr/>
          <p:nvPr/>
        </p:nvSpPr>
        <p:spPr>
          <a:xfrm>
            <a:off x="3732028" y="3501188"/>
            <a:ext cx="819424" cy="369332"/>
          </a:xfrm>
          <a:prstGeom prst="rect">
            <a:avLst/>
          </a:prstGeom>
        </p:spPr>
        <p:txBody>
          <a:bodyPr wrap="square">
            <a:spAutoFit/>
          </a:bodyPr>
          <a:lstStyle/>
          <a:p>
            <a:r>
              <a:rPr lang="fr-FR" b="1" dirty="0">
                <a:latin typeface="Arial Black" panose="020B0A04020102020204" pitchFamily="34" charset="0"/>
                <a:hlinkClick r:id="rId4">
                  <a:extLst>
                    <a:ext uri="{A12FA001-AC4F-418D-AE19-62706E023703}">
                      <ahyp:hlinkClr xmlns:ahyp="http://schemas.microsoft.com/office/drawing/2018/hyperlinkcolor" val="tx"/>
                    </a:ext>
                  </a:extLst>
                </a:hlinkClick>
              </a:rPr>
              <a:t>Link</a:t>
            </a:r>
            <a:endParaRPr lang="en-GB" b="1" dirty="0">
              <a:latin typeface="Arial Black" panose="020B0A04020102020204" pitchFamily="34" charset="0"/>
            </a:endParaRPr>
          </a:p>
        </p:txBody>
      </p:sp>
      <p:pic>
        <p:nvPicPr>
          <p:cNvPr id="6" name="Image 5">
            <a:extLst>
              <a:ext uri="{FF2B5EF4-FFF2-40B4-BE49-F238E27FC236}">
                <a16:creationId xmlns:a16="http://schemas.microsoft.com/office/drawing/2014/main" id="{A2CE7358-BE95-4C14-A5C0-B1358AA800C1}"/>
              </a:ext>
            </a:extLst>
          </p:cNvPr>
          <p:cNvPicPr>
            <a:picLocks noChangeAspect="1"/>
          </p:cNvPicPr>
          <p:nvPr/>
        </p:nvPicPr>
        <p:blipFill>
          <a:blip r:embed="rId5"/>
          <a:stretch>
            <a:fillRect/>
          </a:stretch>
        </p:blipFill>
        <p:spPr>
          <a:xfrm>
            <a:off x="9994661" y="3501188"/>
            <a:ext cx="1981200" cy="2524125"/>
          </a:xfrm>
          <a:prstGeom prst="rect">
            <a:avLst/>
          </a:prstGeom>
        </p:spPr>
      </p:pic>
    </p:spTree>
    <p:extLst>
      <p:ext uri="{BB962C8B-B14F-4D97-AF65-F5344CB8AC3E}">
        <p14:creationId xmlns:p14="http://schemas.microsoft.com/office/powerpoint/2010/main" val="223613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517590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MODEL / VIEW / DELEGATE – EXERCICE 1 </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C0B7C1F2-0DBB-48D1-83BF-CA5DE19B4C22}"/>
              </a:ext>
            </a:extLst>
          </p:cNvPr>
          <p:cNvSpPr/>
          <p:nvPr/>
        </p:nvSpPr>
        <p:spPr>
          <a:xfrm>
            <a:off x="2763748" y="1469204"/>
            <a:ext cx="6411074" cy="43870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0BCAB911-7E3C-4999-8CAF-50BD9422331F}"/>
              </a:ext>
            </a:extLst>
          </p:cNvPr>
          <p:cNvSpPr/>
          <p:nvPr/>
        </p:nvSpPr>
        <p:spPr>
          <a:xfrm>
            <a:off x="3292867" y="2296274"/>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48290E0-F860-4310-B961-26A887AE3B6C}"/>
              </a:ext>
            </a:extLst>
          </p:cNvPr>
          <p:cNvSpPr/>
          <p:nvPr/>
        </p:nvSpPr>
        <p:spPr>
          <a:xfrm>
            <a:off x="4318571" y="229627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22C9EC9-B440-4BFB-9505-61C94E4A4AD5}"/>
              </a:ext>
            </a:extLst>
          </p:cNvPr>
          <p:cNvSpPr/>
          <p:nvPr/>
        </p:nvSpPr>
        <p:spPr>
          <a:xfrm>
            <a:off x="8020694" y="2296272"/>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FDB1CA6-F856-411B-A2B2-2613DCCCFF87}"/>
              </a:ext>
            </a:extLst>
          </p:cNvPr>
          <p:cNvSpPr/>
          <p:nvPr/>
        </p:nvSpPr>
        <p:spPr>
          <a:xfrm>
            <a:off x="6702177" y="229627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3DEAF10-9C93-4772-8B72-4B62FA640614}"/>
              </a:ext>
            </a:extLst>
          </p:cNvPr>
          <p:cNvSpPr/>
          <p:nvPr/>
        </p:nvSpPr>
        <p:spPr>
          <a:xfrm>
            <a:off x="5473129" y="229627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DB643AB3-013E-413D-BC48-3939037A5C02}"/>
              </a:ext>
            </a:extLst>
          </p:cNvPr>
          <p:cNvSpPr/>
          <p:nvPr/>
        </p:nvSpPr>
        <p:spPr>
          <a:xfrm>
            <a:off x="3292867" y="339047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D5444FA-ED92-4F29-BC09-94A0682559B0}"/>
              </a:ext>
            </a:extLst>
          </p:cNvPr>
          <p:cNvSpPr/>
          <p:nvPr/>
        </p:nvSpPr>
        <p:spPr>
          <a:xfrm>
            <a:off x="4318571" y="3390472"/>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737FF37-C3B1-46E8-88BC-6FB9093D0F13}"/>
              </a:ext>
            </a:extLst>
          </p:cNvPr>
          <p:cNvSpPr/>
          <p:nvPr/>
        </p:nvSpPr>
        <p:spPr>
          <a:xfrm>
            <a:off x="8020694" y="3390471"/>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B686835E-E4FF-46DA-8249-D4F118F35DB0}"/>
              </a:ext>
            </a:extLst>
          </p:cNvPr>
          <p:cNvSpPr/>
          <p:nvPr/>
        </p:nvSpPr>
        <p:spPr>
          <a:xfrm>
            <a:off x="6702177" y="3390472"/>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7E0B920-E8AA-43E1-89F4-90B495653893}"/>
              </a:ext>
            </a:extLst>
          </p:cNvPr>
          <p:cNvSpPr/>
          <p:nvPr/>
        </p:nvSpPr>
        <p:spPr>
          <a:xfrm>
            <a:off x="5473129" y="3390472"/>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38611AA-F36F-4710-9418-7383D5864345}"/>
              </a:ext>
            </a:extLst>
          </p:cNvPr>
          <p:cNvSpPr/>
          <p:nvPr/>
        </p:nvSpPr>
        <p:spPr>
          <a:xfrm>
            <a:off x="3292867" y="4516484"/>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0E982AC-E438-46BF-A4C7-3F3D4548E5E1}"/>
              </a:ext>
            </a:extLst>
          </p:cNvPr>
          <p:cNvSpPr/>
          <p:nvPr/>
        </p:nvSpPr>
        <p:spPr>
          <a:xfrm>
            <a:off x="4318571" y="451648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B5C853E-4432-44B6-8A21-8B297FB79661}"/>
              </a:ext>
            </a:extLst>
          </p:cNvPr>
          <p:cNvSpPr/>
          <p:nvPr/>
        </p:nvSpPr>
        <p:spPr>
          <a:xfrm>
            <a:off x="8020694" y="4516482"/>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1CB986A-8697-440B-9399-BA78C5E9AB3D}"/>
              </a:ext>
            </a:extLst>
          </p:cNvPr>
          <p:cNvSpPr/>
          <p:nvPr/>
        </p:nvSpPr>
        <p:spPr>
          <a:xfrm>
            <a:off x="6702177" y="451648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E6CE5632-181E-4607-A399-DE441D1C84A7}"/>
              </a:ext>
            </a:extLst>
          </p:cNvPr>
          <p:cNvSpPr/>
          <p:nvPr/>
        </p:nvSpPr>
        <p:spPr>
          <a:xfrm>
            <a:off x="5473129" y="4516483"/>
            <a:ext cx="585627"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354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517590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MODEL / VIEW / DELEGATE – EXERCICE 2 </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Image 1">
            <a:extLst>
              <a:ext uri="{FF2B5EF4-FFF2-40B4-BE49-F238E27FC236}">
                <a16:creationId xmlns:a16="http://schemas.microsoft.com/office/drawing/2014/main" id="{526E2849-5F21-401E-8675-043DB72F0545}"/>
              </a:ext>
            </a:extLst>
          </p:cNvPr>
          <p:cNvPicPr>
            <a:picLocks noChangeAspect="1"/>
          </p:cNvPicPr>
          <p:nvPr/>
        </p:nvPicPr>
        <p:blipFill>
          <a:blip r:embed="rId3"/>
          <a:stretch>
            <a:fillRect/>
          </a:stretch>
        </p:blipFill>
        <p:spPr>
          <a:xfrm>
            <a:off x="2309558" y="1072155"/>
            <a:ext cx="7572883" cy="5477619"/>
          </a:xfrm>
          <a:prstGeom prst="rect">
            <a:avLst/>
          </a:prstGeom>
        </p:spPr>
      </p:pic>
    </p:spTree>
    <p:extLst>
      <p:ext uri="{BB962C8B-B14F-4D97-AF65-F5344CB8AC3E}">
        <p14:creationId xmlns:p14="http://schemas.microsoft.com/office/powerpoint/2010/main" val="6606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992853"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JOURNEY MAP</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grpSp>
        <p:nvGrpSpPr>
          <p:cNvPr id="6" name="Groupe 5">
            <a:extLst>
              <a:ext uri="{FF2B5EF4-FFF2-40B4-BE49-F238E27FC236}">
                <a16:creationId xmlns:a16="http://schemas.microsoft.com/office/drawing/2014/main" id="{C863BC2B-DE93-47A4-ADB1-0F5C902524E6}"/>
              </a:ext>
            </a:extLst>
          </p:cNvPr>
          <p:cNvGrpSpPr/>
          <p:nvPr/>
        </p:nvGrpSpPr>
        <p:grpSpPr>
          <a:xfrm>
            <a:off x="810696" y="2348917"/>
            <a:ext cx="2608976" cy="461665"/>
            <a:chOff x="889233" y="1551963"/>
            <a:chExt cx="2608976" cy="461665"/>
          </a:xfrm>
        </p:grpSpPr>
        <p:sp>
          <p:nvSpPr>
            <p:cNvPr id="2" name="ZoneTexte 1">
              <a:extLst>
                <a:ext uri="{FF2B5EF4-FFF2-40B4-BE49-F238E27FC236}">
                  <a16:creationId xmlns:a16="http://schemas.microsoft.com/office/drawing/2014/main" id="{C38DB202-4DAA-425B-A0A5-E26620B6F160}"/>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1.</a:t>
              </a:r>
              <a:endParaRPr lang="en-GB" sz="2000" b="1" dirty="0">
                <a:latin typeface="Arial Black" panose="020B0A04020102020204" pitchFamily="34" charset="0"/>
              </a:endParaRPr>
            </a:p>
          </p:txBody>
        </p:sp>
        <p:sp>
          <p:nvSpPr>
            <p:cNvPr id="3" name="ZoneTexte 2">
              <a:extLst>
                <a:ext uri="{FF2B5EF4-FFF2-40B4-BE49-F238E27FC236}">
                  <a16:creationId xmlns:a16="http://schemas.microsoft.com/office/drawing/2014/main" id="{DFA6413F-7548-4475-BEE1-D49C3B3CF8B7}"/>
                </a:ext>
              </a:extLst>
            </p:cNvPr>
            <p:cNvSpPr txBox="1"/>
            <p:nvPr/>
          </p:nvSpPr>
          <p:spPr>
            <a:xfrm>
              <a:off x="1289644" y="1628906"/>
              <a:ext cx="2146806" cy="307777"/>
            </a:xfrm>
            <a:prstGeom prst="rect">
              <a:avLst/>
            </a:prstGeom>
            <a:noFill/>
          </p:spPr>
          <p:txBody>
            <a:bodyPr wrap="none" rtlCol="0">
              <a:spAutoFit/>
            </a:bodyPr>
            <a:lstStyle/>
            <a:p>
              <a:r>
                <a:rPr lang="fr-FR" sz="1400" dirty="0" err="1">
                  <a:latin typeface="Arial Black" panose="020B0A04020102020204" pitchFamily="34" charset="0"/>
                </a:rPr>
                <a:t>Declarative</a:t>
              </a:r>
              <a:r>
                <a:rPr lang="fr-FR" sz="1400" dirty="0">
                  <a:latin typeface="Arial Black" panose="020B0A04020102020204" pitchFamily="34" charset="0"/>
                </a:rPr>
                <a:t> langage</a:t>
              </a:r>
              <a:endParaRPr lang="en-GB" sz="1400" dirty="0">
                <a:latin typeface="Arial Black" panose="020B0A04020102020204" pitchFamily="34" charset="0"/>
              </a:endParaRPr>
            </a:p>
          </p:txBody>
        </p:sp>
        <p:sp>
          <p:nvSpPr>
            <p:cNvPr id="5" name="Rectangle 4">
              <a:extLst>
                <a:ext uri="{FF2B5EF4-FFF2-40B4-BE49-F238E27FC236}">
                  <a16:creationId xmlns:a16="http://schemas.microsoft.com/office/drawing/2014/main" id="{9BDF43EC-DA92-4F62-9C24-684BCAF14548}"/>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e 43">
            <a:extLst>
              <a:ext uri="{FF2B5EF4-FFF2-40B4-BE49-F238E27FC236}">
                <a16:creationId xmlns:a16="http://schemas.microsoft.com/office/drawing/2014/main" id="{4D265B42-86AF-4C19-92ED-C25A8F96ACBE}"/>
              </a:ext>
            </a:extLst>
          </p:cNvPr>
          <p:cNvGrpSpPr/>
          <p:nvPr/>
        </p:nvGrpSpPr>
        <p:grpSpPr>
          <a:xfrm>
            <a:off x="8647601" y="2354526"/>
            <a:ext cx="2608976" cy="461665"/>
            <a:chOff x="889233" y="1551963"/>
            <a:chExt cx="2608976" cy="461665"/>
          </a:xfrm>
        </p:grpSpPr>
        <p:sp>
          <p:nvSpPr>
            <p:cNvPr id="45" name="ZoneTexte 44">
              <a:extLst>
                <a:ext uri="{FF2B5EF4-FFF2-40B4-BE49-F238E27FC236}">
                  <a16:creationId xmlns:a16="http://schemas.microsoft.com/office/drawing/2014/main" id="{4580EC85-49DF-4E21-8167-C296D0B96782}"/>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3.</a:t>
              </a:r>
              <a:endParaRPr lang="en-GB" sz="2000" b="1" dirty="0">
                <a:latin typeface="Arial Black" panose="020B0A04020102020204" pitchFamily="34" charset="0"/>
              </a:endParaRPr>
            </a:p>
          </p:txBody>
        </p:sp>
        <p:sp>
          <p:nvSpPr>
            <p:cNvPr id="46" name="ZoneTexte 45">
              <a:extLst>
                <a:ext uri="{FF2B5EF4-FFF2-40B4-BE49-F238E27FC236}">
                  <a16:creationId xmlns:a16="http://schemas.microsoft.com/office/drawing/2014/main" id="{C8B27345-50B8-4401-95E0-62EC480AC75C}"/>
                </a:ext>
              </a:extLst>
            </p:cNvPr>
            <p:cNvSpPr txBox="1"/>
            <p:nvPr/>
          </p:nvSpPr>
          <p:spPr>
            <a:xfrm>
              <a:off x="1289644" y="1628906"/>
              <a:ext cx="1548822" cy="307777"/>
            </a:xfrm>
            <a:prstGeom prst="rect">
              <a:avLst/>
            </a:prstGeom>
            <a:noFill/>
          </p:spPr>
          <p:txBody>
            <a:bodyPr wrap="none" rtlCol="0">
              <a:spAutoFit/>
            </a:bodyPr>
            <a:lstStyle/>
            <a:p>
              <a:r>
                <a:rPr lang="fr-FR" sz="1400" dirty="0" err="1">
                  <a:latin typeface="Arial Black" panose="020B0A04020102020204" pitchFamily="34" charset="0"/>
                </a:rPr>
                <a:t>Signals</a:t>
              </a:r>
              <a:r>
                <a:rPr lang="fr-FR" sz="1400" dirty="0">
                  <a:latin typeface="Arial Black" panose="020B0A04020102020204" pitchFamily="34" charset="0"/>
                </a:rPr>
                <a:t> / slots</a:t>
              </a:r>
              <a:endParaRPr lang="en-GB" sz="1400" dirty="0">
                <a:latin typeface="Arial Black" panose="020B0A04020102020204" pitchFamily="34" charset="0"/>
              </a:endParaRPr>
            </a:p>
          </p:txBody>
        </p:sp>
        <p:sp>
          <p:nvSpPr>
            <p:cNvPr id="47" name="Rectangle 46">
              <a:extLst>
                <a:ext uri="{FF2B5EF4-FFF2-40B4-BE49-F238E27FC236}">
                  <a16:creationId xmlns:a16="http://schemas.microsoft.com/office/drawing/2014/main" id="{0A5C086F-DC70-4705-8E70-1DAA5FAEB9E2}"/>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e 47">
            <a:extLst>
              <a:ext uri="{FF2B5EF4-FFF2-40B4-BE49-F238E27FC236}">
                <a16:creationId xmlns:a16="http://schemas.microsoft.com/office/drawing/2014/main" id="{71E2D042-4BA7-49AA-8F01-32F9626A81B1}"/>
              </a:ext>
            </a:extLst>
          </p:cNvPr>
          <p:cNvGrpSpPr/>
          <p:nvPr/>
        </p:nvGrpSpPr>
        <p:grpSpPr>
          <a:xfrm>
            <a:off x="810696" y="3995119"/>
            <a:ext cx="2608976" cy="461665"/>
            <a:chOff x="889233" y="1551963"/>
            <a:chExt cx="2608976" cy="461665"/>
          </a:xfrm>
        </p:grpSpPr>
        <p:sp>
          <p:nvSpPr>
            <p:cNvPr id="49" name="ZoneTexte 48">
              <a:extLst>
                <a:ext uri="{FF2B5EF4-FFF2-40B4-BE49-F238E27FC236}">
                  <a16:creationId xmlns:a16="http://schemas.microsoft.com/office/drawing/2014/main" id="{711485CF-7EA6-452A-9B7A-BD8CDB63F48E}"/>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4.</a:t>
              </a:r>
              <a:endParaRPr lang="en-GB" sz="2000" b="1" dirty="0">
                <a:latin typeface="Arial Black" panose="020B0A04020102020204" pitchFamily="34" charset="0"/>
              </a:endParaRPr>
            </a:p>
          </p:txBody>
        </p:sp>
        <p:sp>
          <p:nvSpPr>
            <p:cNvPr id="50" name="ZoneTexte 49">
              <a:extLst>
                <a:ext uri="{FF2B5EF4-FFF2-40B4-BE49-F238E27FC236}">
                  <a16:creationId xmlns:a16="http://schemas.microsoft.com/office/drawing/2014/main" id="{43D36892-CDEE-4649-8765-1C3B2BD0A1AC}"/>
                </a:ext>
              </a:extLst>
            </p:cNvPr>
            <p:cNvSpPr txBox="1"/>
            <p:nvPr/>
          </p:nvSpPr>
          <p:spPr>
            <a:xfrm>
              <a:off x="1289644" y="1651642"/>
              <a:ext cx="923651" cy="307777"/>
            </a:xfrm>
            <a:prstGeom prst="rect">
              <a:avLst/>
            </a:prstGeom>
            <a:noFill/>
          </p:spPr>
          <p:txBody>
            <a:bodyPr wrap="none" rtlCol="0">
              <a:spAutoFit/>
            </a:bodyPr>
            <a:lstStyle/>
            <a:p>
              <a:r>
                <a:rPr lang="fr-FR" sz="1400" dirty="0">
                  <a:latin typeface="Arial Black" panose="020B0A04020102020204" pitchFamily="34" charset="0"/>
                </a:rPr>
                <a:t>Binding</a:t>
              </a:r>
              <a:endParaRPr lang="en-GB" sz="1400" dirty="0">
                <a:latin typeface="Arial Black" panose="020B0A04020102020204" pitchFamily="34" charset="0"/>
              </a:endParaRPr>
            </a:p>
          </p:txBody>
        </p:sp>
        <p:sp>
          <p:nvSpPr>
            <p:cNvPr id="51" name="Rectangle 50">
              <a:extLst>
                <a:ext uri="{FF2B5EF4-FFF2-40B4-BE49-F238E27FC236}">
                  <a16:creationId xmlns:a16="http://schemas.microsoft.com/office/drawing/2014/main" id="{F0DE94E4-A630-4F42-99A2-EA315BA42BFA}"/>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e 51">
            <a:extLst>
              <a:ext uri="{FF2B5EF4-FFF2-40B4-BE49-F238E27FC236}">
                <a16:creationId xmlns:a16="http://schemas.microsoft.com/office/drawing/2014/main" id="{32D7C9E1-884F-4AE9-8DB3-F7B0025213BA}"/>
              </a:ext>
            </a:extLst>
          </p:cNvPr>
          <p:cNvGrpSpPr/>
          <p:nvPr/>
        </p:nvGrpSpPr>
        <p:grpSpPr>
          <a:xfrm>
            <a:off x="4625955" y="2348917"/>
            <a:ext cx="2608976" cy="461665"/>
            <a:chOff x="889233" y="1551963"/>
            <a:chExt cx="2608976" cy="461665"/>
          </a:xfrm>
        </p:grpSpPr>
        <p:sp>
          <p:nvSpPr>
            <p:cNvPr id="53" name="ZoneTexte 52">
              <a:extLst>
                <a:ext uri="{FF2B5EF4-FFF2-40B4-BE49-F238E27FC236}">
                  <a16:creationId xmlns:a16="http://schemas.microsoft.com/office/drawing/2014/main" id="{70D80F16-2744-4ECA-87D7-2C38D4B8D226}"/>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2.</a:t>
              </a:r>
              <a:endParaRPr lang="en-GB" sz="2000" b="1" dirty="0">
                <a:latin typeface="Arial Black" panose="020B0A04020102020204" pitchFamily="34" charset="0"/>
              </a:endParaRPr>
            </a:p>
          </p:txBody>
        </p:sp>
        <p:sp>
          <p:nvSpPr>
            <p:cNvPr id="54" name="ZoneTexte 53">
              <a:extLst>
                <a:ext uri="{FF2B5EF4-FFF2-40B4-BE49-F238E27FC236}">
                  <a16:creationId xmlns:a16="http://schemas.microsoft.com/office/drawing/2014/main" id="{77B64C86-7153-4480-9978-8C0F7DE8D42B}"/>
                </a:ext>
              </a:extLst>
            </p:cNvPr>
            <p:cNvSpPr txBox="1"/>
            <p:nvPr/>
          </p:nvSpPr>
          <p:spPr>
            <a:xfrm>
              <a:off x="1289644" y="1628906"/>
              <a:ext cx="1330814" cy="307777"/>
            </a:xfrm>
            <a:prstGeom prst="rect">
              <a:avLst/>
            </a:prstGeom>
            <a:noFill/>
          </p:spPr>
          <p:txBody>
            <a:bodyPr wrap="none" rtlCol="0">
              <a:spAutoFit/>
            </a:bodyPr>
            <a:lstStyle/>
            <a:p>
              <a:r>
                <a:rPr lang="fr-FR" sz="1400" dirty="0">
                  <a:latin typeface="Arial Black" panose="020B0A04020102020204" pitchFamily="34" charset="0"/>
                </a:rPr>
                <a:t>Basic types</a:t>
              </a:r>
              <a:endParaRPr lang="en-GB" sz="1400" dirty="0">
                <a:latin typeface="Arial Black" panose="020B0A04020102020204" pitchFamily="34" charset="0"/>
              </a:endParaRPr>
            </a:p>
          </p:txBody>
        </p:sp>
        <p:sp>
          <p:nvSpPr>
            <p:cNvPr id="55" name="Rectangle 54">
              <a:extLst>
                <a:ext uri="{FF2B5EF4-FFF2-40B4-BE49-F238E27FC236}">
                  <a16:creationId xmlns:a16="http://schemas.microsoft.com/office/drawing/2014/main" id="{2DBCEA31-849E-4F90-B07E-9BA05C653E09}"/>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e 55">
            <a:extLst>
              <a:ext uri="{FF2B5EF4-FFF2-40B4-BE49-F238E27FC236}">
                <a16:creationId xmlns:a16="http://schemas.microsoft.com/office/drawing/2014/main" id="{DC07103A-22F5-44F4-9F6E-75CBBDB093DD}"/>
              </a:ext>
            </a:extLst>
          </p:cNvPr>
          <p:cNvGrpSpPr/>
          <p:nvPr/>
        </p:nvGrpSpPr>
        <p:grpSpPr>
          <a:xfrm>
            <a:off x="4625955" y="3995121"/>
            <a:ext cx="2608976" cy="461665"/>
            <a:chOff x="889233" y="1551963"/>
            <a:chExt cx="2608976" cy="461665"/>
          </a:xfrm>
        </p:grpSpPr>
        <p:sp>
          <p:nvSpPr>
            <p:cNvPr id="57" name="ZoneTexte 56">
              <a:extLst>
                <a:ext uri="{FF2B5EF4-FFF2-40B4-BE49-F238E27FC236}">
                  <a16:creationId xmlns:a16="http://schemas.microsoft.com/office/drawing/2014/main" id="{67448F64-A40C-477C-B418-23CCA4AD4441}"/>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5.</a:t>
              </a:r>
              <a:endParaRPr lang="en-GB" sz="2000" b="1" dirty="0">
                <a:latin typeface="Arial Black" panose="020B0A04020102020204" pitchFamily="34" charset="0"/>
              </a:endParaRPr>
            </a:p>
          </p:txBody>
        </p:sp>
        <p:sp>
          <p:nvSpPr>
            <p:cNvPr id="58" name="ZoneTexte 57">
              <a:extLst>
                <a:ext uri="{FF2B5EF4-FFF2-40B4-BE49-F238E27FC236}">
                  <a16:creationId xmlns:a16="http://schemas.microsoft.com/office/drawing/2014/main" id="{82544C3C-D550-4C26-B8DD-72B918B4611D}"/>
                </a:ext>
              </a:extLst>
            </p:cNvPr>
            <p:cNvSpPr txBox="1"/>
            <p:nvPr/>
          </p:nvSpPr>
          <p:spPr>
            <a:xfrm>
              <a:off x="1289644" y="1628906"/>
              <a:ext cx="1278107" cy="307777"/>
            </a:xfrm>
            <a:prstGeom prst="rect">
              <a:avLst/>
            </a:prstGeom>
            <a:noFill/>
          </p:spPr>
          <p:txBody>
            <a:bodyPr wrap="none" rtlCol="0">
              <a:spAutoFit/>
            </a:bodyPr>
            <a:lstStyle/>
            <a:p>
              <a:r>
                <a:rPr lang="fr-FR" sz="1400" dirty="0" err="1">
                  <a:latin typeface="Arial Black" panose="020B0A04020102020204" pitchFamily="34" charset="0"/>
                </a:rPr>
                <a:t>Positioning</a:t>
              </a:r>
              <a:endParaRPr lang="en-GB" sz="1400" dirty="0">
                <a:latin typeface="Arial Black" panose="020B0A04020102020204" pitchFamily="34" charset="0"/>
              </a:endParaRPr>
            </a:p>
          </p:txBody>
        </p:sp>
        <p:sp>
          <p:nvSpPr>
            <p:cNvPr id="59" name="Rectangle 58">
              <a:extLst>
                <a:ext uri="{FF2B5EF4-FFF2-40B4-BE49-F238E27FC236}">
                  <a16:creationId xmlns:a16="http://schemas.microsoft.com/office/drawing/2014/main" id="{58078778-5E50-45E7-81BF-4E3704621822}"/>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e 59">
            <a:extLst>
              <a:ext uri="{FF2B5EF4-FFF2-40B4-BE49-F238E27FC236}">
                <a16:creationId xmlns:a16="http://schemas.microsoft.com/office/drawing/2014/main" id="{E712F229-1F2F-4914-A48C-77DFF8FF58E9}"/>
              </a:ext>
            </a:extLst>
          </p:cNvPr>
          <p:cNvGrpSpPr/>
          <p:nvPr/>
        </p:nvGrpSpPr>
        <p:grpSpPr>
          <a:xfrm>
            <a:off x="8495994" y="3995121"/>
            <a:ext cx="2912191" cy="461665"/>
            <a:chOff x="889232" y="1551963"/>
            <a:chExt cx="2912191" cy="461665"/>
          </a:xfrm>
        </p:grpSpPr>
        <p:sp>
          <p:nvSpPr>
            <p:cNvPr id="61" name="ZoneTexte 60">
              <a:extLst>
                <a:ext uri="{FF2B5EF4-FFF2-40B4-BE49-F238E27FC236}">
                  <a16:creationId xmlns:a16="http://schemas.microsoft.com/office/drawing/2014/main" id="{0773575F-62F6-4E0D-9E6F-C40807966306}"/>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6.</a:t>
              </a:r>
              <a:endParaRPr lang="en-GB" sz="2000" b="1" dirty="0">
                <a:latin typeface="Arial Black" panose="020B0A04020102020204" pitchFamily="34" charset="0"/>
              </a:endParaRPr>
            </a:p>
          </p:txBody>
        </p:sp>
        <p:sp>
          <p:nvSpPr>
            <p:cNvPr id="62" name="ZoneTexte 61">
              <a:extLst>
                <a:ext uri="{FF2B5EF4-FFF2-40B4-BE49-F238E27FC236}">
                  <a16:creationId xmlns:a16="http://schemas.microsoft.com/office/drawing/2014/main" id="{A35472E9-F12C-497C-B723-56986E702799}"/>
                </a:ext>
              </a:extLst>
            </p:cNvPr>
            <p:cNvSpPr txBox="1"/>
            <p:nvPr/>
          </p:nvSpPr>
          <p:spPr>
            <a:xfrm>
              <a:off x="1289644" y="1628906"/>
              <a:ext cx="2503699" cy="307777"/>
            </a:xfrm>
            <a:prstGeom prst="rect">
              <a:avLst/>
            </a:prstGeom>
            <a:noFill/>
          </p:spPr>
          <p:txBody>
            <a:bodyPr wrap="none" rtlCol="0">
              <a:spAutoFit/>
            </a:bodyPr>
            <a:lstStyle/>
            <a:p>
              <a:r>
                <a:rPr lang="fr-FR" sz="1400" dirty="0">
                  <a:latin typeface="Arial Black" panose="020B0A04020102020204" pitchFamily="34" charset="0"/>
                </a:rPr>
                <a:t>Model - </a:t>
              </a:r>
              <a:r>
                <a:rPr lang="fr-FR" sz="1400" dirty="0" err="1">
                  <a:latin typeface="Arial Black" panose="020B0A04020102020204" pitchFamily="34" charset="0"/>
                </a:rPr>
                <a:t>View</a:t>
              </a:r>
              <a:r>
                <a:rPr lang="fr-FR" sz="1400" dirty="0">
                  <a:latin typeface="Arial Black" panose="020B0A04020102020204" pitchFamily="34" charset="0"/>
                </a:rPr>
                <a:t> - </a:t>
              </a:r>
              <a:r>
                <a:rPr lang="fr-FR" sz="1400" dirty="0" err="1">
                  <a:latin typeface="Arial Black" panose="020B0A04020102020204" pitchFamily="34" charset="0"/>
                </a:rPr>
                <a:t>Delegate</a:t>
              </a:r>
              <a:endParaRPr lang="en-GB" sz="1400" dirty="0">
                <a:latin typeface="Arial Black" panose="020B0A04020102020204" pitchFamily="34" charset="0"/>
              </a:endParaRPr>
            </a:p>
          </p:txBody>
        </p:sp>
        <p:sp>
          <p:nvSpPr>
            <p:cNvPr id="63" name="Rectangle 62">
              <a:extLst>
                <a:ext uri="{FF2B5EF4-FFF2-40B4-BE49-F238E27FC236}">
                  <a16:creationId xmlns:a16="http://schemas.microsoft.com/office/drawing/2014/main" id="{8D314ECC-E4F0-42CD-B0D3-28BA9C37B2A0}"/>
                </a:ext>
              </a:extLst>
            </p:cNvPr>
            <p:cNvSpPr/>
            <p:nvPr/>
          </p:nvSpPr>
          <p:spPr>
            <a:xfrm>
              <a:off x="889232" y="1551963"/>
              <a:ext cx="2912191"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e 71">
            <a:extLst>
              <a:ext uri="{FF2B5EF4-FFF2-40B4-BE49-F238E27FC236}">
                <a16:creationId xmlns:a16="http://schemas.microsoft.com/office/drawing/2014/main" id="{D19C5877-4429-4E4E-B106-03931307970C}"/>
              </a:ext>
            </a:extLst>
          </p:cNvPr>
          <p:cNvGrpSpPr/>
          <p:nvPr/>
        </p:nvGrpSpPr>
        <p:grpSpPr>
          <a:xfrm>
            <a:off x="810696" y="5489760"/>
            <a:ext cx="2608976" cy="461665"/>
            <a:chOff x="889233" y="1551963"/>
            <a:chExt cx="2608976" cy="461665"/>
          </a:xfrm>
        </p:grpSpPr>
        <p:sp>
          <p:nvSpPr>
            <p:cNvPr id="73" name="ZoneTexte 72">
              <a:extLst>
                <a:ext uri="{FF2B5EF4-FFF2-40B4-BE49-F238E27FC236}">
                  <a16:creationId xmlns:a16="http://schemas.microsoft.com/office/drawing/2014/main" id="{C5CEE043-19E3-4F71-AF90-4DD86EF96DF7}"/>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7.</a:t>
              </a:r>
              <a:endParaRPr lang="en-GB" sz="2000" b="1" dirty="0">
                <a:latin typeface="Arial Black" panose="020B0A04020102020204" pitchFamily="34" charset="0"/>
              </a:endParaRPr>
            </a:p>
          </p:txBody>
        </p:sp>
        <p:sp>
          <p:nvSpPr>
            <p:cNvPr id="74" name="ZoneTexte 73">
              <a:extLst>
                <a:ext uri="{FF2B5EF4-FFF2-40B4-BE49-F238E27FC236}">
                  <a16:creationId xmlns:a16="http://schemas.microsoft.com/office/drawing/2014/main" id="{C29D08A8-B20B-4EC8-B46D-C9D44731929A}"/>
                </a:ext>
              </a:extLst>
            </p:cNvPr>
            <p:cNvSpPr txBox="1"/>
            <p:nvPr/>
          </p:nvSpPr>
          <p:spPr>
            <a:xfrm>
              <a:off x="1289644" y="1628906"/>
              <a:ext cx="2185022" cy="307777"/>
            </a:xfrm>
            <a:prstGeom prst="rect">
              <a:avLst/>
            </a:prstGeom>
            <a:noFill/>
          </p:spPr>
          <p:txBody>
            <a:bodyPr wrap="none" rtlCol="0">
              <a:spAutoFit/>
            </a:bodyPr>
            <a:lstStyle/>
            <a:p>
              <a:r>
                <a:rPr lang="fr-FR" sz="1400" dirty="0">
                  <a:latin typeface="Arial Black" panose="020B0A04020102020204" pitchFamily="34" charset="0"/>
                </a:rPr>
                <a:t>Component </a:t>
              </a:r>
              <a:r>
                <a:rPr lang="fr-FR" sz="1400" dirty="0" err="1">
                  <a:latin typeface="Arial Black" panose="020B0A04020102020204" pitchFamily="34" charset="0"/>
                </a:rPr>
                <a:t>creation</a:t>
              </a:r>
              <a:endParaRPr lang="en-GB" sz="1400" dirty="0">
                <a:latin typeface="Arial Black" panose="020B0A04020102020204" pitchFamily="34" charset="0"/>
              </a:endParaRPr>
            </a:p>
          </p:txBody>
        </p:sp>
        <p:sp>
          <p:nvSpPr>
            <p:cNvPr id="75" name="Rectangle 74">
              <a:extLst>
                <a:ext uri="{FF2B5EF4-FFF2-40B4-BE49-F238E27FC236}">
                  <a16:creationId xmlns:a16="http://schemas.microsoft.com/office/drawing/2014/main" id="{2BBA0251-01CE-4938-BCF5-11393988FE33}"/>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e 75">
            <a:extLst>
              <a:ext uri="{FF2B5EF4-FFF2-40B4-BE49-F238E27FC236}">
                <a16:creationId xmlns:a16="http://schemas.microsoft.com/office/drawing/2014/main" id="{BA5EF9A6-2605-41F1-80E5-4232422ECECC}"/>
              </a:ext>
            </a:extLst>
          </p:cNvPr>
          <p:cNvGrpSpPr/>
          <p:nvPr/>
        </p:nvGrpSpPr>
        <p:grpSpPr>
          <a:xfrm>
            <a:off x="4625955" y="5458982"/>
            <a:ext cx="2608976" cy="461665"/>
            <a:chOff x="889233" y="1551963"/>
            <a:chExt cx="2608976" cy="461665"/>
          </a:xfrm>
        </p:grpSpPr>
        <p:sp>
          <p:nvSpPr>
            <p:cNvPr id="77" name="ZoneTexte 76">
              <a:extLst>
                <a:ext uri="{FF2B5EF4-FFF2-40B4-BE49-F238E27FC236}">
                  <a16:creationId xmlns:a16="http://schemas.microsoft.com/office/drawing/2014/main" id="{47B61A76-CC0F-4EB4-BF35-BEF8D217CA49}"/>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8.</a:t>
              </a:r>
              <a:endParaRPr lang="en-GB" sz="2000" b="1" dirty="0">
                <a:latin typeface="Arial Black" panose="020B0A04020102020204" pitchFamily="34" charset="0"/>
              </a:endParaRPr>
            </a:p>
          </p:txBody>
        </p:sp>
        <p:sp>
          <p:nvSpPr>
            <p:cNvPr id="78" name="ZoneTexte 77">
              <a:extLst>
                <a:ext uri="{FF2B5EF4-FFF2-40B4-BE49-F238E27FC236}">
                  <a16:creationId xmlns:a16="http://schemas.microsoft.com/office/drawing/2014/main" id="{E0692FB2-DA7F-4106-9625-4E82D7022E2A}"/>
                </a:ext>
              </a:extLst>
            </p:cNvPr>
            <p:cNvSpPr txBox="1"/>
            <p:nvPr/>
          </p:nvSpPr>
          <p:spPr>
            <a:xfrm>
              <a:off x="1289644" y="1628906"/>
              <a:ext cx="1228221" cy="307777"/>
            </a:xfrm>
            <a:prstGeom prst="rect">
              <a:avLst/>
            </a:prstGeom>
            <a:noFill/>
          </p:spPr>
          <p:txBody>
            <a:bodyPr wrap="none" rtlCol="0">
              <a:spAutoFit/>
            </a:bodyPr>
            <a:lstStyle/>
            <a:p>
              <a:r>
                <a:rPr lang="fr-FR" sz="1400" dirty="0">
                  <a:latin typeface="Arial Black" panose="020B0A04020102020204" pitchFamily="34" charset="0"/>
                </a:rPr>
                <a:t>C++ &amp; Qml</a:t>
              </a:r>
              <a:endParaRPr lang="en-GB" sz="1400" dirty="0">
                <a:latin typeface="Arial Black" panose="020B0A04020102020204" pitchFamily="34" charset="0"/>
              </a:endParaRPr>
            </a:p>
          </p:txBody>
        </p:sp>
        <p:sp>
          <p:nvSpPr>
            <p:cNvPr id="79" name="Rectangle 78">
              <a:extLst>
                <a:ext uri="{FF2B5EF4-FFF2-40B4-BE49-F238E27FC236}">
                  <a16:creationId xmlns:a16="http://schemas.microsoft.com/office/drawing/2014/main" id="{7B2A2A91-FC1A-4A08-8936-173857595672}"/>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0" name="Groupe 79">
            <a:extLst>
              <a:ext uri="{FF2B5EF4-FFF2-40B4-BE49-F238E27FC236}">
                <a16:creationId xmlns:a16="http://schemas.microsoft.com/office/drawing/2014/main" id="{5EFF8C58-A277-4C8F-8B14-D85475C80FD7}"/>
              </a:ext>
            </a:extLst>
          </p:cNvPr>
          <p:cNvGrpSpPr/>
          <p:nvPr/>
        </p:nvGrpSpPr>
        <p:grpSpPr>
          <a:xfrm>
            <a:off x="8667175" y="5458982"/>
            <a:ext cx="2608976" cy="461665"/>
            <a:chOff x="889233" y="1551963"/>
            <a:chExt cx="2608976" cy="461665"/>
          </a:xfrm>
        </p:grpSpPr>
        <p:sp>
          <p:nvSpPr>
            <p:cNvPr id="81" name="ZoneTexte 80">
              <a:extLst>
                <a:ext uri="{FF2B5EF4-FFF2-40B4-BE49-F238E27FC236}">
                  <a16:creationId xmlns:a16="http://schemas.microsoft.com/office/drawing/2014/main" id="{DBC77E3F-8775-47B2-942D-10FCB51D75DB}"/>
                </a:ext>
              </a:extLst>
            </p:cNvPr>
            <p:cNvSpPr txBox="1"/>
            <p:nvPr/>
          </p:nvSpPr>
          <p:spPr>
            <a:xfrm>
              <a:off x="889233" y="1582740"/>
              <a:ext cx="629175" cy="400110"/>
            </a:xfrm>
            <a:prstGeom prst="rect">
              <a:avLst/>
            </a:prstGeom>
            <a:noFill/>
          </p:spPr>
          <p:txBody>
            <a:bodyPr wrap="square" rtlCol="0">
              <a:spAutoFit/>
            </a:bodyPr>
            <a:lstStyle/>
            <a:p>
              <a:r>
                <a:rPr lang="fr-FR" sz="2000" b="1" dirty="0">
                  <a:latin typeface="Arial Black" panose="020B0A04020102020204" pitchFamily="34" charset="0"/>
                </a:rPr>
                <a:t>9.</a:t>
              </a:r>
              <a:endParaRPr lang="en-GB" sz="2000" b="1" dirty="0">
                <a:latin typeface="Arial Black" panose="020B0A04020102020204" pitchFamily="34" charset="0"/>
              </a:endParaRPr>
            </a:p>
          </p:txBody>
        </p:sp>
        <p:sp>
          <p:nvSpPr>
            <p:cNvPr id="82" name="ZoneTexte 81">
              <a:extLst>
                <a:ext uri="{FF2B5EF4-FFF2-40B4-BE49-F238E27FC236}">
                  <a16:creationId xmlns:a16="http://schemas.microsoft.com/office/drawing/2014/main" id="{0B676138-AC6B-4794-8503-D8CF4A7A66E4}"/>
                </a:ext>
              </a:extLst>
            </p:cNvPr>
            <p:cNvSpPr txBox="1"/>
            <p:nvPr/>
          </p:nvSpPr>
          <p:spPr>
            <a:xfrm>
              <a:off x="1289644" y="1628906"/>
              <a:ext cx="1625638" cy="307777"/>
            </a:xfrm>
            <a:prstGeom prst="rect">
              <a:avLst/>
            </a:prstGeom>
            <a:noFill/>
          </p:spPr>
          <p:txBody>
            <a:bodyPr wrap="none" rtlCol="0">
              <a:spAutoFit/>
            </a:bodyPr>
            <a:lstStyle/>
            <a:p>
              <a:r>
                <a:rPr lang="fr-FR" sz="1400" dirty="0">
                  <a:latin typeface="Arial Black" panose="020B0A04020102020204" pitchFamily="34" charset="0"/>
                </a:rPr>
                <a:t>Best practices</a:t>
              </a:r>
              <a:endParaRPr lang="en-GB" sz="1400" dirty="0">
                <a:latin typeface="Arial Black" panose="020B0A04020102020204" pitchFamily="34" charset="0"/>
              </a:endParaRPr>
            </a:p>
          </p:txBody>
        </p:sp>
        <p:sp>
          <p:nvSpPr>
            <p:cNvPr id="83" name="Rectangle 82">
              <a:extLst>
                <a:ext uri="{FF2B5EF4-FFF2-40B4-BE49-F238E27FC236}">
                  <a16:creationId xmlns:a16="http://schemas.microsoft.com/office/drawing/2014/main" id="{95A0E3D7-EFEB-453A-B9F4-E0B8BF57FAE7}"/>
                </a:ext>
              </a:extLst>
            </p:cNvPr>
            <p:cNvSpPr/>
            <p:nvPr/>
          </p:nvSpPr>
          <p:spPr>
            <a:xfrm>
              <a:off x="889233" y="1551963"/>
              <a:ext cx="2608976" cy="461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9408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68642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ANIMATION</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862A089C-30EA-4116-96CC-5167DCCCCFD9}"/>
              </a:ext>
            </a:extLst>
          </p:cNvPr>
          <p:cNvSpPr/>
          <p:nvPr/>
        </p:nvSpPr>
        <p:spPr>
          <a:xfrm>
            <a:off x="1313729" y="3244334"/>
            <a:ext cx="2974404" cy="369332"/>
          </a:xfrm>
          <a:prstGeom prst="rect">
            <a:avLst/>
          </a:prstGeom>
        </p:spPr>
        <p:txBody>
          <a:bodyPr wrap="none">
            <a:spAutoFit/>
          </a:bodyPr>
          <a:lstStyle/>
          <a:p>
            <a:r>
              <a:rPr lang="fr-FR" dirty="0">
                <a:latin typeface="Arial Black" panose="020B0A04020102020204" pitchFamily="34" charset="0"/>
                <a:hlinkClick r:id="rId3">
                  <a:extLst>
                    <a:ext uri="{A12FA001-AC4F-418D-AE19-62706E023703}">
                      <ahyp:hlinkClr xmlns:ahyp="http://schemas.microsoft.com/office/drawing/2018/hyperlinkcolor" val="tx"/>
                    </a:ext>
                  </a:extLst>
                </a:hlinkClick>
              </a:rPr>
              <a:t>STATE &amp; TRANSITION</a:t>
            </a:r>
            <a:endParaRPr lang="en-GB" dirty="0"/>
          </a:p>
        </p:txBody>
      </p:sp>
      <p:sp>
        <p:nvSpPr>
          <p:cNvPr id="3" name="Rectangle 2">
            <a:extLst>
              <a:ext uri="{FF2B5EF4-FFF2-40B4-BE49-F238E27FC236}">
                <a16:creationId xmlns:a16="http://schemas.microsoft.com/office/drawing/2014/main" id="{E3155EF6-C419-40F0-BDC6-EF3AB8AEDA3C}"/>
              </a:ext>
            </a:extLst>
          </p:cNvPr>
          <p:cNvSpPr/>
          <p:nvPr/>
        </p:nvSpPr>
        <p:spPr>
          <a:xfrm>
            <a:off x="5330373" y="3244334"/>
            <a:ext cx="1531253" cy="369332"/>
          </a:xfrm>
          <a:prstGeom prst="rect">
            <a:avLst/>
          </a:prstGeom>
        </p:spPr>
        <p:txBody>
          <a:bodyPr wrap="none">
            <a:spAutoFit/>
          </a:bodyPr>
          <a:lstStyle/>
          <a:p>
            <a:r>
              <a:rPr lang="fr-FR" dirty="0">
                <a:latin typeface="Arial Black" panose="020B0A04020102020204" pitchFamily="34" charset="0"/>
                <a:hlinkClick r:id="rId4">
                  <a:extLst>
                    <a:ext uri="{A12FA001-AC4F-418D-AE19-62706E023703}">
                      <ahyp:hlinkClr xmlns:ahyp="http://schemas.microsoft.com/office/drawing/2018/hyperlinkcolor" val="tx"/>
                    </a:ext>
                  </a:extLst>
                </a:hlinkClick>
              </a:rPr>
              <a:t>BEHAVIOR</a:t>
            </a:r>
            <a:endParaRPr lang="en-GB" dirty="0"/>
          </a:p>
        </p:txBody>
      </p:sp>
      <p:sp>
        <p:nvSpPr>
          <p:cNvPr id="5" name="Rectangle 4">
            <a:extLst>
              <a:ext uri="{FF2B5EF4-FFF2-40B4-BE49-F238E27FC236}">
                <a16:creationId xmlns:a16="http://schemas.microsoft.com/office/drawing/2014/main" id="{992428BA-B5FC-451A-A943-EEE34D0AB4C7}"/>
              </a:ext>
            </a:extLst>
          </p:cNvPr>
          <p:cNvSpPr/>
          <p:nvPr/>
        </p:nvSpPr>
        <p:spPr>
          <a:xfrm>
            <a:off x="7903866" y="3244334"/>
            <a:ext cx="1669175" cy="369332"/>
          </a:xfrm>
          <a:prstGeom prst="rect">
            <a:avLst/>
          </a:prstGeom>
        </p:spPr>
        <p:txBody>
          <a:bodyPr wrap="none">
            <a:spAutoFit/>
          </a:bodyPr>
          <a:lstStyle/>
          <a:p>
            <a:r>
              <a:rPr lang="fr-FR" dirty="0">
                <a:latin typeface="Arial Black" panose="020B0A04020102020204" pitchFamily="34" charset="0"/>
                <a:hlinkClick r:id="rId5">
                  <a:extLst>
                    <a:ext uri="{A12FA001-AC4F-418D-AE19-62706E023703}">
                      <ahyp:hlinkClr xmlns:ahyp="http://schemas.microsoft.com/office/drawing/2018/hyperlinkcolor" val="tx"/>
                    </a:ext>
                  </a:extLst>
                </a:hlinkClick>
              </a:rPr>
              <a:t>ANIMATION</a:t>
            </a:r>
            <a:endParaRPr lang="en-GB" dirty="0"/>
          </a:p>
        </p:txBody>
      </p:sp>
    </p:spTree>
    <p:extLst>
      <p:ext uri="{BB962C8B-B14F-4D97-AF65-F5344CB8AC3E}">
        <p14:creationId xmlns:p14="http://schemas.microsoft.com/office/powerpoint/2010/main" val="132265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080459"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ANIMATION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6" name="Rectangle : coins arrondis 5">
            <a:extLst>
              <a:ext uri="{FF2B5EF4-FFF2-40B4-BE49-F238E27FC236}">
                <a16:creationId xmlns:a16="http://schemas.microsoft.com/office/drawing/2014/main" id="{584746C3-90F1-4F6A-AB35-B7CA1606E915}"/>
              </a:ext>
            </a:extLst>
          </p:cNvPr>
          <p:cNvSpPr/>
          <p:nvPr/>
        </p:nvSpPr>
        <p:spPr>
          <a:xfrm>
            <a:off x="1243173" y="1643865"/>
            <a:ext cx="1705510" cy="770562"/>
          </a:xfrm>
          <a:prstGeom prst="roundRect">
            <a:avLst/>
          </a:prstGeom>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Button</a:t>
            </a:r>
            <a:endParaRPr lang="en-GB" dirty="0"/>
          </a:p>
        </p:txBody>
      </p:sp>
      <p:sp>
        <p:nvSpPr>
          <p:cNvPr id="7" name="Rectangle : coins arrondis 6">
            <a:extLst>
              <a:ext uri="{FF2B5EF4-FFF2-40B4-BE49-F238E27FC236}">
                <a16:creationId xmlns:a16="http://schemas.microsoft.com/office/drawing/2014/main" id="{760E4A5E-1E03-416C-85E8-8E708247F2E7}"/>
              </a:ext>
            </a:extLst>
          </p:cNvPr>
          <p:cNvSpPr/>
          <p:nvPr/>
        </p:nvSpPr>
        <p:spPr>
          <a:xfrm>
            <a:off x="4380217" y="1756880"/>
            <a:ext cx="1222212" cy="552205"/>
          </a:xfrm>
          <a:prstGeom prst="roundRect">
            <a:avLst/>
          </a:prstGeom>
          <a:solidFill>
            <a:schemeClr val="accent1">
              <a:lumMod val="40000"/>
              <a:lumOff val="6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Button</a:t>
            </a:r>
            <a:endParaRPr lang="en-GB" dirty="0"/>
          </a:p>
        </p:txBody>
      </p:sp>
      <p:sp>
        <p:nvSpPr>
          <p:cNvPr id="8" name="Rectangle 7">
            <a:extLst>
              <a:ext uri="{FF2B5EF4-FFF2-40B4-BE49-F238E27FC236}">
                <a16:creationId xmlns:a16="http://schemas.microsoft.com/office/drawing/2014/main" id="{E0C3B394-00E1-4EBD-AD10-B01D4E124236}"/>
              </a:ext>
            </a:extLst>
          </p:cNvPr>
          <p:cNvSpPr/>
          <p:nvPr/>
        </p:nvSpPr>
        <p:spPr>
          <a:xfrm>
            <a:off x="688369" y="1253447"/>
            <a:ext cx="5407631" cy="174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ZoneTexte 8">
            <a:extLst>
              <a:ext uri="{FF2B5EF4-FFF2-40B4-BE49-F238E27FC236}">
                <a16:creationId xmlns:a16="http://schemas.microsoft.com/office/drawing/2014/main" id="{E54D5451-4FA6-42F4-9928-1CEEAEEE2874}"/>
              </a:ext>
            </a:extLst>
          </p:cNvPr>
          <p:cNvSpPr txBox="1"/>
          <p:nvPr/>
        </p:nvSpPr>
        <p:spPr>
          <a:xfrm>
            <a:off x="1586655" y="2538255"/>
            <a:ext cx="848181" cy="369332"/>
          </a:xfrm>
          <a:prstGeom prst="rect">
            <a:avLst/>
          </a:prstGeom>
          <a:noFill/>
        </p:spPr>
        <p:txBody>
          <a:bodyPr wrap="none" rtlCol="0">
            <a:spAutoFit/>
          </a:bodyPr>
          <a:lstStyle/>
          <a:p>
            <a:r>
              <a:rPr lang="fr-FR" dirty="0"/>
              <a:t>default</a:t>
            </a:r>
            <a:endParaRPr lang="en-GB" dirty="0"/>
          </a:p>
        </p:txBody>
      </p:sp>
      <p:sp>
        <p:nvSpPr>
          <p:cNvPr id="10" name="ZoneTexte 9">
            <a:extLst>
              <a:ext uri="{FF2B5EF4-FFF2-40B4-BE49-F238E27FC236}">
                <a16:creationId xmlns:a16="http://schemas.microsoft.com/office/drawing/2014/main" id="{CD02164D-C3F4-498E-941D-477070D0493A}"/>
              </a:ext>
            </a:extLst>
          </p:cNvPr>
          <p:cNvSpPr txBox="1"/>
          <p:nvPr/>
        </p:nvSpPr>
        <p:spPr>
          <a:xfrm>
            <a:off x="4567232" y="2538255"/>
            <a:ext cx="915828" cy="369332"/>
          </a:xfrm>
          <a:prstGeom prst="rect">
            <a:avLst/>
          </a:prstGeom>
          <a:noFill/>
        </p:spPr>
        <p:txBody>
          <a:bodyPr wrap="none" rtlCol="0">
            <a:spAutoFit/>
          </a:bodyPr>
          <a:lstStyle/>
          <a:p>
            <a:r>
              <a:rPr lang="fr-FR" dirty="0" err="1"/>
              <a:t>pressed</a:t>
            </a:r>
            <a:endParaRPr lang="en-GB" dirty="0"/>
          </a:p>
        </p:txBody>
      </p:sp>
      <p:sp>
        <p:nvSpPr>
          <p:cNvPr id="11" name="ZoneTexte 10">
            <a:extLst>
              <a:ext uri="{FF2B5EF4-FFF2-40B4-BE49-F238E27FC236}">
                <a16:creationId xmlns:a16="http://schemas.microsoft.com/office/drawing/2014/main" id="{F151120D-697B-4074-A3F6-AC0773E76517}"/>
              </a:ext>
            </a:extLst>
          </p:cNvPr>
          <p:cNvSpPr txBox="1"/>
          <p:nvPr/>
        </p:nvSpPr>
        <p:spPr>
          <a:xfrm>
            <a:off x="6790655" y="1705980"/>
            <a:ext cx="3171317" cy="646331"/>
          </a:xfrm>
          <a:prstGeom prst="rect">
            <a:avLst/>
          </a:prstGeom>
          <a:noFill/>
        </p:spPr>
        <p:txBody>
          <a:bodyPr wrap="none" rtlCol="0">
            <a:spAutoFit/>
          </a:bodyPr>
          <a:lstStyle/>
          <a:p>
            <a:r>
              <a:rPr lang="fr-FR" dirty="0"/>
              <a:t>Version 1: use state &amp; transition</a:t>
            </a:r>
          </a:p>
          <a:p>
            <a:r>
              <a:rPr lang="fr-FR" dirty="0"/>
              <a:t>Version 2: use </a:t>
            </a:r>
            <a:r>
              <a:rPr lang="fr-FR" dirty="0" err="1"/>
              <a:t>behavior</a:t>
            </a:r>
            <a:endParaRPr lang="en-GB" dirty="0"/>
          </a:p>
        </p:txBody>
      </p:sp>
      <p:sp>
        <p:nvSpPr>
          <p:cNvPr id="14" name="Rectangle 13">
            <a:extLst>
              <a:ext uri="{FF2B5EF4-FFF2-40B4-BE49-F238E27FC236}">
                <a16:creationId xmlns:a16="http://schemas.microsoft.com/office/drawing/2014/main" id="{05ABF5D2-72A5-4801-9B10-DEC603984C3C}"/>
              </a:ext>
            </a:extLst>
          </p:cNvPr>
          <p:cNvSpPr/>
          <p:nvPr/>
        </p:nvSpPr>
        <p:spPr>
          <a:xfrm>
            <a:off x="688369" y="3370917"/>
            <a:ext cx="5407631" cy="3004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ZoneTexte 16">
            <a:extLst>
              <a:ext uri="{FF2B5EF4-FFF2-40B4-BE49-F238E27FC236}">
                <a16:creationId xmlns:a16="http://schemas.microsoft.com/office/drawing/2014/main" id="{FE7C9DAC-ED25-49A9-887B-9A8452F6A639}"/>
              </a:ext>
            </a:extLst>
          </p:cNvPr>
          <p:cNvSpPr txBox="1"/>
          <p:nvPr/>
        </p:nvSpPr>
        <p:spPr>
          <a:xfrm>
            <a:off x="6790655" y="3823450"/>
            <a:ext cx="2499467" cy="369332"/>
          </a:xfrm>
          <a:prstGeom prst="rect">
            <a:avLst/>
          </a:prstGeom>
          <a:noFill/>
        </p:spPr>
        <p:txBody>
          <a:bodyPr wrap="none" rtlCol="0">
            <a:spAutoFit/>
          </a:bodyPr>
          <a:lstStyle/>
          <a:p>
            <a:r>
              <a:rPr lang="fr-FR" dirty="0"/>
              <a:t>Version 1: use animation</a:t>
            </a:r>
            <a:endParaRPr lang="en-GB" dirty="0"/>
          </a:p>
        </p:txBody>
      </p:sp>
      <p:grpSp>
        <p:nvGrpSpPr>
          <p:cNvPr id="21" name="Groupe 20">
            <a:extLst>
              <a:ext uri="{FF2B5EF4-FFF2-40B4-BE49-F238E27FC236}">
                <a16:creationId xmlns:a16="http://schemas.microsoft.com/office/drawing/2014/main" id="{F49BCDAC-C13D-436F-AD61-A64E9A2F731D}"/>
              </a:ext>
            </a:extLst>
          </p:cNvPr>
          <p:cNvGrpSpPr/>
          <p:nvPr/>
        </p:nvGrpSpPr>
        <p:grpSpPr>
          <a:xfrm>
            <a:off x="1130157" y="3698697"/>
            <a:ext cx="996594" cy="1021286"/>
            <a:chOff x="1130157" y="3698697"/>
            <a:chExt cx="996594" cy="1021286"/>
          </a:xfrm>
        </p:grpSpPr>
        <p:sp>
          <p:nvSpPr>
            <p:cNvPr id="18" name="Rectangle 17">
              <a:extLst>
                <a:ext uri="{FF2B5EF4-FFF2-40B4-BE49-F238E27FC236}">
                  <a16:creationId xmlns:a16="http://schemas.microsoft.com/office/drawing/2014/main" id="{2AC3C41F-A40B-4CA8-91B0-5A7A6BF6FAEB}"/>
                </a:ext>
              </a:extLst>
            </p:cNvPr>
            <p:cNvSpPr/>
            <p:nvPr/>
          </p:nvSpPr>
          <p:spPr>
            <a:xfrm>
              <a:off x="1130157" y="3698697"/>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5B0176B-8AD3-4EAC-8463-AB14BCBBB35B}"/>
                </a:ext>
              </a:extLst>
            </p:cNvPr>
            <p:cNvSpPr/>
            <p:nvPr/>
          </p:nvSpPr>
          <p:spPr>
            <a:xfrm>
              <a:off x="1130157" y="4514500"/>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8CE67A6-5547-4E40-93B2-D666412F5710}"/>
                </a:ext>
              </a:extLst>
            </p:cNvPr>
            <p:cNvSpPr/>
            <p:nvPr/>
          </p:nvSpPr>
          <p:spPr>
            <a:xfrm rot="16200000">
              <a:off x="734603" y="4106598"/>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e 21">
            <a:extLst>
              <a:ext uri="{FF2B5EF4-FFF2-40B4-BE49-F238E27FC236}">
                <a16:creationId xmlns:a16="http://schemas.microsoft.com/office/drawing/2014/main" id="{56B18856-EAC1-4AE8-9933-F789A4A75ABC}"/>
              </a:ext>
            </a:extLst>
          </p:cNvPr>
          <p:cNvGrpSpPr/>
          <p:nvPr/>
        </p:nvGrpSpPr>
        <p:grpSpPr>
          <a:xfrm>
            <a:off x="1130157" y="5289206"/>
            <a:ext cx="996594" cy="1021286"/>
            <a:chOff x="1130157" y="3698697"/>
            <a:chExt cx="996594" cy="1021286"/>
          </a:xfrm>
        </p:grpSpPr>
        <p:sp>
          <p:nvSpPr>
            <p:cNvPr id="23" name="Rectangle 22">
              <a:extLst>
                <a:ext uri="{FF2B5EF4-FFF2-40B4-BE49-F238E27FC236}">
                  <a16:creationId xmlns:a16="http://schemas.microsoft.com/office/drawing/2014/main" id="{C3396EDD-4A17-4035-8675-15094F60EBB8}"/>
                </a:ext>
              </a:extLst>
            </p:cNvPr>
            <p:cNvSpPr/>
            <p:nvPr/>
          </p:nvSpPr>
          <p:spPr>
            <a:xfrm>
              <a:off x="1130157" y="3698697"/>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3A3851A-F5F7-43A0-8F1F-CF1ABC3BC593}"/>
                </a:ext>
              </a:extLst>
            </p:cNvPr>
            <p:cNvSpPr/>
            <p:nvPr/>
          </p:nvSpPr>
          <p:spPr>
            <a:xfrm>
              <a:off x="1130157" y="4514500"/>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AC04669A-66BD-434B-A384-A2443CFA9067}"/>
                </a:ext>
              </a:extLst>
            </p:cNvPr>
            <p:cNvSpPr/>
            <p:nvPr/>
          </p:nvSpPr>
          <p:spPr>
            <a:xfrm rot="16200000">
              <a:off x="734603" y="4106598"/>
              <a:ext cx="996594" cy="20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Rectangle 25">
            <a:extLst>
              <a:ext uri="{FF2B5EF4-FFF2-40B4-BE49-F238E27FC236}">
                <a16:creationId xmlns:a16="http://schemas.microsoft.com/office/drawing/2014/main" id="{749D5ED8-4234-4EE8-A963-5CCB50DF3340}"/>
              </a:ext>
            </a:extLst>
          </p:cNvPr>
          <p:cNvSpPr/>
          <p:nvPr/>
        </p:nvSpPr>
        <p:spPr>
          <a:xfrm>
            <a:off x="1489753" y="4008116"/>
            <a:ext cx="540544" cy="3994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FC213488-FE30-408A-9277-826C24D09FDE}"/>
              </a:ext>
            </a:extLst>
          </p:cNvPr>
          <p:cNvSpPr/>
          <p:nvPr/>
        </p:nvSpPr>
        <p:spPr>
          <a:xfrm>
            <a:off x="1493740" y="5600100"/>
            <a:ext cx="540544" cy="3994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30" name="Connecteur droit avec flèche 29">
            <a:extLst>
              <a:ext uri="{FF2B5EF4-FFF2-40B4-BE49-F238E27FC236}">
                <a16:creationId xmlns:a16="http://schemas.microsoft.com/office/drawing/2014/main" id="{D75749C2-1A60-4390-AFD5-F374BBE168D9}"/>
              </a:ext>
            </a:extLst>
          </p:cNvPr>
          <p:cNvCxnSpPr/>
          <p:nvPr/>
        </p:nvCxnSpPr>
        <p:spPr>
          <a:xfrm>
            <a:off x="2260315" y="4192782"/>
            <a:ext cx="2866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A834C37-D27F-4EC9-B1FA-46E3E3D62E70}"/>
              </a:ext>
            </a:extLst>
          </p:cNvPr>
          <p:cNvSpPr/>
          <p:nvPr/>
        </p:nvSpPr>
        <p:spPr>
          <a:xfrm>
            <a:off x="5179242" y="3859983"/>
            <a:ext cx="846374" cy="62552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32" name="Connecteur droit avec flèche 31">
            <a:extLst>
              <a:ext uri="{FF2B5EF4-FFF2-40B4-BE49-F238E27FC236}">
                <a16:creationId xmlns:a16="http://schemas.microsoft.com/office/drawing/2014/main" id="{55695FF3-8468-414D-A863-A261A28DA354}"/>
              </a:ext>
            </a:extLst>
          </p:cNvPr>
          <p:cNvCxnSpPr>
            <a:cxnSpLocks/>
          </p:cNvCxnSpPr>
          <p:nvPr/>
        </p:nvCxnSpPr>
        <p:spPr>
          <a:xfrm>
            <a:off x="5676622" y="4610325"/>
            <a:ext cx="0" cy="88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5F52CD89-6210-46BE-A8B5-3FA163AA4BA3}"/>
              </a:ext>
            </a:extLst>
          </p:cNvPr>
          <p:cNvCxnSpPr>
            <a:cxnSpLocks/>
          </p:cNvCxnSpPr>
          <p:nvPr/>
        </p:nvCxnSpPr>
        <p:spPr>
          <a:xfrm flipH="1">
            <a:off x="2260316" y="5799848"/>
            <a:ext cx="2918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BCEB08A4-9306-4C45-B78A-3A3BBD03B916}"/>
              </a:ext>
            </a:extLst>
          </p:cNvPr>
          <p:cNvSpPr/>
          <p:nvPr/>
        </p:nvSpPr>
        <p:spPr>
          <a:xfrm>
            <a:off x="5405274" y="5578166"/>
            <a:ext cx="540542" cy="54054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0771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152081"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COMPONENT CREATION</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grpSp>
        <p:nvGrpSpPr>
          <p:cNvPr id="3" name="Groupe 2">
            <a:extLst>
              <a:ext uri="{FF2B5EF4-FFF2-40B4-BE49-F238E27FC236}">
                <a16:creationId xmlns:a16="http://schemas.microsoft.com/office/drawing/2014/main" id="{23545290-506E-4B65-912F-34FB171248CD}"/>
              </a:ext>
            </a:extLst>
          </p:cNvPr>
          <p:cNvGrpSpPr/>
          <p:nvPr/>
        </p:nvGrpSpPr>
        <p:grpSpPr>
          <a:xfrm>
            <a:off x="376969" y="2225750"/>
            <a:ext cx="2165408" cy="2614058"/>
            <a:chOff x="142006" y="1873982"/>
            <a:chExt cx="1586080" cy="1914699"/>
          </a:xfrm>
        </p:grpSpPr>
        <p:grpSp>
          <p:nvGrpSpPr>
            <p:cNvPr id="5" name="Groupe 4">
              <a:extLst>
                <a:ext uri="{FF2B5EF4-FFF2-40B4-BE49-F238E27FC236}">
                  <a16:creationId xmlns:a16="http://schemas.microsoft.com/office/drawing/2014/main" id="{A8D6A562-3525-4716-A94C-B45B77D3CD52}"/>
                </a:ext>
              </a:extLst>
            </p:cNvPr>
            <p:cNvGrpSpPr/>
            <p:nvPr/>
          </p:nvGrpSpPr>
          <p:grpSpPr>
            <a:xfrm>
              <a:off x="142006" y="1873982"/>
              <a:ext cx="1586080" cy="1914699"/>
              <a:chOff x="208429" y="1851670"/>
              <a:chExt cx="1586080" cy="2086729"/>
            </a:xfrm>
          </p:grpSpPr>
          <p:sp>
            <p:nvSpPr>
              <p:cNvPr id="7" name="Rectangle 6">
                <a:extLst>
                  <a:ext uri="{FF2B5EF4-FFF2-40B4-BE49-F238E27FC236}">
                    <a16:creationId xmlns:a16="http://schemas.microsoft.com/office/drawing/2014/main" id="{1E7C62AB-3203-482E-9F70-0A89AF76A5B8}"/>
                  </a:ext>
                </a:extLst>
              </p:cNvPr>
              <p:cNvSpPr/>
              <p:nvPr/>
            </p:nvSpPr>
            <p:spPr>
              <a:xfrm>
                <a:off x="208429" y="1851670"/>
                <a:ext cx="1586080" cy="208672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8" name="Espace réservé du contenu 3">
                <a:extLst>
                  <a:ext uri="{FF2B5EF4-FFF2-40B4-BE49-F238E27FC236}">
                    <a16:creationId xmlns:a16="http://schemas.microsoft.com/office/drawing/2014/main" id="{8E8AFE34-AC7A-4B5B-866D-1F400B7CAD38}"/>
                  </a:ext>
                </a:extLst>
              </p:cNvPr>
              <p:cNvSpPr txBox="1">
                <a:spLocks/>
              </p:cNvSpPr>
              <p:nvPr/>
            </p:nvSpPr>
            <p:spPr bwMode="gray">
              <a:xfrm>
                <a:off x="424326" y="3004400"/>
                <a:ext cx="1244097" cy="8911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Do Not re invent the wheel</a:t>
                </a:r>
              </a:p>
              <a:p>
                <a:pPr lvl="1"/>
                <a:r>
                  <a:rPr lang="en-US" sz="1400" dirty="0"/>
                  <a:t>Use relevant existing component</a:t>
                </a:r>
              </a:p>
            </p:txBody>
          </p:sp>
        </p:grpSp>
        <p:pic>
          <p:nvPicPr>
            <p:cNvPr id="6" name="Graphique 5">
              <a:extLst>
                <a:ext uri="{FF2B5EF4-FFF2-40B4-BE49-F238E27FC236}">
                  <a16:creationId xmlns:a16="http://schemas.microsoft.com/office/drawing/2014/main" id="{690C8058-98C9-46F2-B775-61155673DC0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483" y="2031750"/>
              <a:ext cx="740411" cy="795032"/>
            </a:xfrm>
            <a:prstGeom prst="rect">
              <a:avLst/>
            </a:prstGeom>
          </p:spPr>
        </p:pic>
      </p:grpSp>
      <p:grpSp>
        <p:nvGrpSpPr>
          <p:cNvPr id="9" name="Groupe 8">
            <a:extLst>
              <a:ext uri="{FF2B5EF4-FFF2-40B4-BE49-F238E27FC236}">
                <a16:creationId xmlns:a16="http://schemas.microsoft.com/office/drawing/2014/main" id="{8E9F69A4-BFCE-46AD-B54D-732BCB0C0099}"/>
              </a:ext>
            </a:extLst>
          </p:cNvPr>
          <p:cNvGrpSpPr/>
          <p:nvPr/>
        </p:nvGrpSpPr>
        <p:grpSpPr>
          <a:xfrm>
            <a:off x="2728758" y="2222319"/>
            <a:ext cx="2165407" cy="2617489"/>
            <a:chOff x="1971654" y="1881391"/>
            <a:chExt cx="1584000" cy="1914699"/>
          </a:xfrm>
        </p:grpSpPr>
        <p:grpSp>
          <p:nvGrpSpPr>
            <p:cNvPr id="10" name="Groupe 9">
              <a:extLst>
                <a:ext uri="{FF2B5EF4-FFF2-40B4-BE49-F238E27FC236}">
                  <a16:creationId xmlns:a16="http://schemas.microsoft.com/office/drawing/2014/main" id="{384C1E13-E2D9-4BF6-BD70-78D193EC0561}"/>
                </a:ext>
              </a:extLst>
            </p:cNvPr>
            <p:cNvGrpSpPr/>
            <p:nvPr/>
          </p:nvGrpSpPr>
          <p:grpSpPr>
            <a:xfrm>
              <a:off x="1971654" y="1881391"/>
              <a:ext cx="1584000" cy="1914699"/>
              <a:chOff x="208428" y="1851670"/>
              <a:chExt cx="1584000" cy="2086729"/>
            </a:xfrm>
          </p:grpSpPr>
          <p:sp>
            <p:nvSpPr>
              <p:cNvPr id="12" name="Rectangle 11">
                <a:extLst>
                  <a:ext uri="{FF2B5EF4-FFF2-40B4-BE49-F238E27FC236}">
                    <a16:creationId xmlns:a16="http://schemas.microsoft.com/office/drawing/2014/main" id="{D836686B-A2E2-4EB6-B47E-B23748D08C4F}"/>
                  </a:ext>
                </a:extLst>
              </p:cNvPr>
              <p:cNvSpPr/>
              <p:nvPr/>
            </p:nvSpPr>
            <p:spPr>
              <a:xfrm>
                <a:off x="208428" y="1851670"/>
                <a:ext cx="1584000" cy="208672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 name="Espace réservé du contenu 3">
                <a:extLst>
                  <a:ext uri="{FF2B5EF4-FFF2-40B4-BE49-F238E27FC236}">
                    <a16:creationId xmlns:a16="http://schemas.microsoft.com/office/drawing/2014/main" id="{DD35BA00-C897-4CB3-8EB5-7F72E4313E61}"/>
                  </a:ext>
                </a:extLst>
              </p:cNvPr>
              <p:cNvSpPr txBox="1">
                <a:spLocks/>
              </p:cNvSpPr>
              <p:nvPr/>
            </p:nvSpPr>
            <p:spPr bwMode="gray">
              <a:xfrm>
                <a:off x="424327" y="3004400"/>
                <a:ext cx="1215552" cy="8911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SIMPLE</a:t>
                </a:r>
              </a:p>
              <a:p>
                <a:pPr lvl="1"/>
                <a:r>
                  <a:rPr lang="en-US" sz="1400" dirty="0"/>
                  <a:t>Components must be readable and as simple as possible</a:t>
                </a:r>
              </a:p>
            </p:txBody>
          </p:sp>
        </p:grpSp>
        <p:pic>
          <p:nvPicPr>
            <p:cNvPr id="11" name="Graphique 10">
              <a:extLst>
                <a:ext uri="{FF2B5EF4-FFF2-40B4-BE49-F238E27FC236}">
                  <a16:creationId xmlns:a16="http://schemas.microsoft.com/office/drawing/2014/main" id="{C4780F08-3168-4420-9E00-2610770DAC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7531" y="2031750"/>
              <a:ext cx="955552" cy="791222"/>
            </a:xfrm>
            <a:prstGeom prst="rect">
              <a:avLst/>
            </a:prstGeom>
          </p:spPr>
        </p:pic>
      </p:grpSp>
      <p:grpSp>
        <p:nvGrpSpPr>
          <p:cNvPr id="14" name="Groupe 13">
            <a:extLst>
              <a:ext uri="{FF2B5EF4-FFF2-40B4-BE49-F238E27FC236}">
                <a16:creationId xmlns:a16="http://schemas.microsoft.com/office/drawing/2014/main" id="{96602925-1631-4CC1-9ECD-F66FDF4CAA26}"/>
              </a:ext>
            </a:extLst>
          </p:cNvPr>
          <p:cNvGrpSpPr/>
          <p:nvPr/>
        </p:nvGrpSpPr>
        <p:grpSpPr>
          <a:xfrm>
            <a:off x="5080546" y="2200762"/>
            <a:ext cx="2165407" cy="2617489"/>
            <a:chOff x="3799223" y="1873982"/>
            <a:chExt cx="1584000" cy="1914699"/>
          </a:xfrm>
        </p:grpSpPr>
        <p:grpSp>
          <p:nvGrpSpPr>
            <p:cNvPr id="15" name="Groupe 14">
              <a:extLst>
                <a:ext uri="{FF2B5EF4-FFF2-40B4-BE49-F238E27FC236}">
                  <a16:creationId xmlns:a16="http://schemas.microsoft.com/office/drawing/2014/main" id="{E05EEB54-18E8-44F6-9B37-3EF01D3E7110}"/>
                </a:ext>
              </a:extLst>
            </p:cNvPr>
            <p:cNvGrpSpPr/>
            <p:nvPr/>
          </p:nvGrpSpPr>
          <p:grpSpPr>
            <a:xfrm>
              <a:off x="3799223" y="1873982"/>
              <a:ext cx="1584000" cy="1914699"/>
              <a:chOff x="3799223" y="1873982"/>
              <a:chExt cx="1584000" cy="1914699"/>
            </a:xfrm>
          </p:grpSpPr>
          <p:grpSp>
            <p:nvGrpSpPr>
              <p:cNvPr id="17" name="Groupe 16">
                <a:extLst>
                  <a:ext uri="{FF2B5EF4-FFF2-40B4-BE49-F238E27FC236}">
                    <a16:creationId xmlns:a16="http://schemas.microsoft.com/office/drawing/2014/main" id="{13071FE3-7415-43FC-AEBC-ED73EA911038}"/>
                  </a:ext>
                </a:extLst>
              </p:cNvPr>
              <p:cNvGrpSpPr/>
              <p:nvPr/>
            </p:nvGrpSpPr>
            <p:grpSpPr>
              <a:xfrm>
                <a:off x="3799223" y="1873982"/>
                <a:ext cx="1584000" cy="1914699"/>
                <a:chOff x="208428" y="1851670"/>
                <a:chExt cx="1584000" cy="2086729"/>
              </a:xfrm>
            </p:grpSpPr>
            <p:sp>
              <p:nvSpPr>
                <p:cNvPr id="19" name="Espace réservé du contenu 3">
                  <a:extLst>
                    <a:ext uri="{FF2B5EF4-FFF2-40B4-BE49-F238E27FC236}">
                      <a16:creationId xmlns:a16="http://schemas.microsoft.com/office/drawing/2014/main" id="{4B236D35-1F91-4F6B-8D6E-33E1ACC45667}"/>
                    </a:ext>
                  </a:extLst>
                </p:cNvPr>
                <p:cNvSpPr txBox="1">
                  <a:spLocks/>
                </p:cNvSpPr>
                <p:nvPr/>
              </p:nvSpPr>
              <p:spPr bwMode="gray">
                <a:xfrm>
                  <a:off x="424326" y="3004400"/>
                  <a:ext cx="1210067" cy="8911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CONSISTENCY</a:t>
                  </a:r>
                </a:p>
                <a:p>
                  <a:pPr lvl="1"/>
                  <a:r>
                    <a:rPr lang="en-US" dirty="0"/>
                    <a:t>Components must be consistent in term of way of coding</a:t>
                  </a:r>
                </a:p>
              </p:txBody>
            </p:sp>
            <p:sp>
              <p:nvSpPr>
                <p:cNvPr id="20" name="Rectangle 19">
                  <a:extLst>
                    <a:ext uri="{FF2B5EF4-FFF2-40B4-BE49-F238E27FC236}">
                      <a16:creationId xmlns:a16="http://schemas.microsoft.com/office/drawing/2014/main" id="{8557BC2F-E031-4764-9E75-03897EDD4AE0}"/>
                    </a:ext>
                  </a:extLst>
                </p:cNvPr>
                <p:cNvSpPr/>
                <p:nvPr/>
              </p:nvSpPr>
              <p:spPr>
                <a:xfrm>
                  <a:off x="208428" y="1851670"/>
                  <a:ext cx="1584000" cy="208672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pic>
            <p:nvPicPr>
              <p:cNvPr id="18" name="Graphique 17">
                <a:extLst>
                  <a:ext uri="{FF2B5EF4-FFF2-40B4-BE49-F238E27FC236}">
                    <a16:creationId xmlns:a16="http://schemas.microsoft.com/office/drawing/2014/main" id="{FE4B5E65-3BF2-44B1-B0CD-613C5F32630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21654" y="2178037"/>
                <a:ext cx="1197000" cy="651621"/>
              </a:xfrm>
              <a:prstGeom prst="rect">
                <a:avLst/>
              </a:prstGeom>
            </p:spPr>
          </p:pic>
        </p:grpSp>
        <p:sp>
          <p:nvSpPr>
            <p:cNvPr id="16" name="Espace réservé du contenu 3">
              <a:extLst>
                <a:ext uri="{FF2B5EF4-FFF2-40B4-BE49-F238E27FC236}">
                  <a16:creationId xmlns:a16="http://schemas.microsoft.com/office/drawing/2014/main" id="{585E0DF4-D4A4-4EB5-B301-65E398E5FD34}"/>
                </a:ext>
              </a:extLst>
            </p:cNvPr>
            <p:cNvSpPr txBox="1">
              <a:spLocks/>
            </p:cNvSpPr>
            <p:nvPr/>
          </p:nvSpPr>
          <p:spPr bwMode="gray">
            <a:xfrm>
              <a:off x="4033303" y="2931680"/>
              <a:ext cx="1210067" cy="81767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CONSISTENCY</a:t>
              </a:r>
            </a:p>
            <a:p>
              <a:pPr lvl="1"/>
              <a:r>
                <a:rPr lang="en-US" sz="1400" dirty="0"/>
                <a:t>Components must be consistent in term of way of coding</a:t>
              </a:r>
            </a:p>
          </p:txBody>
        </p:sp>
      </p:grpSp>
      <p:grpSp>
        <p:nvGrpSpPr>
          <p:cNvPr id="21" name="Groupe 20">
            <a:extLst>
              <a:ext uri="{FF2B5EF4-FFF2-40B4-BE49-F238E27FC236}">
                <a16:creationId xmlns:a16="http://schemas.microsoft.com/office/drawing/2014/main" id="{FCD510E0-E3E1-46A7-BBA0-DB3059EC7DBB}"/>
              </a:ext>
            </a:extLst>
          </p:cNvPr>
          <p:cNvGrpSpPr/>
          <p:nvPr/>
        </p:nvGrpSpPr>
        <p:grpSpPr>
          <a:xfrm>
            <a:off x="7399899" y="2200189"/>
            <a:ext cx="2212216" cy="2614058"/>
            <a:chOff x="5611248" y="1873981"/>
            <a:chExt cx="1620365" cy="1914699"/>
          </a:xfrm>
        </p:grpSpPr>
        <p:grpSp>
          <p:nvGrpSpPr>
            <p:cNvPr id="22" name="Groupe 21">
              <a:extLst>
                <a:ext uri="{FF2B5EF4-FFF2-40B4-BE49-F238E27FC236}">
                  <a16:creationId xmlns:a16="http://schemas.microsoft.com/office/drawing/2014/main" id="{DF88FA24-2818-4DC5-BE6C-1A5AA60816B2}"/>
                </a:ext>
              </a:extLst>
            </p:cNvPr>
            <p:cNvGrpSpPr/>
            <p:nvPr/>
          </p:nvGrpSpPr>
          <p:grpSpPr>
            <a:xfrm>
              <a:off x="5611248" y="1873981"/>
              <a:ext cx="1620365" cy="1914699"/>
              <a:chOff x="208428" y="1851670"/>
              <a:chExt cx="1620365" cy="2086729"/>
            </a:xfrm>
          </p:grpSpPr>
          <p:sp>
            <p:nvSpPr>
              <p:cNvPr id="24" name="Rectangle 23">
                <a:extLst>
                  <a:ext uri="{FF2B5EF4-FFF2-40B4-BE49-F238E27FC236}">
                    <a16:creationId xmlns:a16="http://schemas.microsoft.com/office/drawing/2014/main" id="{F07FD395-C166-4B88-A18E-5AD6E4367729}"/>
                  </a:ext>
                </a:extLst>
              </p:cNvPr>
              <p:cNvSpPr/>
              <p:nvPr/>
            </p:nvSpPr>
            <p:spPr>
              <a:xfrm>
                <a:off x="208428" y="1851670"/>
                <a:ext cx="1584000" cy="208672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5" name="Espace réservé du contenu 3">
                <a:extLst>
                  <a:ext uri="{FF2B5EF4-FFF2-40B4-BE49-F238E27FC236}">
                    <a16:creationId xmlns:a16="http://schemas.microsoft.com/office/drawing/2014/main" id="{321CD02F-5F8F-48E5-9D19-D54165F27C1B}"/>
                  </a:ext>
                </a:extLst>
              </p:cNvPr>
              <p:cNvSpPr txBox="1">
                <a:spLocks/>
              </p:cNvSpPr>
              <p:nvPr/>
            </p:nvSpPr>
            <p:spPr bwMode="gray">
              <a:xfrm>
                <a:off x="424326" y="3004400"/>
                <a:ext cx="1404467" cy="8911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AGNOSTIC</a:t>
                </a:r>
              </a:p>
              <a:p>
                <a:pPr lvl="1"/>
                <a:r>
                  <a:rPr lang="en-US" sz="1400" dirty="0"/>
                  <a:t>Components must be usage agnostic</a:t>
                </a:r>
              </a:p>
            </p:txBody>
          </p:sp>
        </p:grpSp>
        <p:pic>
          <p:nvPicPr>
            <p:cNvPr id="23" name="Graphique 22">
              <a:extLst>
                <a:ext uri="{FF2B5EF4-FFF2-40B4-BE49-F238E27FC236}">
                  <a16:creationId xmlns:a16="http://schemas.microsoft.com/office/drawing/2014/main" id="{F306FB51-4658-436E-A848-2F41379B3D4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75336" y="2178037"/>
              <a:ext cx="1191133" cy="644935"/>
            </a:xfrm>
            <a:prstGeom prst="rect">
              <a:avLst/>
            </a:prstGeom>
          </p:spPr>
        </p:pic>
      </p:grpSp>
      <p:grpSp>
        <p:nvGrpSpPr>
          <p:cNvPr id="26" name="Groupe 25">
            <a:extLst>
              <a:ext uri="{FF2B5EF4-FFF2-40B4-BE49-F238E27FC236}">
                <a16:creationId xmlns:a16="http://schemas.microsoft.com/office/drawing/2014/main" id="{4B6DCAF1-D225-4697-B347-C4480D00024D}"/>
              </a:ext>
            </a:extLst>
          </p:cNvPr>
          <p:cNvGrpSpPr/>
          <p:nvPr/>
        </p:nvGrpSpPr>
        <p:grpSpPr>
          <a:xfrm>
            <a:off x="9716413" y="2188778"/>
            <a:ext cx="2162569" cy="2614058"/>
            <a:chOff x="7417994" y="1873981"/>
            <a:chExt cx="1584000" cy="1914699"/>
          </a:xfrm>
        </p:grpSpPr>
        <p:grpSp>
          <p:nvGrpSpPr>
            <p:cNvPr id="27" name="Groupe 26">
              <a:extLst>
                <a:ext uri="{FF2B5EF4-FFF2-40B4-BE49-F238E27FC236}">
                  <a16:creationId xmlns:a16="http://schemas.microsoft.com/office/drawing/2014/main" id="{A369240D-AA0F-456B-9ECD-BB6F7FF99093}"/>
                </a:ext>
              </a:extLst>
            </p:cNvPr>
            <p:cNvGrpSpPr/>
            <p:nvPr/>
          </p:nvGrpSpPr>
          <p:grpSpPr>
            <a:xfrm>
              <a:off x="7417994" y="1873981"/>
              <a:ext cx="1584000" cy="1914699"/>
              <a:chOff x="208428" y="1851670"/>
              <a:chExt cx="1584000" cy="2086729"/>
            </a:xfrm>
          </p:grpSpPr>
          <p:sp>
            <p:nvSpPr>
              <p:cNvPr id="29" name="Rectangle 28">
                <a:extLst>
                  <a:ext uri="{FF2B5EF4-FFF2-40B4-BE49-F238E27FC236}">
                    <a16:creationId xmlns:a16="http://schemas.microsoft.com/office/drawing/2014/main" id="{B36F0130-8DAA-4072-80B2-08B741460CE8}"/>
                  </a:ext>
                </a:extLst>
              </p:cNvPr>
              <p:cNvSpPr/>
              <p:nvPr/>
            </p:nvSpPr>
            <p:spPr>
              <a:xfrm>
                <a:off x="208428" y="1851670"/>
                <a:ext cx="1584000" cy="208672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30" name="Espace réservé du contenu 3">
                <a:extLst>
                  <a:ext uri="{FF2B5EF4-FFF2-40B4-BE49-F238E27FC236}">
                    <a16:creationId xmlns:a16="http://schemas.microsoft.com/office/drawing/2014/main" id="{68008D9A-B721-43E3-895A-19DC3A96BD7F}"/>
                  </a:ext>
                </a:extLst>
              </p:cNvPr>
              <p:cNvSpPr txBox="1">
                <a:spLocks/>
              </p:cNvSpPr>
              <p:nvPr/>
            </p:nvSpPr>
            <p:spPr bwMode="gray">
              <a:xfrm>
                <a:off x="424326" y="3004400"/>
                <a:ext cx="1241159" cy="8911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 typeface="Arial" pitchFamily="34" charset="0"/>
                  <a:buNone/>
                  <a:defRPr sz="1000" b="1" kern="1200" cap="all" baseline="0">
                    <a:solidFill>
                      <a:schemeClr val="tx2"/>
                    </a:solidFill>
                    <a:latin typeface="+mj-lt"/>
                    <a:ea typeface="+mn-ea"/>
                    <a:cs typeface="+mn-cs"/>
                  </a:defRPr>
                </a:lvl1pPr>
                <a:lvl2pPr marL="0" indent="0" algn="l" defTabSz="914400" rtl="0" eaLnBrk="1" latinLnBrk="0" hangingPunct="1">
                  <a:lnSpc>
                    <a:spcPct val="90000"/>
                  </a:lnSpc>
                  <a:spcBef>
                    <a:spcPts val="0"/>
                  </a:spcBef>
                  <a:buFont typeface="Arial" pitchFamily="34" charset="0"/>
                  <a:buNone/>
                  <a:defRPr sz="1000" kern="1200">
                    <a:solidFill>
                      <a:schemeClr val="tx1"/>
                    </a:solidFill>
                    <a:latin typeface="+mn-lt"/>
                    <a:ea typeface="+mn-ea"/>
                    <a:cs typeface="+mn-cs"/>
                  </a:defRPr>
                </a:lvl2pPr>
                <a:lvl3pPr marL="0" indent="108000" algn="l" defTabSz="914400" rtl="0" eaLnBrk="1" latinLnBrk="0" hangingPunct="1">
                  <a:lnSpc>
                    <a:spcPct val="100000"/>
                  </a:lnSpc>
                  <a:spcBef>
                    <a:spcPts val="0"/>
                  </a:spcBef>
                  <a:buSzPct val="100000"/>
                  <a:buFont typeface="National Book" pitchFamily="50" charset="0"/>
                  <a:buChar char="-"/>
                  <a:defRPr sz="1000" kern="1200">
                    <a:solidFill>
                      <a:schemeClr val="tx1"/>
                    </a:solidFill>
                    <a:latin typeface="+mn-lt"/>
                    <a:ea typeface="+mn-ea"/>
                    <a:cs typeface="+mn-cs"/>
                  </a:defRPr>
                </a:lvl3pPr>
                <a:lvl4pPr marL="216000" indent="-108000" algn="l" defTabSz="914400" rtl="0" eaLnBrk="1" latinLnBrk="0" hangingPunct="1">
                  <a:lnSpc>
                    <a:spcPct val="100000"/>
                  </a:lnSpc>
                  <a:spcBef>
                    <a:spcPts val="0"/>
                  </a:spcBef>
                  <a:buSzPct val="100000"/>
                  <a:buFont typeface="Arial" pitchFamily="34" charset="0"/>
                  <a:buChar char="•"/>
                  <a:defRPr sz="1000" kern="1200" baseline="0">
                    <a:solidFill>
                      <a:schemeClr val="tx1"/>
                    </a:solidFill>
                    <a:latin typeface="+mn-lt"/>
                    <a:ea typeface="+mn-ea"/>
                    <a:cs typeface="+mn-cs"/>
                  </a:defRPr>
                </a:lvl4pPr>
                <a:lvl5pPr marL="324000" indent="-108000" algn="l" defTabSz="914400" rtl="0" eaLnBrk="1" latinLnBrk="0" hangingPunct="1">
                  <a:lnSpc>
                    <a:spcPct val="100000"/>
                  </a:lnSpc>
                  <a:spcBef>
                    <a:spcPts val="0"/>
                  </a:spcBef>
                  <a:buSzPct val="100000"/>
                  <a:buFont typeface="Wingdings" panose="05000000000000000000" pitchFamily="2"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evolve</a:t>
                </a:r>
              </a:p>
              <a:p>
                <a:pPr lvl="1"/>
                <a:r>
                  <a:rPr lang="en-US" sz="1400" dirty="0"/>
                  <a:t>Components must be easy to update. Do not close doors.</a:t>
                </a:r>
              </a:p>
            </p:txBody>
          </p:sp>
        </p:grpSp>
        <p:pic>
          <p:nvPicPr>
            <p:cNvPr id="28" name="Graphique 27">
              <a:extLst>
                <a:ext uri="{FF2B5EF4-FFF2-40B4-BE49-F238E27FC236}">
                  <a16:creationId xmlns:a16="http://schemas.microsoft.com/office/drawing/2014/main" id="{57296129-7CCC-4B22-A864-F222CF1F2FA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33892" y="2039213"/>
              <a:ext cx="1140231" cy="792117"/>
            </a:xfrm>
            <a:prstGeom prst="rect">
              <a:avLst/>
            </a:prstGeom>
          </p:spPr>
        </p:pic>
      </p:grpSp>
    </p:spTree>
    <p:extLst>
      <p:ext uri="{BB962C8B-B14F-4D97-AF65-F5344CB8AC3E}">
        <p14:creationId xmlns:p14="http://schemas.microsoft.com/office/powerpoint/2010/main" val="235464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0-#ppt_w/2"/>
                                          </p:val>
                                        </p:tav>
                                        <p:tav tm="100000">
                                          <p:val>
                                            <p:strVal val="#ppt_x"/>
                                          </p:val>
                                        </p:tav>
                                      </p:tavLst>
                                    </p:anim>
                                    <p:anim calcmode="lin" valueType="num">
                                      <p:cBhvr additive="base">
                                        <p:cTn id="8" dur="2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50" fill="hold"/>
                                        <p:tgtEl>
                                          <p:spTgt spid="9"/>
                                        </p:tgtEl>
                                        <p:attrNameLst>
                                          <p:attrName>ppt_x</p:attrName>
                                        </p:attrNameLst>
                                      </p:cBhvr>
                                      <p:tavLst>
                                        <p:tav tm="0">
                                          <p:val>
                                            <p:strVal val="0-#ppt_w/2"/>
                                          </p:val>
                                        </p:tav>
                                        <p:tav tm="100000">
                                          <p:val>
                                            <p:strVal val="#ppt_x"/>
                                          </p:val>
                                        </p:tav>
                                      </p:tavLst>
                                    </p:anim>
                                    <p:anim calcmode="lin" valueType="num">
                                      <p:cBhvr additive="base">
                                        <p:cTn id="14"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0-#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250" fill="hold"/>
                                        <p:tgtEl>
                                          <p:spTgt spid="21"/>
                                        </p:tgtEl>
                                        <p:attrNameLst>
                                          <p:attrName>ppt_x</p:attrName>
                                        </p:attrNameLst>
                                      </p:cBhvr>
                                      <p:tavLst>
                                        <p:tav tm="0">
                                          <p:val>
                                            <p:strVal val="0-#ppt_w/2"/>
                                          </p:val>
                                        </p:tav>
                                        <p:tav tm="100000">
                                          <p:val>
                                            <p:strVal val="#ppt_x"/>
                                          </p:val>
                                        </p:tav>
                                      </p:tavLst>
                                    </p:anim>
                                    <p:anim calcmode="lin" valueType="num">
                                      <p:cBhvr additive="base">
                                        <p:cTn id="26" dur="2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250" fill="hold"/>
                                        <p:tgtEl>
                                          <p:spTgt spid="26"/>
                                        </p:tgtEl>
                                        <p:attrNameLst>
                                          <p:attrName>ppt_x</p:attrName>
                                        </p:attrNameLst>
                                      </p:cBhvr>
                                      <p:tavLst>
                                        <p:tav tm="0">
                                          <p:val>
                                            <p:strVal val="0-#ppt_w/2"/>
                                          </p:val>
                                        </p:tav>
                                        <p:tav tm="100000">
                                          <p:val>
                                            <p:strVal val="#ppt_x"/>
                                          </p:val>
                                        </p:tav>
                                      </p:tavLst>
                                    </p:anim>
                                    <p:anim calcmode="lin" valueType="num">
                                      <p:cBhvr additive="base">
                                        <p:cTn id="32" dur="2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464069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COMPONENT CREATION – EXERCICE </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0" name="Image 9">
            <a:extLst>
              <a:ext uri="{FF2B5EF4-FFF2-40B4-BE49-F238E27FC236}">
                <a16:creationId xmlns:a16="http://schemas.microsoft.com/office/drawing/2014/main" id="{3D8E92C8-E320-4998-B849-6651BBC25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059" y="1118889"/>
            <a:ext cx="8053882" cy="5470225"/>
          </a:xfrm>
          <a:prstGeom prst="rect">
            <a:avLst/>
          </a:prstGeom>
        </p:spPr>
      </p:pic>
    </p:spTree>
    <p:extLst>
      <p:ext uri="{BB962C8B-B14F-4D97-AF65-F5344CB8AC3E}">
        <p14:creationId xmlns:p14="http://schemas.microsoft.com/office/powerpoint/2010/main" val="932544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530382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COMMUNICATION BETWEEN C++ &amp; QML </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8359CE7E-E9E8-4026-9715-9DDEC24F075D}"/>
              </a:ext>
            </a:extLst>
          </p:cNvPr>
          <p:cNvSpPr txBox="1"/>
          <p:nvPr/>
        </p:nvSpPr>
        <p:spPr>
          <a:xfrm>
            <a:off x="585627" y="1520575"/>
            <a:ext cx="9133726" cy="1200329"/>
          </a:xfrm>
          <a:prstGeom prst="rect">
            <a:avLst/>
          </a:prstGeom>
          <a:noFill/>
        </p:spPr>
        <p:txBody>
          <a:bodyPr wrap="square" rtlCol="0">
            <a:spAutoFit/>
          </a:bodyPr>
          <a:lstStyle/>
          <a:p>
            <a:pPr marL="285750" indent="-285750">
              <a:buFont typeface="Arial" panose="020B0604020202020204" pitchFamily="34" charset="0"/>
              <a:buChar char="•"/>
            </a:pPr>
            <a:r>
              <a:rPr lang="fr-FR" dirty="0"/>
              <a:t>Registration</a:t>
            </a:r>
          </a:p>
          <a:p>
            <a:pPr marL="285750" indent="-285750">
              <a:buFont typeface="Arial" panose="020B0604020202020204" pitchFamily="34" charset="0"/>
              <a:buChar char="•"/>
            </a:pPr>
            <a:r>
              <a:rPr lang="fr-FR" dirty="0"/>
              <a:t>Access to </a:t>
            </a:r>
            <a:r>
              <a:rPr lang="fr-FR" dirty="0" err="1"/>
              <a:t>c++</a:t>
            </a:r>
            <a:r>
              <a:rPr lang="fr-FR" dirty="0"/>
              <a:t> </a:t>
            </a:r>
            <a:r>
              <a:rPr lang="fr-FR" dirty="0" err="1"/>
              <a:t>objects</a:t>
            </a:r>
            <a:endParaRPr lang="fr-FR" dirty="0"/>
          </a:p>
          <a:p>
            <a:pPr marL="285750" indent="-285750">
              <a:buFont typeface="Arial" panose="020B0604020202020204" pitchFamily="34" charset="0"/>
              <a:buChar char="•"/>
            </a:pPr>
            <a:r>
              <a:rPr lang="fr-FR" dirty="0"/>
              <a:t>Call </a:t>
            </a:r>
            <a:r>
              <a:rPr lang="fr-FR" dirty="0" err="1"/>
              <a:t>c++</a:t>
            </a:r>
            <a:r>
              <a:rPr lang="fr-FR" dirty="0"/>
              <a:t> </a:t>
            </a:r>
            <a:r>
              <a:rPr lang="fr-FR" dirty="0" err="1"/>
              <a:t>methods</a:t>
            </a:r>
            <a:r>
              <a:rPr lang="fr-FR" dirty="0"/>
              <a:t> in </a:t>
            </a:r>
            <a:r>
              <a:rPr lang="fr-FR" dirty="0" err="1"/>
              <a:t>qml</a:t>
            </a:r>
            <a:endParaRPr lang="fr-FR" dirty="0"/>
          </a:p>
          <a:p>
            <a:pPr marL="285750" indent="-285750">
              <a:buFont typeface="Arial" panose="020B0604020202020204" pitchFamily="34" charset="0"/>
              <a:buChar char="•"/>
            </a:pPr>
            <a:r>
              <a:rPr lang="fr-FR" dirty="0" err="1"/>
              <a:t>Instanciate</a:t>
            </a:r>
            <a:r>
              <a:rPr lang="fr-FR" dirty="0"/>
              <a:t> </a:t>
            </a:r>
            <a:r>
              <a:rPr lang="fr-FR" dirty="0" err="1"/>
              <a:t>c++</a:t>
            </a:r>
            <a:r>
              <a:rPr lang="fr-FR" dirty="0"/>
              <a:t> </a:t>
            </a:r>
            <a:r>
              <a:rPr lang="fr-FR" dirty="0" err="1"/>
              <a:t>objects</a:t>
            </a:r>
            <a:r>
              <a:rPr lang="fr-FR" dirty="0"/>
              <a:t> in Qml</a:t>
            </a:r>
            <a:endParaRPr lang="en-GB" dirty="0"/>
          </a:p>
        </p:txBody>
      </p:sp>
    </p:spTree>
    <p:extLst>
      <p:ext uri="{BB962C8B-B14F-4D97-AF65-F5344CB8AC3E}">
        <p14:creationId xmlns:p14="http://schemas.microsoft.com/office/powerpoint/2010/main" val="281677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6697859"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COMMUNICATION BETWEEN C++ &amp; QML - EXERCICE </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Image 4">
            <a:extLst>
              <a:ext uri="{FF2B5EF4-FFF2-40B4-BE49-F238E27FC236}">
                <a16:creationId xmlns:a16="http://schemas.microsoft.com/office/drawing/2014/main" id="{8ABB04F6-835C-4D24-BEDD-986BEB6D0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059" y="1118889"/>
            <a:ext cx="8053882" cy="5470225"/>
          </a:xfrm>
          <a:prstGeom prst="rect">
            <a:avLst/>
          </a:prstGeom>
        </p:spPr>
      </p:pic>
    </p:spTree>
    <p:extLst>
      <p:ext uri="{BB962C8B-B14F-4D97-AF65-F5344CB8AC3E}">
        <p14:creationId xmlns:p14="http://schemas.microsoft.com/office/powerpoint/2010/main" val="205368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2186111"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BEST PRACTICES</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ZoneTexte 1">
            <a:extLst>
              <a:ext uri="{FF2B5EF4-FFF2-40B4-BE49-F238E27FC236}">
                <a16:creationId xmlns:a16="http://schemas.microsoft.com/office/drawing/2014/main" id="{F3D5FE4B-3D28-40C4-BD49-8A0C64CCAB43}"/>
              </a:ext>
            </a:extLst>
          </p:cNvPr>
          <p:cNvSpPr txBox="1"/>
          <p:nvPr/>
        </p:nvSpPr>
        <p:spPr>
          <a:xfrm>
            <a:off x="750014" y="5036128"/>
            <a:ext cx="7139031" cy="369332"/>
          </a:xfrm>
          <a:prstGeom prst="rect">
            <a:avLst/>
          </a:prstGeom>
          <a:noFill/>
        </p:spPr>
        <p:txBody>
          <a:bodyPr wrap="square" rtlCol="0">
            <a:spAutoFit/>
          </a:bodyPr>
          <a:lstStyle/>
          <a:p>
            <a:r>
              <a:rPr lang="fr-FR" dirty="0">
                <a:hlinkClick r:id="rId3">
                  <a:extLst>
                    <a:ext uri="{A12FA001-AC4F-418D-AE19-62706E023703}">
                      <ahyp:hlinkClr xmlns:ahyp="http://schemas.microsoft.com/office/drawing/2018/hyperlinkcolor" val="tx"/>
                    </a:ext>
                  </a:extLst>
                </a:hlinkClick>
              </a:rPr>
              <a:t>Best practices for Qml</a:t>
            </a:r>
            <a:endParaRPr lang="en-GB" dirty="0"/>
          </a:p>
        </p:txBody>
      </p:sp>
      <p:sp>
        <p:nvSpPr>
          <p:cNvPr id="37" name="ZoneTexte 36">
            <a:extLst>
              <a:ext uri="{FF2B5EF4-FFF2-40B4-BE49-F238E27FC236}">
                <a16:creationId xmlns:a16="http://schemas.microsoft.com/office/drawing/2014/main" id="{20216CFD-EEB5-4FD2-84D6-7DF9949FFE55}"/>
              </a:ext>
            </a:extLst>
          </p:cNvPr>
          <p:cNvSpPr txBox="1"/>
          <p:nvPr/>
        </p:nvSpPr>
        <p:spPr>
          <a:xfrm>
            <a:off x="750014" y="1675264"/>
            <a:ext cx="9257016" cy="3416320"/>
          </a:xfrm>
          <a:prstGeom prst="rect">
            <a:avLst/>
          </a:prstGeom>
          <a:noFill/>
        </p:spPr>
        <p:txBody>
          <a:bodyPr wrap="square" rtlCol="0">
            <a:spAutoFit/>
          </a:bodyPr>
          <a:lstStyle/>
          <a:p>
            <a:pPr marL="285750" indent="-285750">
              <a:buFont typeface="Arial" panose="020B0604020202020204" pitchFamily="34" charset="0"/>
              <a:buChar char="•"/>
            </a:pPr>
            <a:r>
              <a:rPr lang="fr-FR" dirty="0"/>
              <a:t>Configure </a:t>
            </a:r>
            <a:r>
              <a:rPr lang="fr-FR" dirty="0" err="1"/>
              <a:t>your</a:t>
            </a:r>
            <a:r>
              <a:rPr lang="fr-FR" dirty="0"/>
              <a:t> </a:t>
            </a:r>
            <a:r>
              <a:rPr lang="fr-FR" dirty="0" err="1"/>
              <a:t>working</a:t>
            </a:r>
            <a:r>
              <a:rPr lang="fr-FR" dirty="0"/>
              <a:t> </a:t>
            </a:r>
            <a:r>
              <a:rPr lang="fr-FR" dirty="0" err="1"/>
              <a:t>environment</a:t>
            </a:r>
            <a:r>
              <a:rPr lang="fr-FR" dirty="0"/>
              <a:t> to </a:t>
            </a:r>
            <a:r>
              <a:rPr lang="fr-FR" dirty="0" err="1"/>
              <a:t>be</a:t>
            </a:r>
            <a:r>
              <a:rPr lang="fr-FR" dirty="0"/>
              <a:t> efficient</a:t>
            </a:r>
          </a:p>
          <a:p>
            <a:pPr marL="285750" indent="-285750">
              <a:buFont typeface="Arial" panose="020B0604020202020204" pitchFamily="34" charset="0"/>
              <a:buChar char="•"/>
            </a:pPr>
            <a:r>
              <a:rPr lang="fr-FR" dirty="0" err="1"/>
              <a:t>Create</a:t>
            </a:r>
            <a:r>
              <a:rPr lang="fr-FR" dirty="0"/>
              <a:t> </a:t>
            </a:r>
            <a:r>
              <a:rPr lang="fr-FR" dirty="0" err="1"/>
              <a:t>clear</a:t>
            </a:r>
            <a:r>
              <a:rPr lang="fr-FR" dirty="0"/>
              <a:t> and simple usage interface</a:t>
            </a:r>
            <a:endParaRPr lang="en-GB" dirty="0"/>
          </a:p>
          <a:p>
            <a:pPr marL="742950" lvl="1" indent="-285750">
              <a:buFont typeface="Arial" panose="020B0604020202020204" pitchFamily="34" charset="0"/>
              <a:buChar char="•"/>
            </a:pPr>
            <a:r>
              <a:rPr lang="fr-FR" dirty="0" err="1"/>
              <a:t>Think</a:t>
            </a:r>
            <a:r>
              <a:rPr lang="fr-FR" dirty="0"/>
              <a:t> about the usage and </a:t>
            </a:r>
            <a:r>
              <a:rPr lang="fr-FR" dirty="0" err="1"/>
              <a:t>privacy</a:t>
            </a:r>
            <a:endParaRPr lang="fr-FR" dirty="0"/>
          </a:p>
          <a:p>
            <a:pPr marL="285750" indent="-285750">
              <a:buFont typeface="Arial" panose="020B0604020202020204" pitchFamily="34" charset="0"/>
              <a:buChar char="•"/>
            </a:pPr>
            <a:r>
              <a:rPr lang="fr-FR" dirty="0" err="1"/>
              <a:t>Avoid</a:t>
            </a:r>
            <a:r>
              <a:rPr lang="fr-FR" dirty="0"/>
              <a:t> </a:t>
            </a:r>
            <a:r>
              <a:rPr lang="fr-FR" dirty="0" err="1"/>
              <a:t>very</a:t>
            </a:r>
            <a:r>
              <a:rPr lang="fr-FR" dirty="0"/>
              <a:t> big files, more </a:t>
            </a:r>
            <a:r>
              <a:rPr lang="fr-FR" dirty="0" err="1"/>
              <a:t>than</a:t>
            </a:r>
            <a:r>
              <a:rPr lang="fr-FR" dirty="0"/>
              <a:t> 500 </a:t>
            </a:r>
            <a:r>
              <a:rPr lang="fr-FR" dirty="0" err="1"/>
              <a:t>lines</a:t>
            </a:r>
            <a:endParaRPr lang="fr-FR" dirty="0"/>
          </a:p>
          <a:p>
            <a:pPr marL="285750" indent="-285750">
              <a:buFont typeface="Arial" panose="020B0604020202020204" pitchFamily="34" charset="0"/>
              <a:buChar char="•"/>
            </a:pPr>
            <a:r>
              <a:rPr lang="fr-FR" dirty="0" err="1"/>
              <a:t>Avoid</a:t>
            </a:r>
            <a:r>
              <a:rPr lang="fr-FR" dirty="0"/>
              <a:t> to copy paste code </a:t>
            </a:r>
            <a:r>
              <a:rPr lang="fr-FR" dirty="0" err="1"/>
              <a:t>that</a:t>
            </a:r>
            <a:r>
              <a:rPr lang="fr-FR" dirty="0"/>
              <a:t> </a:t>
            </a:r>
            <a:r>
              <a:rPr lang="fr-FR" dirty="0" err="1"/>
              <a:t>you</a:t>
            </a:r>
            <a:r>
              <a:rPr lang="fr-FR" dirty="0"/>
              <a:t> </a:t>
            </a:r>
            <a:r>
              <a:rPr lang="fr-FR" dirty="0" err="1"/>
              <a:t>don’t</a:t>
            </a:r>
            <a:r>
              <a:rPr lang="fr-FR" dirty="0"/>
              <a:t> </a:t>
            </a:r>
            <a:r>
              <a:rPr lang="fr-FR" dirty="0" err="1"/>
              <a:t>understand</a:t>
            </a:r>
            <a:r>
              <a:rPr lang="fr-FR" dirty="0"/>
              <a:t>, call the code </a:t>
            </a:r>
            <a:r>
              <a:rPr lang="fr-FR" dirty="0" err="1"/>
              <a:t>into</a:t>
            </a:r>
            <a:r>
              <a:rPr lang="fr-FR" dirty="0"/>
              <a:t> question</a:t>
            </a:r>
          </a:p>
          <a:p>
            <a:pPr marL="285750" indent="-285750">
              <a:buFont typeface="Arial" panose="020B0604020202020204" pitchFamily="34" charset="0"/>
              <a:buChar char="•"/>
            </a:pPr>
            <a:r>
              <a:rPr lang="fr-FR" dirty="0"/>
              <a:t>Don’t use </a:t>
            </a:r>
            <a:r>
              <a:rPr lang="fr-FR" dirty="0" err="1"/>
              <a:t>properties</a:t>
            </a:r>
            <a:r>
              <a:rPr lang="fr-FR" dirty="0"/>
              <a:t> </a:t>
            </a:r>
            <a:r>
              <a:rPr lang="fr-FR" dirty="0" err="1"/>
              <a:t>that</a:t>
            </a:r>
            <a:r>
              <a:rPr lang="fr-FR" dirty="0"/>
              <a:t> are not </a:t>
            </a:r>
            <a:r>
              <a:rPr lang="fr-FR" dirty="0" err="1"/>
              <a:t>directly</a:t>
            </a:r>
            <a:r>
              <a:rPr lang="fr-FR" dirty="0"/>
              <a:t> </a:t>
            </a:r>
            <a:r>
              <a:rPr lang="fr-FR" dirty="0" err="1"/>
              <a:t>into</a:t>
            </a:r>
            <a:r>
              <a:rPr lang="fr-FR" dirty="0"/>
              <a:t> the file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93295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129896"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DECLARATIVE LANGAGE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8" name="ZoneTexte 7">
            <a:extLst>
              <a:ext uri="{FF2B5EF4-FFF2-40B4-BE49-F238E27FC236}">
                <a16:creationId xmlns:a16="http://schemas.microsoft.com/office/drawing/2014/main" id="{A2BD905E-E022-461E-8C54-34253B7F65D1}"/>
              </a:ext>
            </a:extLst>
          </p:cNvPr>
          <p:cNvSpPr txBox="1"/>
          <p:nvPr/>
        </p:nvSpPr>
        <p:spPr>
          <a:xfrm>
            <a:off x="2035465" y="1845578"/>
            <a:ext cx="1386405" cy="338554"/>
          </a:xfrm>
          <a:prstGeom prst="rect">
            <a:avLst/>
          </a:prstGeom>
          <a:noFill/>
        </p:spPr>
        <p:txBody>
          <a:bodyPr wrap="none" rtlCol="0">
            <a:spAutoFit/>
          </a:bodyPr>
          <a:lstStyle/>
          <a:p>
            <a:r>
              <a:rPr lang="fr-FR" sz="1600" dirty="0" err="1">
                <a:latin typeface="Arial Black" panose="020B0A04020102020204" pitchFamily="34" charset="0"/>
              </a:rPr>
              <a:t>Imperative</a:t>
            </a:r>
            <a:endParaRPr lang="en-GB" sz="1600" dirty="0">
              <a:latin typeface="Arial Black" panose="020B0A04020102020204" pitchFamily="34" charset="0"/>
            </a:endParaRPr>
          </a:p>
        </p:txBody>
      </p:sp>
      <p:grpSp>
        <p:nvGrpSpPr>
          <p:cNvPr id="10" name="Groupe 9">
            <a:extLst>
              <a:ext uri="{FF2B5EF4-FFF2-40B4-BE49-F238E27FC236}">
                <a16:creationId xmlns:a16="http://schemas.microsoft.com/office/drawing/2014/main" id="{0FA23A54-561E-4D80-836B-95415236B61F}"/>
              </a:ext>
            </a:extLst>
          </p:cNvPr>
          <p:cNvGrpSpPr/>
          <p:nvPr/>
        </p:nvGrpSpPr>
        <p:grpSpPr>
          <a:xfrm>
            <a:off x="5695890" y="1845578"/>
            <a:ext cx="5043678" cy="3401691"/>
            <a:chOff x="5695890" y="1845578"/>
            <a:chExt cx="5043678" cy="3401691"/>
          </a:xfrm>
        </p:grpSpPr>
        <p:pic>
          <p:nvPicPr>
            <p:cNvPr id="7" name="Image 6">
              <a:extLst>
                <a:ext uri="{FF2B5EF4-FFF2-40B4-BE49-F238E27FC236}">
                  <a16:creationId xmlns:a16="http://schemas.microsoft.com/office/drawing/2014/main" id="{D7AFAA3E-B33B-47FC-A14D-FD53DCA5BA6C}"/>
                </a:ext>
              </a:extLst>
            </p:cNvPr>
            <p:cNvPicPr>
              <a:picLocks noChangeAspect="1"/>
            </p:cNvPicPr>
            <p:nvPr/>
          </p:nvPicPr>
          <p:blipFill>
            <a:blip r:embed="rId3"/>
            <a:stretch>
              <a:fillRect/>
            </a:stretch>
          </p:blipFill>
          <p:spPr>
            <a:xfrm>
              <a:off x="7710618" y="2399294"/>
              <a:ext cx="3028950" cy="2847975"/>
            </a:xfrm>
            <a:prstGeom prst="rect">
              <a:avLst/>
            </a:prstGeom>
          </p:spPr>
        </p:pic>
        <p:sp>
          <p:nvSpPr>
            <p:cNvPr id="29" name="ZoneTexte 28">
              <a:extLst>
                <a:ext uri="{FF2B5EF4-FFF2-40B4-BE49-F238E27FC236}">
                  <a16:creationId xmlns:a16="http://schemas.microsoft.com/office/drawing/2014/main" id="{89CA62D7-BEFD-4C67-B77C-755C38EC6D19}"/>
                </a:ext>
              </a:extLst>
            </p:cNvPr>
            <p:cNvSpPr txBox="1"/>
            <p:nvPr/>
          </p:nvSpPr>
          <p:spPr>
            <a:xfrm>
              <a:off x="8365499" y="1845578"/>
              <a:ext cx="1461234" cy="338554"/>
            </a:xfrm>
            <a:prstGeom prst="rect">
              <a:avLst/>
            </a:prstGeom>
            <a:noFill/>
          </p:spPr>
          <p:txBody>
            <a:bodyPr wrap="none" rtlCol="0">
              <a:spAutoFit/>
            </a:bodyPr>
            <a:lstStyle/>
            <a:p>
              <a:r>
                <a:rPr lang="fr-FR" sz="1600" dirty="0" err="1">
                  <a:latin typeface="Arial Black" panose="020B0A04020102020204" pitchFamily="34" charset="0"/>
                </a:rPr>
                <a:t>Declarative</a:t>
              </a:r>
              <a:endParaRPr lang="en-GB" sz="1600" dirty="0">
                <a:latin typeface="Arial Black" panose="020B0A04020102020204" pitchFamily="34" charset="0"/>
              </a:endParaRPr>
            </a:p>
          </p:txBody>
        </p:sp>
        <p:sp>
          <p:nvSpPr>
            <p:cNvPr id="30" name="ZoneTexte 29">
              <a:extLst>
                <a:ext uri="{FF2B5EF4-FFF2-40B4-BE49-F238E27FC236}">
                  <a16:creationId xmlns:a16="http://schemas.microsoft.com/office/drawing/2014/main" id="{FDDF2485-1E84-4FE9-B87E-F3AB0708FAE7}"/>
                </a:ext>
              </a:extLst>
            </p:cNvPr>
            <p:cNvSpPr txBox="1"/>
            <p:nvPr/>
          </p:nvSpPr>
          <p:spPr>
            <a:xfrm>
              <a:off x="5695890" y="3136612"/>
              <a:ext cx="800219" cy="584775"/>
            </a:xfrm>
            <a:prstGeom prst="rect">
              <a:avLst/>
            </a:prstGeom>
            <a:noFill/>
          </p:spPr>
          <p:txBody>
            <a:bodyPr wrap="none" rtlCol="0">
              <a:spAutoFit/>
            </a:bodyPr>
            <a:lstStyle/>
            <a:p>
              <a:r>
                <a:rPr lang="fr-FR" sz="3200" dirty="0">
                  <a:latin typeface="Arial Black" panose="020B0A04020102020204" pitchFamily="34" charset="0"/>
                </a:rPr>
                <a:t>VS</a:t>
              </a:r>
              <a:endParaRPr lang="en-GB" sz="3200" dirty="0">
                <a:latin typeface="Arial Black" panose="020B0A04020102020204" pitchFamily="34" charset="0"/>
              </a:endParaRPr>
            </a:p>
          </p:txBody>
        </p:sp>
      </p:grpSp>
      <p:pic>
        <p:nvPicPr>
          <p:cNvPr id="9" name="Image 8">
            <a:extLst>
              <a:ext uri="{FF2B5EF4-FFF2-40B4-BE49-F238E27FC236}">
                <a16:creationId xmlns:a16="http://schemas.microsoft.com/office/drawing/2014/main" id="{51F15B25-BA6B-4035-B67C-F6FA1568AB57}"/>
              </a:ext>
            </a:extLst>
          </p:cNvPr>
          <p:cNvPicPr>
            <a:picLocks noChangeAspect="1"/>
          </p:cNvPicPr>
          <p:nvPr/>
        </p:nvPicPr>
        <p:blipFill>
          <a:blip r:embed="rId4"/>
          <a:stretch>
            <a:fillRect/>
          </a:stretch>
        </p:blipFill>
        <p:spPr>
          <a:xfrm>
            <a:off x="885579" y="2511712"/>
            <a:ext cx="3686175" cy="2419350"/>
          </a:xfrm>
          <a:prstGeom prst="rect">
            <a:avLst/>
          </a:prstGeom>
        </p:spPr>
      </p:pic>
    </p:spTree>
    <p:extLst>
      <p:ext uri="{BB962C8B-B14F-4D97-AF65-F5344CB8AC3E}">
        <p14:creationId xmlns:p14="http://schemas.microsoft.com/office/powerpoint/2010/main" val="41955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129896"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DECLARATIVE LANGAGE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8" name="ZoneTexte 7">
            <a:extLst>
              <a:ext uri="{FF2B5EF4-FFF2-40B4-BE49-F238E27FC236}">
                <a16:creationId xmlns:a16="http://schemas.microsoft.com/office/drawing/2014/main" id="{A2BD905E-E022-461E-8C54-34253B7F65D1}"/>
              </a:ext>
            </a:extLst>
          </p:cNvPr>
          <p:cNvSpPr txBox="1"/>
          <p:nvPr/>
        </p:nvSpPr>
        <p:spPr>
          <a:xfrm>
            <a:off x="470517" y="1496256"/>
            <a:ext cx="1358770" cy="338554"/>
          </a:xfrm>
          <a:prstGeom prst="rect">
            <a:avLst/>
          </a:prstGeom>
          <a:noFill/>
        </p:spPr>
        <p:txBody>
          <a:bodyPr wrap="none" rtlCol="0">
            <a:spAutoFit/>
          </a:bodyPr>
          <a:lstStyle/>
          <a:p>
            <a:r>
              <a:rPr lang="fr-FR" sz="1600" dirty="0" err="1">
                <a:latin typeface="Arial Black" panose="020B0A04020102020204" pitchFamily="34" charset="0"/>
              </a:rPr>
              <a:t>Properties</a:t>
            </a:r>
            <a:endParaRPr lang="en-GB" sz="1600" dirty="0">
              <a:latin typeface="Arial Black" panose="020B0A04020102020204" pitchFamily="34" charset="0"/>
            </a:endParaRPr>
          </a:p>
        </p:txBody>
      </p:sp>
      <p:sp>
        <p:nvSpPr>
          <p:cNvPr id="2" name="ZoneTexte 1">
            <a:extLst>
              <a:ext uri="{FF2B5EF4-FFF2-40B4-BE49-F238E27FC236}">
                <a16:creationId xmlns:a16="http://schemas.microsoft.com/office/drawing/2014/main" id="{0B191C0B-CCB6-4F48-A214-35105D9D6F4D}"/>
              </a:ext>
            </a:extLst>
          </p:cNvPr>
          <p:cNvSpPr txBox="1"/>
          <p:nvPr/>
        </p:nvSpPr>
        <p:spPr>
          <a:xfrm>
            <a:off x="883578" y="2126751"/>
            <a:ext cx="7952197" cy="2308324"/>
          </a:xfrm>
          <a:prstGeom prst="rect">
            <a:avLst/>
          </a:prstGeom>
          <a:noFill/>
        </p:spPr>
        <p:txBody>
          <a:bodyPr wrap="square" rtlCol="0">
            <a:spAutoFit/>
          </a:bodyPr>
          <a:lstStyle/>
          <a:p>
            <a:pPr marL="285750" indent="-285750">
              <a:buFontTx/>
              <a:buChar char="-"/>
            </a:pPr>
            <a:r>
              <a:rPr lang="fr-FR" dirty="0"/>
              <a:t>A </a:t>
            </a:r>
            <a:r>
              <a:rPr lang="fr-FR" dirty="0" err="1"/>
              <a:t>property</a:t>
            </a:r>
            <a:r>
              <a:rPr lang="fr-FR" dirty="0"/>
              <a:t> of an </a:t>
            </a:r>
            <a:r>
              <a:rPr lang="fr-FR" dirty="0" err="1"/>
              <a:t>object</a:t>
            </a:r>
            <a:endParaRPr lang="fr-FR" dirty="0"/>
          </a:p>
          <a:p>
            <a:pPr marL="285750" indent="-285750">
              <a:buFontTx/>
              <a:buChar char="-"/>
            </a:pPr>
            <a:r>
              <a:rPr lang="fr-FR" dirty="0" err="1"/>
              <a:t>Could</a:t>
            </a:r>
            <a:r>
              <a:rPr lang="fr-FR" dirty="0"/>
              <a:t> </a:t>
            </a:r>
            <a:r>
              <a:rPr lang="fr-FR" dirty="0" err="1"/>
              <a:t>be</a:t>
            </a:r>
            <a:r>
              <a:rPr lang="fr-FR" dirty="0"/>
              <a:t> </a:t>
            </a:r>
            <a:r>
              <a:rPr lang="fr-FR" dirty="0" err="1"/>
              <a:t>any</a:t>
            </a:r>
            <a:r>
              <a:rPr lang="fr-FR" dirty="0"/>
              <a:t> type (</a:t>
            </a:r>
            <a:r>
              <a:rPr lang="fr-FR" dirty="0" err="1"/>
              <a:t>int</a:t>
            </a:r>
            <a:r>
              <a:rPr lang="fr-FR" dirty="0"/>
              <a:t>, real, </a:t>
            </a:r>
            <a:r>
              <a:rPr lang="fr-FR" dirty="0" err="1"/>
              <a:t>bool</a:t>
            </a:r>
            <a:r>
              <a:rPr lang="fr-FR" dirty="0"/>
              <a:t>, Item or </a:t>
            </a:r>
            <a:r>
              <a:rPr lang="fr-FR" dirty="0" err="1"/>
              <a:t>even</a:t>
            </a:r>
            <a:r>
              <a:rPr lang="fr-FR" dirty="0"/>
              <a:t> </a:t>
            </a:r>
            <a:r>
              <a:rPr lang="fr-FR" dirty="0" err="1"/>
              <a:t>customType</a:t>
            </a:r>
            <a:r>
              <a:rPr lang="fr-FR" dirty="0"/>
              <a:t>)</a:t>
            </a:r>
          </a:p>
          <a:p>
            <a:pPr marL="285750" indent="-285750">
              <a:buFontTx/>
              <a:buChar char="-"/>
            </a:pPr>
            <a:r>
              <a:rPr lang="fr-FR" dirty="0"/>
              <a:t>Can </a:t>
            </a:r>
            <a:r>
              <a:rPr lang="fr-FR" dirty="0" err="1"/>
              <a:t>be</a:t>
            </a:r>
            <a:r>
              <a:rPr lang="fr-FR" dirty="0"/>
              <a:t> </a:t>
            </a:r>
            <a:r>
              <a:rPr lang="fr-FR" dirty="0" err="1"/>
              <a:t>readonly</a:t>
            </a:r>
            <a:endParaRPr lang="fr-FR" dirty="0"/>
          </a:p>
          <a:p>
            <a:pPr marL="285750" indent="-285750">
              <a:buFontTx/>
              <a:buChar char="-"/>
            </a:pPr>
            <a:r>
              <a:rPr lang="fr-FR" dirty="0"/>
              <a:t>Can </a:t>
            </a:r>
            <a:r>
              <a:rPr lang="fr-FR" dirty="0" err="1"/>
              <a:t>be</a:t>
            </a:r>
            <a:r>
              <a:rPr lang="fr-FR" dirty="0"/>
              <a:t> alias</a:t>
            </a:r>
          </a:p>
          <a:p>
            <a:pPr marL="285750" indent="-285750">
              <a:buFontTx/>
              <a:buChar char="-"/>
            </a:pPr>
            <a:r>
              <a:rPr lang="fr-FR" dirty="0"/>
              <a:t>Can </a:t>
            </a:r>
            <a:r>
              <a:rPr lang="fr-FR" dirty="0" err="1"/>
              <a:t>be</a:t>
            </a:r>
            <a:r>
              <a:rPr lang="fr-FR" dirty="0"/>
              <a:t> </a:t>
            </a:r>
            <a:r>
              <a:rPr lang="fr-FR" dirty="0" err="1"/>
              <a:t>binded</a:t>
            </a:r>
            <a:endParaRPr lang="fr-FR" dirty="0"/>
          </a:p>
          <a:p>
            <a:pPr marL="285750" indent="-285750">
              <a:buFontTx/>
              <a:buChar char="-"/>
            </a:pPr>
            <a:r>
              <a:rPr lang="fr-FR" dirty="0"/>
              <a:t>Use signal / slot </a:t>
            </a:r>
            <a:r>
              <a:rPr lang="fr-FR" dirty="0" err="1"/>
              <a:t>mechanism</a:t>
            </a:r>
            <a:endParaRPr lang="fr-FR" dirty="0"/>
          </a:p>
          <a:p>
            <a:pPr marL="285750" indent="-285750">
              <a:buFontTx/>
              <a:buChar char="-"/>
            </a:pPr>
            <a:r>
              <a:rPr lang="fr-FR" dirty="0" err="1"/>
              <a:t>Different</a:t>
            </a:r>
            <a:r>
              <a:rPr lang="fr-FR" dirty="0"/>
              <a:t> </a:t>
            </a:r>
            <a:r>
              <a:rPr lang="fr-FR" dirty="0" err="1"/>
              <a:t>from</a:t>
            </a:r>
            <a:r>
              <a:rPr lang="fr-FR" dirty="0"/>
              <a:t> variable</a:t>
            </a:r>
          </a:p>
          <a:p>
            <a:pPr marL="285750" indent="-285750">
              <a:buFontTx/>
              <a:buChar char="-"/>
            </a:pPr>
            <a:r>
              <a:rPr lang="fr-FR" dirty="0" err="1"/>
              <a:t>Exist</a:t>
            </a:r>
            <a:r>
              <a:rPr lang="fr-FR" dirty="0"/>
              <a:t> </a:t>
            </a:r>
            <a:r>
              <a:rPr lang="fr-FR" dirty="0" err="1"/>
              <a:t>also</a:t>
            </a:r>
            <a:r>
              <a:rPr lang="fr-FR" dirty="0"/>
              <a:t> in Qt </a:t>
            </a:r>
            <a:r>
              <a:rPr lang="fr-FR" dirty="0" err="1"/>
              <a:t>c++</a:t>
            </a:r>
            <a:r>
              <a:rPr lang="fr-FR" dirty="0"/>
              <a:t> part</a:t>
            </a:r>
            <a:endParaRPr lang="en-GB" dirty="0"/>
          </a:p>
        </p:txBody>
      </p:sp>
    </p:spTree>
    <p:extLst>
      <p:ext uri="{BB962C8B-B14F-4D97-AF65-F5344CB8AC3E}">
        <p14:creationId xmlns:p14="http://schemas.microsoft.com/office/powerpoint/2010/main" val="16297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129896"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DECLARATIVE LANGAGE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ZoneTexte 4">
            <a:hlinkClick r:id="rId3" action="ppaction://hlinkfile"/>
            <a:extLst>
              <a:ext uri="{FF2B5EF4-FFF2-40B4-BE49-F238E27FC236}">
                <a16:creationId xmlns:a16="http://schemas.microsoft.com/office/drawing/2014/main" id="{8A8CB714-0026-4AA9-B28D-DF5C3E8CDED7}"/>
              </a:ext>
            </a:extLst>
          </p:cNvPr>
          <p:cNvSpPr txBox="1"/>
          <p:nvPr/>
        </p:nvSpPr>
        <p:spPr>
          <a:xfrm>
            <a:off x="5301842" y="3244334"/>
            <a:ext cx="1588316" cy="369332"/>
          </a:xfrm>
          <a:prstGeom prst="rect">
            <a:avLst/>
          </a:prstGeom>
          <a:noFill/>
        </p:spPr>
        <p:txBody>
          <a:bodyPr wrap="square" rtlCol="0">
            <a:spAutoFit/>
          </a:bodyPr>
          <a:lstStyle/>
          <a:p>
            <a:r>
              <a:rPr lang="fr-FR" b="1" dirty="0">
                <a:latin typeface="Arial Black" panose="020B0A04020102020204" pitchFamily="34" charset="0"/>
              </a:rPr>
              <a:t>TEMPLATE</a:t>
            </a:r>
            <a:endParaRPr lang="en-GB" b="1" dirty="0">
              <a:latin typeface="Arial Black" panose="020B0A04020102020204" pitchFamily="34" charset="0"/>
            </a:endParaRPr>
          </a:p>
        </p:txBody>
      </p:sp>
    </p:spTree>
    <p:extLst>
      <p:ext uri="{BB962C8B-B14F-4D97-AF65-F5344CB8AC3E}">
        <p14:creationId xmlns:p14="http://schemas.microsoft.com/office/powerpoint/2010/main" val="147275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4523931"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DECLARATIVE LANGAGE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ZoneTexte 4">
            <a:hlinkClick r:id="rId3" action="ppaction://hlinkfile"/>
            <a:extLst>
              <a:ext uri="{FF2B5EF4-FFF2-40B4-BE49-F238E27FC236}">
                <a16:creationId xmlns:a16="http://schemas.microsoft.com/office/drawing/2014/main" id="{8A8CB714-0026-4AA9-B28D-DF5C3E8CDED7}"/>
              </a:ext>
            </a:extLst>
          </p:cNvPr>
          <p:cNvSpPr txBox="1"/>
          <p:nvPr/>
        </p:nvSpPr>
        <p:spPr>
          <a:xfrm>
            <a:off x="5137172" y="3244334"/>
            <a:ext cx="1917655" cy="369332"/>
          </a:xfrm>
          <a:prstGeom prst="rect">
            <a:avLst/>
          </a:prstGeom>
          <a:noFill/>
        </p:spPr>
        <p:txBody>
          <a:bodyPr wrap="square" rtlCol="0">
            <a:spAutoFit/>
          </a:bodyPr>
          <a:lstStyle/>
          <a:p>
            <a:r>
              <a:rPr lang="fr-FR" b="1" dirty="0">
                <a:latin typeface="Arial Black" panose="020B0A04020102020204" pitchFamily="34" charset="0"/>
                <a:hlinkClick r:id="rId4" action="ppaction://hlinkfile">
                  <a:extLst>
                    <a:ext uri="{A12FA001-AC4F-418D-AE19-62706E023703}">
                      <ahyp:hlinkClr xmlns:ahyp="http://schemas.microsoft.com/office/drawing/2018/hyperlinkcolor" val="tx"/>
                    </a:ext>
                  </a:extLst>
                </a:hlinkClick>
              </a:rPr>
              <a:t>INVESTIGATE</a:t>
            </a:r>
            <a:endParaRPr lang="en-GB" b="1" dirty="0">
              <a:latin typeface="Arial Black" panose="020B0A04020102020204" pitchFamily="34" charset="0"/>
            </a:endParaRPr>
          </a:p>
        </p:txBody>
      </p:sp>
    </p:spTree>
    <p:extLst>
      <p:ext uri="{BB962C8B-B14F-4D97-AF65-F5344CB8AC3E}">
        <p14:creationId xmlns:p14="http://schemas.microsoft.com/office/powerpoint/2010/main" val="409458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1736694"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BASIC TYPES</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ZoneTexte 2">
            <a:hlinkClick r:id="rId3" action="ppaction://hlinkfile"/>
            <a:extLst>
              <a:ext uri="{FF2B5EF4-FFF2-40B4-BE49-F238E27FC236}">
                <a16:creationId xmlns:a16="http://schemas.microsoft.com/office/drawing/2014/main" id="{1BBAB1FA-C7B5-410F-8988-45F0109DD228}"/>
              </a:ext>
            </a:extLst>
          </p:cNvPr>
          <p:cNvSpPr txBox="1"/>
          <p:nvPr/>
        </p:nvSpPr>
        <p:spPr>
          <a:xfrm>
            <a:off x="1405314" y="3938963"/>
            <a:ext cx="883201" cy="338554"/>
          </a:xfrm>
          <a:prstGeom prst="rect">
            <a:avLst/>
          </a:prstGeom>
          <a:noFill/>
        </p:spPr>
        <p:txBody>
          <a:bodyPr wrap="square" rtlCol="0">
            <a:spAutoFit/>
          </a:bodyPr>
          <a:lstStyle/>
          <a:p>
            <a:r>
              <a:rPr lang="fr-FR" sz="1600" dirty="0">
                <a:latin typeface="Arial Black" panose="020B0A04020102020204" pitchFamily="34" charset="0"/>
                <a:hlinkClick r:id="rId4">
                  <a:extLst>
                    <a:ext uri="{A12FA001-AC4F-418D-AE19-62706E023703}">
                      <ahyp:hlinkClr xmlns:ahyp="http://schemas.microsoft.com/office/drawing/2018/hyperlinkcolor" val="tx"/>
                    </a:ext>
                  </a:extLst>
                </a:hlinkClick>
              </a:rPr>
              <a:t>ITEM</a:t>
            </a:r>
            <a:endParaRPr lang="en-GB" sz="1600" dirty="0">
              <a:latin typeface="Arial Black" panose="020B0A04020102020204" pitchFamily="34" charset="0"/>
            </a:endParaRPr>
          </a:p>
        </p:txBody>
      </p:sp>
      <p:sp>
        <p:nvSpPr>
          <p:cNvPr id="5" name="ZoneTexte 4">
            <a:hlinkClick r:id="rId3" action="ppaction://hlinkfile"/>
            <a:extLst>
              <a:ext uri="{FF2B5EF4-FFF2-40B4-BE49-F238E27FC236}">
                <a16:creationId xmlns:a16="http://schemas.microsoft.com/office/drawing/2014/main" id="{728562E6-B457-43E3-855C-CBA357CB2725}"/>
              </a:ext>
            </a:extLst>
          </p:cNvPr>
          <p:cNvSpPr txBox="1"/>
          <p:nvPr/>
        </p:nvSpPr>
        <p:spPr>
          <a:xfrm>
            <a:off x="3473839" y="4800280"/>
            <a:ext cx="1747820" cy="338554"/>
          </a:xfrm>
          <a:prstGeom prst="rect">
            <a:avLst/>
          </a:prstGeom>
          <a:noFill/>
        </p:spPr>
        <p:txBody>
          <a:bodyPr wrap="square" rtlCol="0">
            <a:spAutoFit/>
          </a:bodyPr>
          <a:lstStyle/>
          <a:p>
            <a:r>
              <a:rPr lang="fr-FR" sz="1600" b="1" dirty="0">
                <a:latin typeface="Arial Black" panose="020B0A04020102020204" pitchFamily="34" charset="0"/>
                <a:hlinkClick r:id="rId5">
                  <a:extLst>
                    <a:ext uri="{A12FA001-AC4F-418D-AE19-62706E023703}">
                      <ahyp:hlinkClr xmlns:ahyp="http://schemas.microsoft.com/office/drawing/2018/hyperlinkcolor" val="tx"/>
                    </a:ext>
                  </a:extLst>
                </a:hlinkClick>
              </a:rPr>
              <a:t>RECTANGLE</a:t>
            </a:r>
            <a:endParaRPr lang="en-GB" sz="1600" b="1" dirty="0">
              <a:latin typeface="Arial Black" panose="020B0A04020102020204" pitchFamily="34" charset="0"/>
            </a:endParaRPr>
          </a:p>
        </p:txBody>
      </p:sp>
      <p:sp>
        <p:nvSpPr>
          <p:cNvPr id="2" name="Rectangle 1">
            <a:extLst>
              <a:ext uri="{FF2B5EF4-FFF2-40B4-BE49-F238E27FC236}">
                <a16:creationId xmlns:a16="http://schemas.microsoft.com/office/drawing/2014/main" id="{4F0F4FAE-16D7-4EA6-9386-6E6DEFBF132C}"/>
              </a:ext>
            </a:extLst>
          </p:cNvPr>
          <p:cNvSpPr/>
          <p:nvPr/>
        </p:nvSpPr>
        <p:spPr>
          <a:xfrm>
            <a:off x="3483100" y="3938963"/>
            <a:ext cx="1518364" cy="338554"/>
          </a:xfrm>
          <a:prstGeom prst="rect">
            <a:avLst/>
          </a:prstGeom>
        </p:spPr>
        <p:txBody>
          <a:bodyPr wrap="square">
            <a:spAutoFit/>
          </a:bodyPr>
          <a:lstStyle/>
          <a:p>
            <a:r>
              <a:rPr lang="fr-FR" sz="1600" b="1" dirty="0">
                <a:latin typeface="Arial Black" panose="020B0A04020102020204" pitchFamily="34" charset="0"/>
                <a:hlinkClick r:id="rId6">
                  <a:extLst>
                    <a:ext uri="{A12FA001-AC4F-418D-AE19-62706E023703}">
                      <ahyp:hlinkClr xmlns:ahyp="http://schemas.microsoft.com/office/drawing/2018/hyperlinkcolor" val="tx"/>
                    </a:ext>
                  </a:extLst>
                </a:hlinkClick>
              </a:rPr>
              <a:t>QtOBJECT</a:t>
            </a:r>
            <a:endParaRPr lang="en-GB" sz="1600" dirty="0"/>
          </a:p>
        </p:txBody>
      </p:sp>
      <p:sp>
        <p:nvSpPr>
          <p:cNvPr id="6" name="ZoneTexte 5">
            <a:hlinkClick r:id="rId3" action="ppaction://hlinkfile"/>
            <a:extLst>
              <a:ext uri="{FF2B5EF4-FFF2-40B4-BE49-F238E27FC236}">
                <a16:creationId xmlns:a16="http://schemas.microsoft.com/office/drawing/2014/main" id="{31CCBA80-23D3-4221-A508-9DC175F51736}"/>
              </a:ext>
            </a:extLst>
          </p:cNvPr>
          <p:cNvSpPr txBox="1"/>
          <p:nvPr/>
        </p:nvSpPr>
        <p:spPr>
          <a:xfrm>
            <a:off x="1405314" y="4800280"/>
            <a:ext cx="927600" cy="338554"/>
          </a:xfrm>
          <a:prstGeom prst="rect">
            <a:avLst/>
          </a:prstGeom>
          <a:noFill/>
        </p:spPr>
        <p:txBody>
          <a:bodyPr wrap="square" rtlCol="0">
            <a:spAutoFit/>
          </a:bodyPr>
          <a:lstStyle/>
          <a:p>
            <a:r>
              <a:rPr lang="fr-FR" sz="1600" b="1" dirty="0">
                <a:latin typeface="Arial Black" panose="020B0A04020102020204" pitchFamily="34" charset="0"/>
                <a:hlinkClick r:id="rId7">
                  <a:extLst>
                    <a:ext uri="{A12FA001-AC4F-418D-AE19-62706E023703}">
                      <ahyp:hlinkClr xmlns:ahyp="http://schemas.microsoft.com/office/drawing/2018/hyperlinkcolor" val="tx"/>
                    </a:ext>
                  </a:extLst>
                </a:hlinkClick>
              </a:rPr>
              <a:t>TEXT</a:t>
            </a:r>
            <a:endParaRPr lang="en-GB" sz="1600" b="1" dirty="0">
              <a:latin typeface="Arial Black" panose="020B0A04020102020204" pitchFamily="34" charset="0"/>
            </a:endParaRPr>
          </a:p>
        </p:txBody>
      </p:sp>
      <p:sp>
        <p:nvSpPr>
          <p:cNvPr id="7" name="ZoneTexte 6">
            <a:hlinkClick r:id="rId3" action="ppaction://hlinkfile"/>
            <a:extLst>
              <a:ext uri="{FF2B5EF4-FFF2-40B4-BE49-F238E27FC236}">
                <a16:creationId xmlns:a16="http://schemas.microsoft.com/office/drawing/2014/main" id="{D243E39C-A279-438D-97B5-4D97D392B1DC}"/>
              </a:ext>
            </a:extLst>
          </p:cNvPr>
          <p:cNvSpPr txBox="1"/>
          <p:nvPr/>
        </p:nvSpPr>
        <p:spPr>
          <a:xfrm>
            <a:off x="1405314" y="2072219"/>
            <a:ext cx="2592346" cy="338554"/>
          </a:xfrm>
          <a:prstGeom prst="rect">
            <a:avLst/>
          </a:prstGeom>
          <a:noFill/>
        </p:spPr>
        <p:txBody>
          <a:bodyPr wrap="square" rtlCol="0">
            <a:spAutoFit/>
          </a:bodyPr>
          <a:lstStyle/>
          <a:p>
            <a:r>
              <a:rPr lang="fr-FR" sz="1600" dirty="0">
                <a:latin typeface="Arial Black" panose="020B0A04020102020204" pitchFamily="34" charset="0"/>
                <a:hlinkClick r:id="rId8">
                  <a:extLst>
                    <a:ext uri="{A12FA001-AC4F-418D-AE19-62706E023703}">
                      <ahyp:hlinkClr xmlns:ahyp="http://schemas.microsoft.com/office/drawing/2018/hyperlinkcolor" val="tx"/>
                    </a:ext>
                  </a:extLst>
                </a:hlinkClick>
              </a:rPr>
              <a:t>PRIMITIVE TYPES</a:t>
            </a:r>
            <a:endParaRPr lang="en-GB" sz="1600" dirty="0">
              <a:latin typeface="Arial Black" panose="020B0A04020102020204" pitchFamily="34" charset="0"/>
            </a:endParaRPr>
          </a:p>
        </p:txBody>
      </p:sp>
      <p:sp>
        <p:nvSpPr>
          <p:cNvPr id="8" name="Rectangle 7">
            <a:extLst>
              <a:ext uri="{FF2B5EF4-FFF2-40B4-BE49-F238E27FC236}">
                <a16:creationId xmlns:a16="http://schemas.microsoft.com/office/drawing/2014/main" id="{3E1C05E3-C58F-4DE5-9E9C-047D40DC592F}"/>
              </a:ext>
            </a:extLst>
          </p:cNvPr>
          <p:cNvSpPr/>
          <p:nvPr/>
        </p:nvSpPr>
        <p:spPr>
          <a:xfrm>
            <a:off x="8760294" y="3938963"/>
            <a:ext cx="1736694" cy="338554"/>
          </a:xfrm>
          <a:prstGeom prst="rect">
            <a:avLst/>
          </a:prstGeom>
        </p:spPr>
        <p:txBody>
          <a:bodyPr wrap="square">
            <a:spAutoFit/>
          </a:bodyPr>
          <a:lstStyle/>
          <a:p>
            <a:r>
              <a:rPr lang="fr-FR" sz="1600" b="1" dirty="0">
                <a:latin typeface="Arial Black" panose="020B0A04020102020204" pitchFamily="34" charset="0"/>
                <a:hlinkClick r:id="rId9">
                  <a:extLst>
                    <a:ext uri="{A12FA001-AC4F-418D-AE19-62706E023703}">
                      <ahyp:hlinkClr xmlns:ahyp="http://schemas.microsoft.com/office/drawing/2018/hyperlinkcolor" val="tx"/>
                    </a:ext>
                  </a:extLst>
                </a:hlinkClick>
              </a:rPr>
              <a:t>MOUSEAREA</a:t>
            </a:r>
            <a:endParaRPr lang="en-GB" sz="1600" dirty="0"/>
          </a:p>
        </p:txBody>
      </p:sp>
      <p:sp>
        <p:nvSpPr>
          <p:cNvPr id="9" name="Rectangle 8">
            <a:extLst>
              <a:ext uri="{FF2B5EF4-FFF2-40B4-BE49-F238E27FC236}">
                <a16:creationId xmlns:a16="http://schemas.microsoft.com/office/drawing/2014/main" id="{9460835C-4D78-4932-9AEA-C45F270AAB93}"/>
              </a:ext>
            </a:extLst>
          </p:cNvPr>
          <p:cNvSpPr/>
          <p:nvPr/>
        </p:nvSpPr>
        <p:spPr>
          <a:xfrm>
            <a:off x="6096000" y="3938963"/>
            <a:ext cx="1736694" cy="338554"/>
          </a:xfrm>
          <a:prstGeom prst="rect">
            <a:avLst/>
          </a:prstGeom>
        </p:spPr>
        <p:txBody>
          <a:bodyPr wrap="square">
            <a:spAutoFit/>
          </a:bodyPr>
          <a:lstStyle/>
          <a:p>
            <a:r>
              <a:rPr lang="fr-FR" sz="1600" b="1" dirty="0">
                <a:latin typeface="Arial Black" panose="020B0A04020102020204" pitchFamily="34" charset="0"/>
                <a:hlinkClick r:id="rId10">
                  <a:extLst>
                    <a:ext uri="{A12FA001-AC4F-418D-AE19-62706E023703}">
                      <ahyp:hlinkClr xmlns:ahyp="http://schemas.microsoft.com/office/drawing/2018/hyperlinkcolor" val="tx"/>
                    </a:ext>
                  </a:extLst>
                </a:hlinkClick>
              </a:rPr>
              <a:t>COMPONENT</a:t>
            </a:r>
            <a:endParaRPr lang="en-GB" sz="1600" dirty="0"/>
          </a:p>
        </p:txBody>
      </p:sp>
    </p:spTree>
    <p:extLst>
      <p:ext uri="{BB962C8B-B14F-4D97-AF65-F5344CB8AC3E}">
        <p14:creationId xmlns:p14="http://schemas.microsoft.com/office/powerpoint/2010/main" val="154790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3130729"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BASIC TYPES - EXERCICE</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9" name="ZoneTexte 8">
            <a:extLst>
              <a:ext uri="{FF2B5EF4-FFF2-40B4-BE49-F238E27FC236}">
                <a16:creationId xmlns:a16="http://schemas.microsoft.com/office/drawing/2014/main" id="{17444AB0-8789-458E-8137-B6DB6FD94B97}"/>
              </a:ext>
            </a:extLst>
          </p:cNvPr>
          <p:cNvSpPr txBox="1"/>
          <p:nvPr/>
        </p:nvSpPr>
        <p:spPr>
          <a:xfrm>
            <a:off x="6726149" y="1387011"/>
            <a:ext cx="4759026" cy="3970318"/>
          </a:xfrm>
          <a:prstGeom prst="rect">
            <a:avLst/>
          </a:prstGeom>
          <a:noFill/>
        </p:spPr>
        <p:txBody>
          <a:bodyPr wrap="square" rtlCol="0">
            <a:spAutoFit/>
          </a:bodyPr>
          <a:lstStyle/>
          <a:p>
            <a:r>
              <a:rPr lang="fr-FR" dirty="0"/>
              <a:t>Blue square:</a:t>
            </a:r>
          </a:p>
          <a:p>
            <a:pPr marL="285750" indent="-285750">
              <a:buFontTx/>
              <a:buChar char="-"/>
            </a:pPr>
            <a:r>
              <a:rPr lang="fr-FR" dirty="0"/>
              <a:t>250px x 250px</a:t>
            </a:r>
          </a:p>
          <a:p>
            <a:pPr marL="285750" indent="-285750">
              <a:buFontTx/>
              <a:buChar char="-"/>
            </a:pPr>
            <a:endParaRPr lang="fr-FR" dirty="0"/>
          </a:p>
          <a:p>
            <a:r>
              <a:rPr lang="fr-FR" dirty="0"/>
              <a:t>White square:</a:t>
            </a:r>
          </a:p>
          <a:p>
            <a:pPr marL="285750" indent="-285750">
              <a:buFontTx/>
              <a:buChar char="-"/>
            </a:pPr>
            <a:r>
              <a:rPr lang="fr-FR" dirty="0"/>
              <a:t>100px x 100 px</a:t>
            </a:r>
          </a:p>
          <a:p>
            <a:pPr marL="285750" indent="-285750">
              <a:buFontTx/>
              <a:buChar char="-"/>
            </a:pPr>
            <a:endParaRPr lang="fr-FR" dirty="0"/>
          </a:p>
          <a:p>
            <a:r>
              <a:rPr lang="en-GB" dirty="0"/>
              <a:t>Red circle</a:t>
            </a:r>
          </a:p>
          <a:p>
            <a:pPr marL="285750" indent="-285750">
              <a:buFontTx/>
              <a:buChar char="-"/>
            </a:pPr>
            <a:r>
              <a:rPr lang="en-GB" dirty="0"/>
              <a:t>50px x 50px</a:t>
            </a:r>
          </a:p>
          <a:p>
            <a:pPr marL="285750" indent="-285750">
              <a:buFontTx/>
              <a:buChar char="-"/>
            </a:pPr>
            <a:endParaRPr lang="en-GB" dirty="0"/>
          </a:p>
          <a:p>
            <a:r>
              <a:rPr lang="en-GB" dirty="0"/>
              <a:t>Pink text</a:t>
            </a:r>
          </a:p>
          <a:p>
            <a:pPr marL="285750" indent="-285750">
              <a:buFontTx/>
              <a:buChar char="-"/>
            </a:pPr>
            <a:r>
              <a:rPr lang="en-GB" dirty="0"/>
              <a:t>Coord (25,200)</a:t>
            </a:r>
          </a:p>
          <a:p>
            <a:pPr marL="285750" indent="-285750">
              <a:buFontTx/>
              <a:buChar char="-"/>
            </a:pPr>
            <a:r>
              <a:rPr lang="en-GB" dirty="0"/>
              <a:t>Pixel size: 25</a:t>
            </a:r>
          </a:p>
          <a:p>
            <a:pPr marL="285750" indent="-285750">
              <a:buFontTx/>
              <a:buChar char="-"/>
            </a:pPr>
            <a:endParaRPr lang="en-GB" dirty="0"/>
          </a:p>
          <a:p>
            <a:pPr marL="285750" indent="-285750">
              <a:buFontTx/>
              <a:buChar char="-"/>
            </a:pPr>
            <a:endParaRPr lang="en-GB" dirty="0"/>
          </a:p>
        </p:txBody>
      </p:sp>
      <p:pic>
        <p:nvPicPr>
          <p:cNvPr id="10" name="Image 9">
            <a:extLst>
              <a:ext uri="{FF2B5EF4-FFF2-40B4-BE49-F238E27FC236}">
                <a16:creationId xmlns:a16="http://schemas.microsoft.com/office/drawing/2014/main" id="{334B297E-45C1-4BB3-B054-78F9D64B2C10}"/>
              </a:ext>
            </a:extLst>
          </p:cNvPr>
          <p:cNvPicPr>
            <a:picLocks noChangeAspect="1"/>
          </p:cNvPicPr>
          <p:nvPr/>
        </p:nvPicPr>
        <p:blipFill>
          <a:blip r:embed="rId3"/>
          <a:stretch>
            <a:fillRect/>
          </a:stretch>
        </p:blipFill>
        <p:spPr>
          <a:xfrm>
            <a:off x="876996" y="1387011"/>
            <a:ext cx="4588857" cy="4700177"/>
          </a:xfrm>
          <a:prstGeom prst="rect">
            <a:avLst/>
          </a:prstGeom>
        </p:spPr>
      </p:pic>
    </p:spTree>
    <p:extLst>
      <p:ext uri="{BB962C8B-B14F-4D97-AF65-F5344CB8AC3E}">
        <p14:creationId xmlns:p14="http://schemas.microsoft.com/office/powerpoint/2010/main" val="15948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D039B5-88ED-42C4-A355-EB51B9874FDF}"/>
              </a:ext>
            </a:extLst>
          </p:cNvPr>
          <p:cNvSpPr txBox="1"/>
          <p:nvPr/>
        </p:nvSpPr>
        <p:spPr>
          <a:xfrm>
            <a:off x="470517" y="482474"/>
            <a:ext cx="4023217" cy="400110"/>
          </a:xfrm>
          <a:prstGeom prst="rect">
            <a:avLst/>
          </a:prstGeom>
          <a:noFill/>
        </p:spPr>
        <p:txBody>
          <a:bodyPr wrap="none" rtlCol="0">
            <a:spAutoFit/>
          </a:bodyPr>
          <a:lstStyle/>
          <a:p>
            <a:r>
              <a:rPr lang="fr-FR"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rPr>
              <a:t>SIGNALS &amp; SLOTS MECHANISM</a:t>
            </a:r>
            <a:endParaRPr lang="en-GB" sz="2000" b="1" dirty="0">
              <a:solidFill>
                <a:schemeClr val="accent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026" name="Picture 2">
            <a:extLst>
              <a:ext uri="{FF2B5EF4-FFF2-40B4-BE49-F238E27FC236}">
                <a16:creationId xmlns:a16="http://schemas.microsoft.com/office/drawing/2014/main" id="{0B8C9C15-7ECD-4C2F-B1AD-16CEEB8BE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1371760"/>
            <a:ext cx="4914900" cy="47720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3D69D1AD-5AC8-4F55-B5E2-13976C407CC5}"/>
              </a:ext>
            </a:extLst>
          </p:cNvPr>
          <p:cNvSpPr txBox="1"/>
          <p:nvPr/>
        </p:nvSpPr>
        <p:spPr>
          <a:xfrm>
            <a:off x="883578" y="1910993"/>
            <a:ext cx="1967077" cy="1200329"/>
          </a:xfrm>
          <a:prstGeom prst="rect">
            <a:avLst/>
          </a:prstGeom>
          <a:noFill/>
        </p:spPr>
        <p:txBody>
          <a:bodyPr wrap="none" rtlCol="0">
            <a:spAutoFit/>
          </a:bodyPr>
          <a:lstStyle/>
          <a:p>
            <a:pPr marL="285750" indent="-285750">
              <a:buFont typeface="Arial" panose="020B0604020202020204" pitchFamily="34" charset="0"/>
              <a:buChar char="•"/>
            </a:pPr>
            <a:r>
              <a:rPr lang="fr-FR" dirty="0" err="1"/>
              <a:t>Listener</a:t>
            </a:r>
            <a:r>
              <a:rPr lang="fr-FR" dirty="0"/>
              <a:t> pattern</a:t>
            </a:r>
          </a:p>
          <a:p>
            <a:pPr marL="742950" lvl="1" indent="-285750">
              <a:buFont typeface="Arial" panose="020B0604020202020204" pitchFamily="34" charset="0"/>
              <a:buChar char="•"/>
            </a:pPr>
            <a:r>
              <a:rPr lang="fr-FR" dirty="0" err="1"/>
              <a:t>Moc</a:t>
            </a:r>
            <a:r>
              <a:rPr lang="fr-FR" dirty="0"/>
              <a:t> files</a:t>
            </a:r>
          </a:p>
          <a:p>
            <a:pPr marL="285750" indent="-285750">
              <a:buFont typeface="Arial" panose="020B0604020202020204" pitchFamily="34" charset="0"/>
              <a:buChar char="•"/>
            </a:pPr>
            <a:r>
              <a:rPr lang="fr-FR" dirty="0"/>
              <a:t>Qt &amp; Qml</a:t>
            </a:r>
          </a:p>
          <a:p>
            <a:pPr marL="285750" indent="-285750">
              <a:buFont typeface="Arial" panose="020B0604020202020204" pitchFamily="34" charset="0"/>
              <a:buChar char="•"/>
            </a:pPr>
            <a:r>
              <a:rPr lang="fr-FR" dirty="0" err="1"/>
              <a:t>Used</a:t>
            </a:r>
            <a:r>
              <a:rPr lang="fr-FR" dirty="0"/>
              <a:t> by </a:t>
            </a:r>
            <a:endParaRPr lang="en-GB" dirty="0"/>
          </a:p>
        </p:txBody>
      </p:sp>
    </p:spTree>
    <p:extLst>
      <p:ext uri="{BB962C8B-B14F-4D97-AF65-F5344CB8AC3E}">
        <p14:creationId xmlns:p14="http://schemas.microsoft.com/office/powerpoint/2010/main" val="33829189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Grand écran</PresentationFormat>
  <Paragraphs>168</Paragraphs>
  <Slides>26</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Arial Black</vt:lpstr>
      <vt:lpstr>Calibri</vt:lpstr>
      <vt:lpstr>Calibri Light</vt:lpstr>
      <vt:lpstr>Segoe UI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PRIOR, NATHAN</dc:creator>
  <cp:lastModifiedBy>Nathan Prior</cp:lastModifiedBy>
  <cp:revision>199</cp:revision>
  <dcterms:created xsi:type="dcterms:W3CDTF">2020-10-05T15:33:06Z</dcterms:created>
  <dcterms:modified xsi:type="dcterms:W3CDTF">2022-02-25T10:31:23Z</dcterms:modified>
</cp:coreProperties>
</file>