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75" d="100"/>
          <a:sy n="75" d="100"/>
        </p:scale>
        <p:origin x="4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E0AD32D-81C5-4F2A-AD1B-1A0ACA42B325}"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8375079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AD32D-81C5-4F2A-AD1B-1A0ACA42B325}"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22202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AD32D-81C5-4F2A-AD1B-1A0ACA42B325}"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3544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AD32D-81C5-4F2A-AD1B-1A0ACA42B325}"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59617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E0AD32D-81C5-4F2A-AD1B-1A0ACA42B325}"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4012054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E0AD32D-81C5-4F2A-AD1B-1A0ACA42B325}" type="datetimeFigureOut">
              <a:rPr lang="en-GB" smtClean="0"/>
              <a:t>15/05/2020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99025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E0AD32D-81C5-4F2A-AD1B-1A0ACA42B325}"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62EBC-1192-493A-B8C2-7430909BA745}"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129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AD32D-81C5-4F2A-AD1B-1A0ACA42B325}" type="datetimeFigureOut">
              <a:rPr lang="en-GB" smtClean="0"/>
              <a:t>15/05/2020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40589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AD32D-81C5-4F2A-AD1B-1A0ACA42B325}" type="datetimeFigureOut">
              <a:rPr lang="en-GB" smtClean="0"/>
              <a:t>15/05/2020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170793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E0AD32D-81C5-4F2A-AD1B-1A0ACA42B325}" type="datetimeFigureOut">
              <a:rPr lang="en-GB" smtClean="0"/>
              <a:t>15/05/2020</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223740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E0AD32D-81C5-4F2A-AD1B-1A0ACA42B325}" type="datetimeFigureOut">
              <a:rPr lang="en-GB" smtClean="0"/>
              <a:t>15/05/2020</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D8C62EBC-1192-493A-B8C2-7430909BA745}" type="slidenum">
              <a:rPr lang="en-GB" smtClean="0"/>
              <a:t>‹#›</a:t>
            </a:fld>
            <a:endParaRPr lang="en-GB"/>
          </a:p>
        </p:txBody>
      </p:sp>
    </p:spTree>
    <p:extLst>
      <p:ext uri="{BB962C8B-B14F-4D97-AF65-F5344CB8AC3E}">
        <p14:creationId xmlns:p14="http://schemas.microsoft.com/office/powerpoint/2010/main" val="90404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E0AD32D-81C5-4F2A-AD1B-1A0ACA42B325}" type="datetimeFigureOut">
              <a:rPr lang="en-GB" smtClean="0"/>
              <a:t>15/05/2020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8C62EBC-1192-493A-B8C2-7430909BA745}" type="slidenum">
              <a:rPr lang="en-GB" smtClean="0"/>
              <a:t>‹#›</a:t>
            </a:fld>
            <a:endParaRPr lang="en-GB"/>
          </a:p>
        </p:txBody>
      </p:sp>
    </p:spTree>
    <p:extLst>
      <p:ext uri="{BB962C8B-B14F-4D97-AF65-F5344CB8AC3E}">
        <p14:creationId xmlns:p14="http://schemas.microsoft.com/office/powerpoint/2010/main" val="3352642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ali-capstone-assignment.s3.eu-gb.cloud-object-storage.appdomain.cloud/scotland.csv" TargetMode="External"/><Relationship Id="rId2" Type="http://schemas.openxmlformats.org/officeDocument/2006/relationships/hyperlink" Target="https://www.doogal.co.uk/PostcodeDownloads.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372B-B9A3-4D92-9F4C-AD37572526D1}"/>
              </a:ext>
            </a:extLst>
          </p:cNvPr>
          <p:cNvSpPr>
            <a:spLocks noGrp="1"/>
          </p:cNvSpPr>
          <p:nvPr>
            <p:ph type="ctrTitle"/>
          </p:nvPr>
        </p:nvSpPr>
        <p:spPr/>
        <p:txBody>
          <a:bodyPr/>
          <a:lstStyle/>
          <a:p>
            <a:r>
              <a:rPr lang="en-GB" dirty="0"/>
              <a:t>WHERE To open a restaurant in Glasgow</a:t>
            </a:r>
          </a:p>
        </p:txBody>
      </p:sp>
      <p:sp>
        <p:nvSpPr>
          <p:cNvPr id="3" name="Subtitle 2">
            <a:extLst>
              <a:ext uri="{FF2B5EF4-FFF2-40B4-BE49-F238E27FC236}">
                <a16:creationId xmlns:a16="http://schemas.microsoft.com/office/drawing/2014/main" id="{72200BEF-8825-4992-B4E0-CF4A6C365365}"/>
              </a:ext>
            </a:extLst>
          </p:cNvPr>
          <p:cNvSpPr>
            <a:spLocks noGrp="1"/>
          </p:cNvSpPr>
          <p:nvPr>
            <p:ph type="subTitle" idx="1"/>
          </p:nvPr>
        </p:nvSpPr>
        <p:spPr/>
        <p:txBody>
          <a:bodyPr/>
          <a:lstStyle/>
          <a:p>
            <a:r>
              <a:rPr lang="en-GB" dirty="0"/>
              <a:t>Applied Data Science – Capstone Submission</a:t>
            </a:r>
          </a:p>
          <a:p>
            <a:r>
              <a:rPr lang="en-GB" dirty="0"/>
              <a:t>By </a:t>
            </a:r>
            <a:r>
              <a:rPr lang="en-GB" dirty="0" err="1"/>
              <a:t>Kalirajan</a:t>
            </a:r>
            <a:r>
              <a:rPr lang="en-GB" dirty="0"/>
              <a:t> Natarajan</a:t>
            </a:r>
          </a:p>
        </p:txBody>
      </p:sp>
    </p:spTree>
    <p:extLst>
      <p:ext uri="{BB962C8B-B14F-4D97-AF65-F5344CB8AC3E}">
        <p14:creationId xmlns:p14="http://schemas.microsoft.com/office/powerpoint/2010/main" val="160832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81A8-6564-496D-B5B0-75F6FF64FAC4}"/>
              </a:ext>
            </a:extLst>
          </p:cNvPr>
          <p:cNvSpPr>
            <a:spLocks noGrp="1"/>
          </p:cNvSpPr>
          <p:nvPr>
            <p:ph type="title"/>
          </p:nvPr>
        </p:nvSpPr>
        <p:spPr>
          <a:xfrm>
            <a:off x="769620" y="440195"/>
            <a:ext cx="4486656" cy="1141497"/>
          </a:xfrm>
        </p:spPr>
        <p:txBody>
          <a:bodyPr/>
          <a:lstStyle/>
          <a:p>
            <a:r>
              <a:rPr lang="en-GB" dirty="0"/>
              <a:t>Background</a:t>
            </a:r>
          </a:p>
        </p:txBody>
      </p:sp>
      <p:pic>
        <p:nvPicPr>
          <p:cNvPr id="6" name="Content Placeholder 5" descr="A close up of a map&#10;&#10;Description automatically generated">
            <a:extLst>
              <a:ext uri="{FF2B5EF4-FFF2-40B4-BE49-F238E27FC236}">
                <a16:creationId xmlns:a16="http://schemas.microsoft.com/office/drawing/2014/main" id="{F11D0641-6D2E-4FF4-A2F1-AE0BEFB61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680720"/>
            <a:ext cx="4816475" cy="5313680"/>
          </a:xfrm>
        </p:spPr>
      </p:pic>
      <p:sp>
        <p:nvSpPr>
          <p:cNvPr id="4" name="Text Placeholder 3">
            <a:extLst>
              <a:ext uri="{FF2B5EF4-FFF2-40B4-BE49-F238E27FC236}">
                <a16:creationId xmlns:a16="http://schemas.microsoft.com/office/drawing/2014/main" id="{4189A403-0595-484D-9BE1-272ECFBE37EA}"/>
              </a:ext>
            </a:extLst>
          </p:cNvPr>
          <p:cNvSpPr>
            <a:spLocks noGrp="1"/>
          </p:cNvSpPr>
          <p:nvPr>
            <p:ph type="body" sz="half" idx="2"/>
          </p:nvPr>
        </p:nvSpPr>
        <p:spPr>
          <a:xfrm>
            <a:off x="769620" y="1786855"/>
            <a:ext cx="4599334" cy="4328719"/>
          </a:xfrm>
        </p:spPr>
        <p:txBody>
          <a:bodyPr>
            <a:normAutofit lnSpcReduction="10000"/>
          </a:bodyPr>
          <a:lstStyle/>
          <a:p>
            <a:pPr algn="l"/>
            <a:r>
              <a:rPr lang="en-GB" dirty="0"/>
              <a:t>Glasgow is the largest and most populous city in Scotland, United Kingdom.</a:t>
            </a:r>
          </a:p>
          <a:p>
            <a:pPr algn="l"/>
            <a:r>
              <a:rPr lang="en-GB" dirty="0"/>
              <a:t>It is known for its vibrant nature. It is always welcoming new businesses. As it is touted as a business capital of Scotland, there is no shortage of tourists and business visitors.</a:t>
            </a:r>
          </a:p>
          <a:p>
            <a:pPr algn="l"/>
            <a:endParaRPr lang="en-GB" dirty="0"/>
          </a:p>
          <a:p>
            <a:pPr algn="l"/>
            <a:r>
              <a:rPr lang="en-GB" dirty="0"/>
              <a:t> </a:t>
            </a:r>
            <a:r>
              <a:rPr lang="en-GB" b="1" dirty="0"/>
              <a:t>Target Audience</a:t>
            </a:r>
            <a:endParaRPr lang="en-GB" dirty="0"/>
          </a:p>
          <a:p>
            <a:pPr algn="l"/>
            <a:r>
              <a:rPr lang="en-GB" dirty="0"/>
              <a:t>Target audience for this report are the restaurateurs, who are looking for a suitable place to open a restaurant in Glasgow wards</a:t>
            </a:r>
          </a:p>
          <a:p>
            <a:pPr algn="l"/>
            <a:r>
              <a:rPr lang="en-GB" dirty="0"/>
              <a:t>Not all the constituencies are having equal distribution of restaurants. So this is an attempt to find out how where the restaurants are available in Glasgow constituencies, what is the ratio of restaurants to population and suggesting which ward / constituency would be better to open the restaurant in Glasgow.</a:t>
            </a:r>
          </a:p>
          <a:p>
            <a:pPr algn="l"/>
            <a:endParaRPr lang="en-GB" dirty="0"/>
          </a:p>
          <a:p>
            <a:pPr algn="l"/>
            <a:endParaRPr lang="en-GB" dirty="0"/>
          </a:p>
        </p:txBody>
      </p:sp>
    </p:spTree>
    <p:extLst>
      <p:ext uri="{BB962C8B-B14F-4D97-AF65-F5344CB8AC3E}">
        <p14:creationId xmlns:p14="http://schemas.microsoft.com/office/powerpoint/2010/main" val="333302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A854-A738-4B56-96E1-998AD892B4A4}"/>
              </a:ext>
            </a:extLst>
          </p:cNvPr>
          <p:cNvSpPr>
            <a:spLocks noGrp="1"/>
          </p:cNvSpPr>
          <p:nvPr>
            <p:ph type="title"/>
          </p:nvPr>
        </p:nvSpPr>
        <p:spPr>
          <a:xfrm>
            <a:off x="1115400" y="522313"/>
            <a:ext cx="7729728" cy="595660"/>
          </a:xfrm>
        </p:spPr>
        <p:txBody>
          <a:bodyPr>
            <a:normAutofit fontScale="90000"/>
          </a:bodyPr>
          <a:lstStyle/>
          <a:p>
            <a:r>
              <a:rPr lang="en-GB" dirty="0"/>
              <a:t>Data section</a:t>
            </a:r>
          </a:p>
        </p:txBody>
      </p:sp>
      <p:sp>
        <p:nvSpPr>
          <p:cNvPr id="3" name="Content Placeholder 2">
            <a:extLst>
              <a:ext uri="{FF2B5EF4-FFF2-40B4-BE49-F238E27FC236}">
                <a16:creationId xmlns:a16="http://schemas.microsoft.com/office/drawing/2014/main" id="{125DF761-79F1-42C5-BB5D-C70FBC2357B0}"/>
              </a:ext>
            </a:extLst>
          </p:cNvPr>
          <p:cNvSpPr>
            <a:spLocks noGrp="1"/>
          </p:cNvSpPr>
          <p:nvPr>
            <p:ph idx="1"/>
          </p:nvPr>
        </p:nvSpPr>
        <p:spPr>
          <a:xfrm>
            <a:off x="1182511" y="1639754"/>
            <a:ext cx="10201349" cy="4695933"/>
          </a:xfrm>
        </p:spPr>
        <p:txBody>
          <a:bodyPr>
            <a:normAutofit/>
          </a:bodyPr>
          <a:lstStyle/>
          <a:p>
            <a:r>
              <a:rPr lang="en-GB" dirty="0"/>
              <a:t>In order for the study we need data related to the various neighbourhoods available in Glasgow. While searching for the data, I happened to stumble upon the following website. </a:t>
            </a:r>
          </a:p>
          <a:p>
            <a:pPr lvl="1"/>
            <a:r>
              <a:rPr lang="en-GB" u="sng" dirty="0">
                <a:hlinkClick r:id="rId2"/>
              </a:rPr>
              <a:t>https://www.doogal.co.uk/PostcodeDownloads.php</a:t>
            </a:r>
            <a:endParaRPr lang="en-GB" dirty="0"/>
          </a:p>
          <a:p>
            <a:r>
              <a:rPr lang="en-GB" dirty="0"/>
              <a:t>This website has a list of postcodes of entire UK region. Data is available in CSV is an additional benefit. </a:t>
            </a:r>
          </a:p>
          <a:p>
            <a:r>
              <a:rPr lang="en-GB" dirty="0"/>
              <a:t>I have chosen a CSV file containing all area information for Scotland. I have uploaded the CSV file to IBM Cloud’s Object storage as well. It is available in the following link. </a:t>
            </a:r>
          </a:p>
          <a:p>
            <a:pPr lvl="1"/>
            <a:r>
              <a:rPr lang="en-GB" dirty="0">
                <a:hlinkClick r:id="rId3"/>
              </a:rPr>
              <a:t>https://kali-capstone-assignment.s3.eu-gb.cloud-object-storage.appdomain.cloud/scotland.csv</a:t>
            </a:r>
            <a:endParaRPr lang="en-GB" dirty="0"/>
          </a:p>
          <a:p>
            <a:r>
              <a:rPr lang="en-GB" dirty="0"/>
              <a:t>Following operations are applied on the dataset, after loading it into Pandas Data frame</a:t>
            </a:r>
          </a:p>
          <a:p>
            <a:pPr lvl="1"/>
            <a:r>
              <a:rPr lang="en-GB" dirty="0"/>
              <a:t>Filtering Glasgow only data – Using District column </a:t>
            </a:r>
          </a:p>
          <a:p>
            <a:pPr lvl="1"/>
            <a:r>
              <a:rPr lang="en-GB" dirty="0"/>
              <a:t>Selecting only the data in use – Using “In Use?” column</a:t>
            </a:r>
          </a:p>
          <a:p>
            <a:pPr lvl="1"/>
            <a:r>
              <a:rPr lang="en-GB" dirty="0"/>
              <a:t>Grouping the resultant data by Wards , with aggregating population</a:t>
            </a:r>
          </a:p>
          <a:p>
            <a:pPr lvl="1"/>
            <a:r>
              <a:rPr lang="en-GB" dirty="0"/>
              <a:t>Selecting the columns that are relevant for the analysis</a:t>
            </a:r>
          </a:p>
          <a:p>
            <a:endParaRPr lang="en-GB" dirty="0"/>
          </a:p>
          <a:p>
            <a:endParaRPr lang="en-GB" dirty="0"/>
          </a:p>
          <a:p>
            <a:endParaRPr lang="en-GB" dirty="0"/>
          </a:p>
        </p:txBody>
      </p:sp>
    </p:spTree>
    <p:extLst>
      <p:ext uri="{BB962C8B-B14F-4D97-AF65-F5344CB8AC3E}">
        <p14:creationId xmlns:p14="http://schemas.microsoft.com/office/powerpoint/2010/main" val="130170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A97-106A-4C9E-BE7D-B8B23CE90043}"/>
              </a:ext>
            </a:extLst>
          </p:cNvPr>
          <p:cNvSpPr>
            <a:spLocks noGrp="1"/>
          </p:cNvSpPr>
          <p:nvPr>
            <p:ph type="title"/>
          </p:nvPr>
        </p:nvSpPr>
        <p:spPr>
          <a:xfrm>
            <a:off x="662395" y="354533"/>
            <a:ext cx="7729728" cy="763440"/>
          </a:xfrm>
        </p:spPr>
        <p:txBody>
          <a:bodyPr/>
          <a:lstStyle/>
          <a:p>
            <a:r>
              <a:rPr lang="en-GB" dirty="0"/>
              <a:t>Methodology</a:t>
            </a:r>
          </a:p>
        </p:txBody>
      </p:sp>
      <p:sp>
        <p:nvSpPr>
          <p:cNvPr id="3" name="Content Placeholder 2">
            <a:extLst>
              <a:ext uri="{FF2B5EF4-FFF2-40B4-BE49-F238E27FC236}">
                <a16:creationId xmlns:a16="http://schemas.microsoft.com/office/drawing/2014/main" id="{7BFA315B-1F74-4CCE-B06B-651FDD7E7B04}"/>
              </a:ext>
            </a:extLst>
          </p:cNvPr>
          <p:cNvSpPr>
            <a:spLocks noGrp="1"/>
          </p:cNvSpPr>
          <p:nvPr>
            <p:ph idx="1"/>
          </p:nvPr>
        </p:nvSpPr>
        <p:spPr>
          <a:xfrm>
            <a:off x="729506" y="1522308"/>
            <a:ext cx="6560527" cy="4173817"/>
          </a:xfrm>
        </p:spPr>
        <p:txBody>
          <a:bodyPr>
            <a:normAutofit/>
          </a:bodyPr>
          <a:lstStyle/>
          <a:p>
            <a:r>
              <a:rPr lang="en-GB" dirty="0"/>
              <a:t>For each of the wards, latitudes and longitudes are available. </a:t>
            </a:r>
          </a:p>
          <a:p>
            <a:r>
              <a:rPr lang="en-GB" dirty="0"/>
              <a:t>Using this information, Four Square APIs are used to obtain the Venues that are closest to 2kms of the wards. From the result, venue types are obtained and stored against the ward</a:t>
            </a:r>
          </a:p>
          <a:p>
            <a:r>
              <a:rPr lang="en-GB" dirty="0"/>
              <a:t>Once these venues are obtained, they are converted to “one hot” format and they are grouped by Average usage per ward. </a:t>
            </a:r>
          </a:p>
          <a:p>
            <a:r>
              <a:rPr lang="en-GB" dirty="0"/>
              <a:t>This will result in the top 5 venue types for each are obtained. </a:t>
            </a:r>
          </a:p>
          <a:p>
            <a:r>
              <a:rPr lang="en-GB" dirty="0"/>
              <a:t>Further we would be applying unsupervised learning methodology of K-Means clustering to find cluster for each ward. This is to find out which wards forms part of which cluster.  </a:t>
            </a:r>
          </a:p>
          <a:p>
            <a:r>
              <a:rPr lang="en-GB" dirty="0"/>
              <a:t>For the purpose of this study, the value of k used will be 5 </a:t>
            </a:r>
          </a:p>
          <a:p>
            <a:endParaRPr lang="en-GB" dirty="0"/>
          </a:p>
        </p:txBody>
      </p:sp>
      <p:sp>
        <p:nvSpPr>
          <p:cNvPr id="4" name="Content Placeholder 2">
            <a:extLst>
              <a:ext uri="{FF2B5EF4-FFF2-40B4-BE49-F238E27FC236}">
                <a16:creationId xmlns:a16="http://schemas.microsoft.com/office/drawing/2014/main" id="{1B070922-488A-4138-9E07-AB1390383BC6}"/>
              </a:ext>
            </a:extLst>
          </p:cNvPr>
          <p:cNvSpPr txBox="1">
            <a:spLocks/>
          </p:cNvSpPr>
          <p:nvPr/>
        </p:nvSpPr>
        <p:spPr>
          <a:xfrm>
            <a:off x="7222921" y="1674708"/>
            <a:ext cx="4296566" cy="41738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GB" dirty="0"/>
          </a:p>
        </p:txBody>
      </p:sp>
      <p:pic>
        <p:nvPicPr>
          <p:cNvPr id="5" name="Picture 4">
            <a:extLst>
              <a:ext uri="{FF2B5EF4-FFF2-40B4-BE49-F238E27FC236}">
                <a16:creationId xmlns:a16="http://schemas.microsoft.com/office/drawing/2014/main" id="{1A361B0E-02C1-4472-8865-16FA7D890BD5}"/>
              </a:ext>
            </a:extLst>
          </p:cNvPr>
          <p:cNvPicPr>
            <a:picLocks noChangeAspect="1"/>
          </p:cNvPicPr>
          <p:nvPr/>
        </p:nvPicPr>
        <p:blipFill>
          <a:blip r:embed="rId2"/>
          <a:stretch>
            <a:fillRect/>
          </a:stretch>
        </p:blipFill>
        <p:spPr>
          <a:xfrm>
            <a:off x="7258477" y="1434517"/>
            <a:ext cx="4204017" cy="4507054"/>
          </a:xfrm>
          <a:prstGeom prst="rect">
            <a:avLst/>
          </a:prstGeom>
        </p:spPr>
      </p:pic>
    </p:spTree>
    <p:extLst>
      <p:ext uri="{BB962C8B-B14F-4D97-AF65-F5344CB8AC3E}">
        <p14:creationId xmlns:p14="http://schemas.microsoft.com/office/powerpoint/2010/main" val="205616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A97-106A-4C9E-BE7D-B8B23CE90043}"/>
              </a:ext>
            </a:extLst>
          </p:cNvPr>
          <p:cNvSpPr>
            <a:spLocks noGrp="1"/>
          </p:cNvSpPr>
          <p:nvPr>
            <p:ph type="title"/>
          </p:nvPr>
        </p:nvSpPr>
        <p:spPr>
          <a:xfrm>
            <a:off x="662395" y="354533"/>
            <a:ext cx="7729728" cy="763440"/>
          </a:xfrm>
        </p:spPr>
        <p:txBody>
          <a:bodyPr/>
          <a:lstStyle/>
          <a:p>
            <a:r>
              <a:rPr lang="en-GB" dirty="0"/>
              <a:t>Results – Part 1</a:t>
            </a:r>
          </a:p>
        </p:txBody>
      </p:sp>
      <p:pic>
        <p:nvPicPr>
          <p:cNvPr id="7" name="Content Placeholder 6">
            <a:extLst>
              <a:ext uri="{FF2B5EF4-FFF2-40B4-BE49-F238E27FC236}">
                <a16:creationId xmlns:a16="http://schemas.microsoft.com/office/drawing/2014/main" id="{E82856C9-E8A7-4A04-8B4A-46C6DE57462C}"/>
              </a:ext>
            </a:extLst>
          </p:cNvPr>
          <p:cNvPicPr>
            <a:picLocks noGrp="1" noChangeAspect="1"/>
          </p:cNvPicPr>
          <p:nvPr>
            <p:ph idx="1"/>
          </p:nvPr>
        </p:nvPicPr>
        <p:blipFill>
          <a:blip r:embed="rId2"/>
          <a:stretch>
            <a:fillRect/>
          </a:stretch>
        </p:blipFill>
        <p:spPr>
          <a:xfrm>
            <a:off x="672513" y="1361332"/>
            <a:ext cx="6559550" cy="995700"/>
          </a:xfrm>
          <a:prstGeom prst="rect">
            <a:avLst/>
          </a:prstGeom>
        </p:spPr>
      </p:pic>
      <p:sp>
        <p:nvSpPr>
          <p:cNvPr id="4" name="Content Placeholder 2">
            <a:extLst>
              <a:ext uri="{FF2B5EF4-FFF2-40B4-BE49-F238E27FC236}">
                <a16:creationId xmlns:a16="http://schemas.microsoft.com/office/drawing/2014/main" id="{1B070922-488A-4138-9E07-AB1390383BC6}"/>
              </a:ext>
            </a:extLst>
          </p:cNvPr>
          <p:cNvSpPr txBox="1">
            <a:spLocks/>
          </p:cNvSpPr>
          <p:nvPr/>
        </p:nvSpPr>
        <p:spPr>
          <a:xfrm>
            <a:off x="7222921" y="1674708"/>
            <a:ext cx="4296566" cy="41738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GB" dirty="0"/>
          </a:p>
        </p:txBody>
      </p:sp>
      <p:pic>
        <p:nvPicPr>
          <p:cNvPr id="6" name="Picture 5">
            <a:extLst>
              <a:ext uri="{FF2B5EF4-FFF2-40B4-BE49-F238E27FC236}">
                <a16:creationId xmlns:a16="http://schemas.microsoft.com/office/drawing/2014/main" id="{96AA7154-028B-4939-B885-7A13C1A8F6D7}"/>
              </a:ext>
            </a:extLst>
          </p:cNvPr>
          <p:cNvPicPr>
            <a:picLocks noChangeAspect="1"/>
          </p:cNvPicPr>
          <p:nvPr/>
        </p:nvPicPr>
        <p:blipFill>
          <a:blip r:embed="rId3"/>
          <a:stretch>
            <a:fillRect/>
          </a:stretch>
        </p:blipFill>
        <p:spPr>
          <a:xfrm>
            <a:off x="7538720" y="1431349"/>
            <a:ext cx="4161755" cy="4173817"/>
          </a:xfrm>
          <a:prstGeom prst="rect">
            <a:avLst/>
          </a:prstGeom>
        </p:spPr>
      </p:pic>
      <p:pic>
        <p:nvPicPr>
          <p:cNvPr id="8" name="Picture 7">
            <a:extLst>
              <a:ext uri="{FF2B5EF4-FFF2-40B4-BE49-F238E27FC236}">
                <a16:creationId xmlns:a16="http://schemas.microsoft.com/office/drawing/2014/main" id="{AC4F7F59-610A-426F-9C5D-20733D467CED}"/>
              </a:ext>
            </a:extLst>
          </p:cNvPr>
          <p:cNvPicPr>
            <a:picLocks noChangeAspect="1"/>
          </p:cNvPicPr>
          <p:nvPr/>
        </p:nvPicPr>
        <p:blipFill>
          <a:blip r:embed="rId4"/>
          <a:stretch>
            <a:fillRect/>
          </a:stretch>
        </p:blipFill>
        <p:spPr>
          <a:xfrm>
            <a:off x="608408" y="2443183"/>
            <a:ext cx="6623656" cy="3405342"/>
          </a:xfrm>
          <a:prstGeom prst="rect">
            <a:avLst/>
          </a:prstGeom>
        </p:spPr>
      </p:pic>
    </p:spTree>
    <p:extLst>
      <p:ext uri="{BB962C8B-B14F-4D97-AF65-F5344CB8AC3E}">
        <p14:creationId xmlns:p14="http://schemas.microsoft.com/office/powerpoint/2010/main" val="385778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A97-106A-4C9E-BE7D-B8B23CE90043}"/>
              </a:ext>
            </a:extLst>
          </p:cNvPr>
          <p:cNvSpPr>
            <a:spLocks noGrp="1"/>
          </p:cNvSpPr>
          <p:nvPr>
            <p:ph type="title"/>
          </p:nvPr>
        </p:nvSpPr>
        <p:spPr>
          <a:xfrm>
            <a:off x="662395" y="354533"/>
            <a:ext cx="7729728" cy="763440"/>
          </a:xfrm>
        </p:spPr>
        <p:txBody>
          <a:bodyPr/>
          <a:lstStyle/>
          <a:p>
            <a:r>
              <a:rPr lang="en-GB" dirty="0"/>
              <a:t>Results – Part 2</a:t>
            </a:r>
          </a:p>
        </p:txBody>
      </p:sp>
      <p:sp>
        <p:nvSpPr>
          <p:cNvPr id="4" name="Content Placeholder 2">
            <a:extLst>
              <a:ext uri="{FF2B5EF4-FFF2-40B4-BE49-F238E27FC236}">
                <a16:creationId xmlns:a16="http://schemas.microsoft.com/office/drawing/2014/main" id="{1B070922-488A-4138-9E07-AB1390383BC6}"/>
              </a:ext>
            </a:extLst>
          </p:cNvPr>
          <p:cNvSpPr txBox="1">
            <a:spLocks/>
          </p:cNvSpPr>
          <p:nvPr/>
        </p:nvSpPr>
        <p:spPr>
          <a:xfrm>
            <a:off x="7222921" y="1674708"/>
            <a:ext cx="4296566" cy="41738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GB" dirty="0"/>
          </a:p>
        </p:txBody>
      </p:sp>
      <p:pic>
        <p:nvPicPr>
          <p:cNvPr id="9" name="Picture 8">
            <a:extLst>
              <a:ext uri="{FF2B5EF4-FFF2-40B4-BE49-F238E27FC236}">
                <a16:creationId xmlns:a16="http://schemas.microsoft.com/office/drawing/2014/main" id="{BD35EB71-F0B4-4733-AE23-8281DB0E24A4}"/>
              </a:ext>
            </a:extLst>
          </p:cNvPr>
          <p:cNvPicPr>
            <a:picLocks noChangeAspect="1"/>
          </p:cNvPicPr>
          <p:nvPr/>
        </p:nvPicPr>
        <p:blipFill>
          <a:blip r:embed="rId2"/>
          <a:stretch>
            <a:fillRect/>
          </a:stretch>
        </p:blipFill>
        <p:spPr>
          <a:xfrm>
            <a:off x="672512" y="1376066"/>
            <a:ext cx="9771968" cy="5029726"/>
          </a:xfrm>
          <a:prstGeom prst="rect">
            <a:avLst/>
          </a:prstGeom>
        </p:spPr>
      </p:pic>
    </p:spTree>
    <p:extLst>
      <p:ext uri="{BB962C8B-B14F-4D97-AF65-F5344CB8AC3E}">
        <p14:creationId xmlns:p14="http://schemas.microsoft.com/office/powerpoint/2010/main" val="274134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A97-106A-4C9E-BE7D-B8B23CE90043}"/>
              </a:ext>
            </a:extLst>
          </p:cNvPr>
          <p:cNvSpPr>
            <a:spLocks noGrp="1"/>
          </p:cNvSpPr>
          <p:nvPr>
            <p:ph type="title"/>
          </p:nvPr>
        </p:nvSpPr>
        <p:spPr>
          <a:xfrm>
            <a:off x="662395" y="354533"/>
            <a:ext cx="7729728" cy="763440"/>
          </a:xfrm>
        </p:spPr>
        <p:txBody>
          <a:bodyPr/>
          <a:lstStyle/>
          <a:p>
            <a:r>
              <a:rPr lang="en-GB" dirty="0"/>
              <a:t>Results – Part 3</a:t>
            </a:r>
          </a:p>
        </p:txBody>
      </p:sp>
      <p:sp>
        <p:nvSpPr>
          <p:cNvPr id="3" name="Content Placeholder 2">
            <a:extLst>
              <a:ext uri="{FF2B5EF4-FFF2-40B4-BE49-F238E27FC236}">
                <a16:creationId xmlns:a16="http://schemas.microsoft.com/office/drawing/2014/main" id="{7BFA315B-1F74-4CCE-B06B-651FDD7E7B04}"/>
              </a:ext>
            </a:extLst>
          </p:cNvPr>
          <p:cNvSpPr>
            <a:spLocks noGrp="1"/>
          </p:cNvSpPr>
          <p:nvPr>
            <p:ph idx="1"/>
          </p:nvPr>
        </p:nvSpPr>
        <p:spPr>
          <a:xfrm>
            <a:off x="729506" y="1522308"/>
            <a:ext cx="6560527" cy="4173817"/>
          </a:xfrm>
        </p:spPr>
        <p:txBody>
          <a:bodyPr>
            <a:normAutofit fontScale="92500" lnSpcReduction="20000"/>
          </a:bodyPr>
          <a:lstStyle/>
          <a:p>
            <a:r>
              <a:rPr lang="en-GB" dirty="0"/>
              <a:t>Here are the observations based on 5 clusters </a:t>
            </a:r>
          </a:p>
          <a:p>
            <a:r>
              <a:rPr lang="en-GB" i="1" dirty="0"/>
              <a:t>Cluster 5 </a:t>
            </a:r>
            <a:r>
              <a:rPr lang="en-GB" dirty="0"/>
              <a:t>- Consisting of ward East Centre is well served with Restaurants. Top 2 venues are Indian restaurant and Italian Restaurant. </a:t>
            </a:r>
          </a:p>
          <a:p>
            <a:r>
              <a:rPr lang="en-GB" i="1" dirty="0"/>
              <a:t>Cluster 1 </a:t>
            </a:r>
            <a:r>
              <a:rPr lang="en-GB" dirty="0"/>
              <a:t>- Consisting of ward Springburn/</a:t>
            </a:r>
            <a:r>
              <a:rPr lang="en-GB" dirty="0" err="1"/>
              <a:t>Robroyston</a:t>
            </a:r>
            <a:r>
              <a:rPr lang="en-GB" dirty="0"/>
              <a:t> is also having its fair share of eateries with position 1, 6, 7 and 8. </a:t>
            </a:r>
          </a:p>
          <a:p>
            <a:r>
              <a:rPr lang="en-GB" dirty="0"/>
              <a:t>So clearly these two clusters are not a good choice for starting a new restaurants. </a:t>
            </a:r>
          </a:p>
          <a:p>
            <a:r>
              <a:rPr lang="en-GB" i="1" dirty="0"/>
              <a:t>Cluster 3 </a:t>
            </a:r>
            <a:r>
              <a:rPr lang="en-GB" b="1" dirty="0"/>
              <a:t>- </a:t>
            </a:r>
            <a:r>
              <a:rPr lang="en-GB" dirty="0"/>
              <a:t>Consisting of ward </a:t>
            </a:r>
            <a:r>
              <a:rPr lang="en-GB" dirty="0" err="1"/>
              <a:t>Cardonald</a:t>
            </a:r>
            <a:r>
              <a:rPr lang="en-GB" dirty="0"/>
              <a:t> is not having Restaurants in its top 5. It has a population total of nearly 30,000 people </a:t>
            </a:r>
          </a:p>
          <a:p>
            <a:r>
              <a:rPr lang="en-GB" i="1" dirty="0"/>
              <a:t>Cluster 4 - </a:t>
            </a:r>
            <a:r>
              <a:rPr lang="en-GB" dirty="0"/>
              <a:t>Consisting of ward </a:t>
            </a:r>
            <a:r>
              <a:rPr lang="en-GB" dirty="0" err="1"/>
              <a:t>Dennistoun</a:t>
            </a:r>
            <a:r>
              <a:rPr lang="en-GB" dirty="0"/>
              <a:t> / Victoria park/ </a:t>
            </a:r>
            <a:r>
              <a:rPr lang="en-GB" dirty="0" err="1"/>
              <a:t>Garscadden</a:t>
            </a:r>
            <a:r>
              <a:rPr lang="en-GB" dirty="0"/>
              <a:t> is also not having Restaurants in its top 5. Its cumulative population is nearly 71,000 people </a:t>
            </a:r>
          </a:p>
          <a:p>
            <a:r>
              <a:rPr lang="en-GB" i="1" dirty="0"/>
              <a:t>Cluster 2 - </a:t>
            </a:r>
            <a:r>
              <a:rPr lang="en-GB" dirty="0"/>
              <a:t>Consisting of various wards is under served with Restaurants. With the exception of few wards, other wards doesn't have Restaurant in its top 5 . Its cumulative population is nearly 320,000 people </a:t>
            </a:r>
          </a:p>
        </p:txBody>
      </p:sp>
      <p:sp>
        <p:nvSpPr>
          <p:cNvPr id="4" name="Content Placeholder 2">
            <a:extLst>
              <a:ext uri="{FF2B5EF4-FFF2-40B4-BE49-F238E27FC236}">
                <a16:creationId xmlns:a16="http://schemas.microsoft.com/office/drawing/2014/main" id="{1B070922-488A-4138-9E07-AB1390383BC6}"/>
              </a:ext>
            </a:extLst>
          </p:cNvPr>
          <p:cNvSpPr txBox="1">
            <a:spLocks/>
          </p:cNvSpPr>
          <p:nvPr/>
        </p:nvSpPr>
        <p:spPr>
          <a:xfrm>
            <a:off x="7222921" y="1674708"/>
            <a:ext cx="4296566" cy="41738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6934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1A97-106A-4C9E-BE7D-B8B23CE90043}"/>
              </a:ext>
            </a:extLst>
          </p:cNvPr>
          <p:cNvSpPr>
            <a:spLocks noGrp="1"/>
          </p:cNvSpPr>
          <p:nvPr>
            <p:ph type="title"/>
          </p:nvPr>
        </p:nvSpPr>
        <p:spPr>
          <a:xfrm>
            <a:off x="662395" y="354533"/>
            <a:ext cx="7729728" cy="763440"/>
          </a:xfrm>
        </p:spPr>
        <p:txBody>
          <a:bodyPr/>
          <a:lstStyle/>
          <a:p>
            <a:r>
              <a:rPr lang="en-GB" dirty="0"/>
              <a:t>conclusion</a:t>
            </a:r>
          </a:p>
        </p:txBody>
      </p:sp>
      <p:sp>
        <p:nvSpPr>
          <p:cNvPr id="3" name="Content Placeholder 2">
            <a:extLst>
              <a:ext uri="{FF2B5EF4-FFF2-40B4-BE49-F238E27FC236}">
                <a16:creationId xmlns:a16="http://schemas.microsoft.com/office/drawing/2014/main" id="{7BFA315B-1F74-4CCE-B06B-651FDD7E7B04}"/>
              </a:ext>
            </a:extLst>
          </p:cNvPr>
          <p:cNvSpPr>
            <a:spLocks noGrp="1"/>
          </p:cNvSpPr>
          <p:nvPr>
            <p:ph idx="1"/>
          </p:nvPr>
        </p:nvSpPr>
        <p:spPr>
          <a:xfrm>
            <a:off x="729506" y="1522308"/>
            <a:ext cx="6560527" cy="4173817"/>
          </a:xfrm>
        </p:spPr>
        <p:txBody>
          <a:bodyPr>
            <a:normAutofit/>
          </a:bodyPr>
          <a:lstStyle/>
          <a:p>
            <a:r>
              <a:rPr lang="en-GB" dirty="0"/>
              <a:t>It is therefore suggested to open restaurants in the following five wards(in the specific order) </a:t>
            </a:r>
          </a:p>
          <a:p>
            <a:r>
              <a:rPr lang="en-GB" dirty="0"/>
              <a:t>1. </a:t>
            </a:r>
            <a:r>
              <a:rPr lang="en-GB" dirty="0" err="1"/>
              <a:t>Garscadden</a:t>
            </a:r>
            <a:r>
              <a:rPr lang="en-GB" dirty="0"/>
              <a:t> – Population of 30088 </a:t>
            </a:r>
          </a:p>
          <a:p>
            <a:r>
              <a:rPr lang="en-GB" dirty="0"/>
              <a:t>2. Linn - Population of 29478 </a:t>
            </a:r>
          </a:p>
          <a:p>
            <a:r>
              <a:rPr lang="en-GB" dirty="0"/>
              <a:t>3. Langside - Population of 28592 </a:t>
            </a:r>
          </a:p>
          <a:p>
            <a:r>
              <a:rPr lang="en-GB" dirty="0"/>
              <a:t>4. Shettleston - Population of 26841 </a:t>
            </a:r>
          </a:p>
          <a:p>
            <a:r>
              <a:rPr lang="en-GB" dirty="0"/>
              <a:t>5. Govan - Population of 24722 </a:t>
            </a:r>
          </a:p>
        </p:txBody>
      </p:sp>
      <p:sp>
        <p:nvSpPr>
          <p:cNvPr id="4" name="Content Placeholder 2">
            <a:extLst>
              <a:ext uri="{FF2B5EF4-FFF2-40B4-BE49-F238E27FC236}">
                <a16:creationId xmlns:a16="http://schemas.microsoft.com/office/drawing/2014/main" id="{1B070922-488A-4138-9E07-AB1390383BC6}"/>
              </a:ext>
            </a:extLst>
          </p:cNvPr>
          <p:cNvSpPr txBox="1">
            <a:spLocks/>
          </p:cNvSpPr>
          <p:nvPr/>
        </p:nvSpPr>
        <p:spPr>
          <a:xfrm>
            <a:off x="7222921" y="1674708"/>
            <a:ext cx="4296566" cy="41738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17404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TotalTime>
  <Words>687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WHERE To open a restaurant in Glasgow</vt:lpstr>
      <vt:lpstr>Background</vt:lpstr>
      <vt:lpstr>Data section</vt:lpstr>
      <vt:lpstr>Methodology</vt:lpstr>
      <vt:lpstr>Results – Part 1</vt:lpstr>
      <vt:lpstr>Results – Part 2</vt:lpstr>
      <vt:lpstr>Results – Part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 restaurant in Glasgow</dc:title>
  <dc:creator>wingrowsoft@gmail.com</dc:creator>
  <cp:lastModifiedBy>wingrowsoft@gmail.com</cp:lastModifiedBy>
  <cp:revision>17</cp:revision>
  <dcterms:created xsi:type="dcterms:W3CDTF">2020-05-15T18:32:23Z</dcterms:created>
  <dcterms:modified xsi:type="dcterms:W3CDTF">2020-05-15T19:02:08Z</dcterms:modified>
</cp:coreProperties>
</file>