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60" r:id="rId2"/>
  </p:sldMasterIdLst>
  <p:notesMasterIdLst>
    <p:notesMasterId r:id="rId17"/>
  </p:notesMasterIdLst>
  <p:sldIdLst>
    <p:sldId id="275" r:id="rId3"/>
    <p:sldId id="411" r:id="rId4"/>
    <p:sldId id="412" r:id="rId5"/>
    <p:sldId id="413" r:id="rId6"/>
    <p:sldId id="415" r:id="rId7"/>
    <p:sldId id="416" r:id="rId8"/>
    <p:sldId id="417" r:id="rId9"/>
    <p:sldId id="418" r:id="rId10"/>
    <p:sldId id="281" r:id="rId11"/>
    <p:sldId id="282" r:id="rId12"/>
    <p:sldId id="283" r:id="rId13"/>
    <p:sldId id="286" r:id="rId14"/>
    <p:sldId id="287" r:id="rId15"/>
    <p:sldId id="409" r:id="rId16"/>
  </p:sldIdLst>
  <p:sldSz cx="12192000" cy="6858000"/>
  <p:notesSz cx="6858000" cy="9144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81" autoAdjust="0"/>
    <p:restoredTop sz="94660"/>
  </p:normalViewPr>
  <p:slideViewPr>
    <p:cSldViewPr snapToGrid="0">
      <p:cViewPr varScale="1">
        <p:scale>
          <a:sx n="63" d="100"/>
          <a:sy n="63" d="100"/>
        </p:scale>
        <p:origin x="84" y="17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4741CD-7AC8-4B7E-B108-4C947D52A13D}" type="datetimeFigureOut">
              <a:rPr lang="en-US" smtClean="0"/>
              <a:t>5/26/2021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E4E5F2-42DA-4D20-8FC1-B32AB5EF07E5}" type="slidenum">
              <a:rPr lang="en-US" smtClean="0"/>
              <a:t>‹#›</a:t>
            </a:fld>
            <a:endParaRPr lang="en-US"/>
          </a:p>
        </p:txBody>
      </p:sp>
    </p:spTree>
    <p:extLst>
      <p:ext uri="{BB962C8B-B14F-4D97-AF65-F5344CB8AC3E}">
        <p14:creationId xmlns:p14="http://schemas.microsoft.com/office/powerpoint/2010/main" val="9002475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en.wikipedia.org/wiki/Singular_value"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Intuitively, a term has a large weight when it occurs frequently across the </a:t>
            </a:r>
            <a:r>
              <a:rPr lang="en-US" sz="1200" b="0" i="1" kern="1200" dirty="0">
                <a:solidFill>
                  <a:schemeClr val="tx1"/>
                </a:solidFill>
                <a:effectLst/>
                <a:latin typeface="+mn-lt"/>
                <a:ea typeface="+mn-ea"/>
                <a:cs typeface="+mn-cs"/>
              </a:rPr>
              <a:t>document</a:t>
            </a:r>
            <a:r>
              <a:rPr lang="en-US" sz="1200" b="0" i="0" kern="1200" dirty="0">
                <a:solidFill>
                  <a:schemeClr val="tx1"/>
                </a:solidFill>
                <a:effectLst/>
                <a:latin typeface="+mn-lt"/>
                <a:ea typeface="+mn-ea"/>
                <a:cs typeface="+mn-cs"/>
              </a:rPr>
              <a:t> but infrequently across the </a:t>
            </a:r>
            <a:r>
              <a:rPr lang="en-US" sz="1200" b="0" i="1" kern="1200" dirty="0">
                <a:solidFill>
                  <a:schemeClr val="tx1"/>
                </a:solidFill>
                <a:effectLst/>
                <a:latin typeface="+mn-lt"/>
                <a:ea typeface="+mn-ea"/>
                <a:cs typeface="+mn-cs"/>
              </a:rPr>
              <a:t>corpus</a:t>
            </a:r>
            <a:r>
              <a:rPr lang="en-US" sz="1200" b="0" i="0" kern="1200" dirty="0">
                <a:solidFill>
                  <a:schemeClr val="tx1"/>
                </a:solidFill>
                <a:effectLst/>
                <a:latin typeface="+mn-lt"/>
                <a:ea typeface="+mn-ea"/>
                <a:cs typeface="+mn-cs"/>
              </a:rPr>
              <a:t>. The word “build” might appear often in a document, but because it’s likely fairly common in the rest of the corpus, it will not have a high </a:t>
            </a:r>
            <a:r>
              <a:rPr lang="en-US" sz="1200" b="0" i="0" kern="1200" dirty="0" err="1">
                <a:solidFill>
                  <a:schemeClr val="tx1"/>
                </a:solidFill>
                <a:effectLst/>
                <a:latin typeface="+mn-lt"/>
                <a:ea typeface="+mn-ea"/>
                <a:cs typeface="+mn-cs"/>
              </a:rPr>
              <a:t>tf-idf</a:t>
            </a:r>
            <a:r>
              <a:rPr lang="en-US" sz="1200" b="0" i="0" kern="1200" dirty="0">
                <a:solidFill>
                  <a:schemeClr val="tx1"/>
                </a:solidFill>
                <a:effectLst/>
                <a:latin typeface="+mn-lt"/>
                <a:ea typeface="+mn-ea"/>
                <a:cs typeface="+mn-cs"/>
              </a:rPr>
              <a:t> score. However, if the word “gentrification” appears often in a document, because it is rarer in the rest of the corpus, it will have a higher </a:t>
            </a:r>
            <a:r>
              <a:rPr lang="en-US" sz="1200" b="0" i="0" kern="1200" dirty="0" err="1">
                <a:solidFill>
                  <a:schemeClr val="tx1"/>
                </a:solidFill>
                <a:effectLst/>
                <a:latin typeface="+mn-lt"/>
                <a:ea typeface="+mn-ea"/>
                <a:cs typeface="+mn-cs"/>
              </a:rPr>
              <a:t>tf-idf</a:t>
            </a:r>
            <a:r>
              <a:rPr lang="en-US" sz="1200" b="0" i="0" kern="1200" dirty="0">
                <a:solidFill>
                  <a:schemeClr val="tx1"/>
                </a:solidFill>
                <a:effectLst/>
                <a:latin typeface="+mn-lt"/>
                <a:ea typeface="+mn-ea"/>
                <a:cs typeface="+mn-cs"/>
              </a:rPr>
              <a:t> score.</a:t>
            </a:r>
            <a:endParaRPr lang="en-IN" dirty="0"/>
          </a:p>
        </p:txBody>
      </p:sp>
      <p:sp>
        <p:nvSpPr>
          <p:cNvPr id="4" name="Slide Number Placeholder 3"/>
          <p:cNvSpPr>
            <a:spLocks noGrp="1"/>
          </p:cNvSpPr>
          <p:nvPr>
            <p:ph type="sldNum" sz="quarter" idx="5"/>
          </p:nvPr>
        </p:nvSpPr>
        <p:spPr/>
        <p:txBody>
          <a:bodyPr/>
          <a:lstStyle/>
          <a:p>
            <a:fld id="{6791505C-62D6-AB42-AEF7-53FE9E8A8B2F}" type="slidenum">
              <a:rPr lang="en-US" smtClean="0"/>
              <a:t>7</a:t>
            </a:fld>
            <a:endParaRPr lang="en-US"/>
          </a:p>
        </p:txBody>
      </p:sp>
    </p:spTree>
    <p:extLst>
      <p:ext uri="{BB962C8B-B14F-4D97-AF65-F5344CB8AC3E}">
        <p14:creationId xmlns:p14="http://schemas.microsoft.com/office/powerpoint/2010/main" val="15822290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singular value decomposition, is a technique in linear algebra that factorizes any matrix </a:t>
            </a:r>
            <a:r>
              <a:rPr lang="en-US" sz="1200" b="0" i="1" kern="1200" dirty="0">
                <a:solidFill>
                  <a:schemeClr val="tx1"/>
                </a:solidFill>
                <a:effectLst/>
                <a:latin typeface="+mn-lt"/>
                <a:ea typeface="+mn-ea"/>
                <a:cs typeface="+mn-cs"/>
              </a:rPr>
              <a:t>M</a:t>
            </a:r>
            <a:r>
              <a:rPr lang="en-US" sz="1200" b="0" i="0" kern="1200" dirty="0">
                <a:solidFill>
                  <a:schemeClr val="tx1"/>
                </a:solidFill>
                <a:effectLst/>
                <a:latin typeface="+mn-lt"/>
                <a:ea typeface="+mn-ea"/>
                <a:cs typeface="+mn-cs"/>
              </a:rPr>
              <a:t> into the product of 3 separate matrices: </a:t>
            </a:r>
            <a:r>
              <a:rPr lang="en-US" sz="1200" b="0" i="1" kern="1200" dirty="0">
                <a:solidFill>
                  <a:schemeClr val="tx1"/>
                </a:solidFill>
                <a:effectLst/>
                <a:latin typeface="+mn-lt"/>
                <a:ea typeface="+mn-ea"/>
                <a:cs typeface="+mn-cs"/>
              </a:rPr>
              <a:t>M=U*S*V</a:t>
            </a:r>
            <a:r>
              <a:rPr lang="en-US" sz="1200" b="0" i="0" kern="1200" dirty="0">
                <a:solidFill>
                  <a:schemeClr val="tx1"/>
                </a:solidFill>
                <a:effectLst/>
                <a:latin typeface="+mn-lt"/>
                <a:ea typeface="+mn-ea"/>
                <a:cs typeface="+mn-cs"/>
              </a:rPr>
              <a:t>, where </a:t>
            </a:r>
            <a:r>
              <a:rPr lang="en-US" sz="1200" b="0" i="1" kern="1200" dirty="0">
                <a:solidFill>
                  <a:schemeClr val="tx1"/>
                </a:solidFill>
                <a:effectLst/>
                <a:latin typeface="+mn-lt"/>
                <a:ea typeface="+mn-ea"/>
                <a:cs typeface="+mn-cs"/>
              </a:rPr>
              <a:t>S</a:t>
            </a:r>
            <a:r>
              <a:rPr lang="en-US" sz="1200" b="0" i="0" kern="1200" dirty="0">
                <a:solidFill>
                  <a:schemeClr val="tx1"/>
                </a:solidFill>
                <a:effectLst/>
                <a:latin typeface="+mn-lt"/>
                <a:ea typeface="+mn-ea"/>
                <a:cs typeface="+mn-cs"/>
              </a:rPr>
              <a:t> is a diagonal matrix of the </a:t>
            </a:r>
            <a:r>
              <a:rPr lang="en-US" sz="1200" b="0" i="0" u="none" strike="noStrike" kern="1200" dirty="0">
                <a:solidFill>
                  <a:schemeClr val="tx1"/>
                </a:solidFill>
                <a:effectLst/>
                <a:latin typeface="+mn-lt"/>
                <a:ea typeface="+mn-ea"/>
                <a:cs typeface="+mn-cs"/>
                <a:hlinkClick r:id="rId3"/>
              </a:rPr>
              <a:t>singular values</a:t>
            </a:r>
            <a:r>
              <a:rPr lang="en-US" sz="1200" b="0" i="0" kern="1200" dirty="0">
                <a:solidFill>
                  <a:schemeClr val="tx1"/>
                </a:solidFill>
                <a:effectLst/>
                <a:latin typeface="+mn-lt"/>
                <a:ea typeface="+mn-ea"/>
                <a:cs typeface="+mn-cs"/>
              </a:rPr>
              <a:t> of </a:t>
            </a:r>
            <a:r>
              <a:rPr lang="en-US" sz="1200" b="0" i="1" kern="1200" dirty="0">
                <a:solidFill>
                  <a:schemeClr val="tx1"/>
                </a:solidFill>
                <a:effectLst/>
                <a:latin typeface="+mn-lt"/>
                <a:ea typeface="+mn-ea"/>
                <a:cs typeface="+mn-cs"/>
              </a:rPr>
              <a:t>M</a:t>
            </a:r>
            <a:endParaRPr lang="en-IN" dirty="0"/>
          </a:p>
        </p:txBody>
      </p:sp>
      <p:sp>
        <p:nvSpPr>
          <p:cNvPr id="4" name="Slide Number Placeholder 3"/>
          <p:cNvSpPr>
            <a:spLocks noGrp="1"/>
          </p:cNvSpPr>
          <p:nvPr>
            <p:ph type="sldNum" sz="quarter" idx="5"/>
          </p:nvPr>
        </p:nvSpPr>
        <p:spPr/>
        <p:txBody>
          <a:bodyPr/>
          <a:lstStyle/>
          <a:p>
            <a:fld id="{6791505C-62D6-AB42-AEF7-53FE9E8A8B2F}" type="slidenum">
              <a:rPr lang="en-US" smtClean="0"/>
              <a:t>8</a:t>
            </a:fld>
            <a:endParaRPr lang="en-US"/>
          </a:p>
        </p:txBody>
      </p:sp>
    </p:spTree>
    <p:extLst>
      <p:ext uri="{BB962C8B-B14F-4D97-AF65-F5344CB8AC3E}">
        <p14:creationId xmlns:p14="http://schemas.microsoft.com/office/powerpoint/2010/main" val="18372403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D442100-4093-48FD-9D2D-1F04E6AAF69A}" type="datetime6">
              <a:rPr lang="en-US" smtClean="0">
                <a:solidFill>
                  <a:prstClr val="black">
                    <a:tint val="75000"/>
                  </a:prstClr>
                </a:solidFill>
              </a:rPr>
              <a:pPr/>
              <a:t>May 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Proprietary &amp; Confidential www.xceedance.com</a:t>
            </a:r>
          </a:p>
        </p:txBody>
      </p:sp>
      <p:sp>
        <p:nvSpPr>
          <p:cNvPr id="6" name="Slide Number Placeholder 5"/>
          <p:cNvSpPr>
            <a:spLocks noGrp="1"/>
          </p:cNvSpPr>
          <p:nvPr>
            <p:ph type="sldNum" sz="quarter" idx="12"/>
          </p:nvPr>
        </p:nvSpPr>
        <p:spPr/>
        <p:txBody>
          <a:bodyPr/>
          <a:lstStyle/>
          <a:p>
            <a:fld id="{71A9B418-3208-4F69-B0B1-9F68A180285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51003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23291F-23DA-4A86-A961-D76BB78F7B63}" type="datetime6">
              <a:rPr lang="en-US" smtClean="0">
                <a:solidFill>
                  <a:prstClr val="black">
                    <a:tint val="75000"/>
                  </a:prstClr>
                </a:solidFill>
              </a:rPr>
              <a:pPr/>
              <a:t>May 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Proprietary &amp; Confidential www.xceedance.com</a:t>
            </a:r>
          </a:p>
        </p:txBody>
      </p:sp>
      <p:sp>
        <p:nvSpPr>
          <p:cNvPr id="6" name="Slide Number Placeholder 5"/>
          <p:cNvSpPr>
            <a:spLocks noGrp="1"/>
          </p:cNvSpPr>
          <p:nvPr>
            <p:ph type="sldNum" sz="quarter" idx="12"/>
          </p:nvPr>
        </p:nvSpPr>
        <p:spPr/>
        <p:txBody>
          <a:bodyPr/>
          <a:lstStyle/>
          <a:p>
            <a:fld id="{71A9B418-3208-4F69-B0B1-9F68A180285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933956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BF9CAFF-F65C-4F19-9985-2306A96E94BB}" type="datetime6">
              <a:rPr lang="en-US" smtClean="0">
                <a:solidFill>
                  <a:prstClr val="black">
                    <a:tint val="75000"/>
                  </a:prstClr>
                </a:solidFill>
              </a:rPr>
              <a:pPr/>
              <a:t>May 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Proprietary &amp; Confidential www.xceedance.com</a:t>
            </a:r>
          </a:p>
        </p:txBody>
      </p:sp>
      <p:sp>
        <p:nvSpPr>
          <p:cNvPr id="6" name="Slide Number Placeholder 5"/>
          <p:cNvSpPr>
            <a:spLocks noGrp="1"/>
          </p:cNvSpPr>
          <p:nvPr>
            <p:ph type="sldNum" sz="quarter" idx="12"/>
          </p:nvPr>
        </p:nvSpPr>
        <p:spPr/>
        <p:txBody>
          <a:bodyPr/>
          <a:lstStyle/>
          <a:p>
            <a:fld id="{71A9B418-3208-4F69-B0B1-9F68A180285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86762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Doughnut Chart">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CAB3B546-51CB-4994-A9F1-8F1962DB7C80}"/>
              </a:ext>
            </a:extLst>
          </p:cNvPr>
          <p:cNvSpPr>
            <a:spLocks noGrp="1"/>
          </p:cNvSpPr>
          <p:nvPr>
            <p:ph type="dt" sz="half" idx="10"/>
          </p:nvPr>
        </p:nvSpPr>
        <p:spPr/>
        <p:txBody>
          <a:bodyPr/>
          <a:lstStyle/>
          <a:p>
            <a:fld id="{24A60580-2B70-6940-B3F0-E4F8AB7AA3B6}" type="datetime1">
              <a:rPr lang="en-IN" smtClean="0"/>
              <a:t>26-05-2021</a:t>
            </a:fld>
            <a:endParaRPr lang="en-IN"/>
          </a:p>
        </p:txBody>
      </p:sp>
      <p:sp>
        <p:nvSpPr>
          <p:cNvPr id="8"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p:txBody>
          <a:bodyPr/>
          <a:lstStyle/>
          <a:p>
            <a:fld id="{273EEA2F-D825-49D3-9C25-497F06EFD3F7}" type="slidenum">
              <a:rPr lang="en-IN" smtClean="0"/>
              <a:t>‹#›</a:t>
            </a:fld>
            <a:endParaRPr lang="en-IN"/>
          </a:p>
        </p:txBody>
      </p:sp>
      <p:sp>
        <p:nvSpPr>
          <p:cNvPr id="5" name="Rectangle 4">
            <a:extLst>
              <a:ext uri="{FF2B5EF4-FFF2-40B4-BE49-F238E27FC236}">
                <a16:creationId xmlns:a16="http://schemas.microsoft.com/office/drawing/2014/main" id="{DB19EC69-1D9D-0B4C-9AE4-2C8D95B645C2}"/>
              </a:ext>
            </a:extLst>
          </p:cNvPr>
          <p:cNvSpPr/>
          <p:nvPr userDrawn="1"/>
        </p:nvSpPr>
        <p:spPr>
          <a:xfrm>
            <a:off x="0" y="0"/>
            <a:ext cx="12192000" cy="849149"/>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1" dirty="0"/>
          </a:p>
        </p:txBody>
      </p:sp>
      <p:sp>
        <p:nvSpPr>
          <p:cNvPr id="9" name="Title 11">
            <a:extLst>
              <a:ext uri="{FF2B5EF4-FFF2-40B4-BE49-F238E27FC236}">
                <a16:creationId xmlns:a16="http://schemas.microsoft.com/office/drawing/2014/main" id="{6AC7079D-55CD-5547-A1B7-6E231289DE37}"/>
              </a:ext>
            </a:extLst>
          </p:cNvPr>
          <p:cNvSpPr>
            <a:spLocks noGrp="1"/>
          </p:cNvSpPr>
          <p:nvPr>
            <p:ph type="title" hasCustomPrompt="1"/>
          </p:nvPr>
        </p:nvSpPr>
        <p:spPr>
          <a:xfrm>
            <a:off x="422239" y="162622"/>
            <a:ext cx="4981204" cy="510085"/>
          </a:xfrm>
        </p:spPr>
        <p:txBody>
          <a:bodyPr>
            <a:noAutofit/>
          </a:bodyPr>
          <a:lstStyle>
            <a:lvl1pPr>
              <a:defRPr sz="3200" b="0" i="0">
                <a:solidFill>
                  <a:schemeClr val="bg1"/>
                </a:solidFill>
                <a:latin typeface="Proxima Nova" panose="02000506030000020004" pitchFamily="2" charset="0"/>
              </a:defRPr>
            </a:lvl1pPr>
          </a:lstStyle>
          <a:p>
            <a:r>
              <a:rPr lang="en-US" dirty="0"/>
              <a:t>Click to add title</a:t>
            </a:r>
            <a:endParaRPr lang="en-IN" dirty="0"/>
          </a:p>
        </p:txBody>
      </p:sp>
      <p:pic>
        <p:nvPicPr>
          <p:cNvPr id="10" name="Picture 9">
            <a:extLst>
              <a:ext uri="{FF2B5EF4-FFF2-40B4-BE49-F238E27FC236}">
                <a16:creationId xmlns:a16="http://schemas.microsoft.com/office/drawing/2014/main" id="{4D74D05A-508B-324C-B8C7-0C05F391BF4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72384" y="280085"/>
            <a:ext cx="1084840" cy="289624"/>
          </a:xfrm>
          <a:prstGeom prst="rect">
            <a:avLst/>
          </a:prstGeom>
        </p:spPr>
      </p:pic>
    </p:spTree>
    <p:extLst>
      <p:ext uri="{BB962C8B-B14F-4D97-AF65-F5344CB8AC3E}">
        <p14:creationId xmlns:p14="http://schemas.microsoft.com/office/powerpoint/2010/main" val="979910402"/>
      </p:ext>
    </p:extLst>
  </p:cSld>
  <p:clrMapOvr>
    <a:masterClrMapping/>
  </p:clrMapOvr>
  <p:extLst>
    <p:ext uri="{DCECCB84-F9BA-43D5-87BE-67443E8EF086}">
      <p15:sldGuideLst xmlns:p15="http://schemas.microsoft.com/office/powerpoint/2012/main">
        <p15:guide id="1" orient="horz" pos="395">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2 Line 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E6D2E29-3933-614D-82C7-D215195ADAE0}" type="datetime1">
              <a:rPr lang="en-IN" smtClean="0"/>
              <a:t>26-05-2021</a:t>
            </a:fld>
            <a:endParaRPr lang="en-IN"/>
          </a:p>
        </p:txBody>
      </p:sp>
      <p:sp>
        <p:nvSpPr>
          <p:cNvPr id="6" name="Slide Number Placeholder 5"/>
          <p:cNvSpPr>
            <a:spLocks noGrp="1"/>
          </p:cNvSpPr>
          <p:nvPr>
            <p:ph type="sldNum" sz="quarter" idx="12"/>
          </p:nvPr>
        </p:nvSpPr>
        <p:spPr/>
        <p:txBody>
          <a:bodyPr/>
          <a:lstStyle/>
          <a:p>
            <a:fld id="{273EEA2F-D825-49D3-9C25-497F06EFD3F7}" type="slidenum">
              <a:rPr lang="en-IN" smtClean="0"/>
              <a:t>‹#›</a:t>
            </a:fld>
            <a:endParaRPr lang="en-IN"/>
          </a:p>
        </p:txBody>
      </p:sp>
      <p:sp>
        <p:nvSpPr>
          <p:cNvPr id="11" name="Text Placeholder 2">
            <a:extLst>
              <a:ext uri="{FF2B5EF4-FFF2-40B4-BE49-F238E27FC236}">
                <a16:creationId xmlns:a16="http://schemas.microsoft.com/office/drawing/2014/main" id="{57C4AE0F-0222-463A-BC9B-64E5CB81DFDB}"/>
              </a:ext>
            </a:extLst>
          </p:cNvPr>
          <p:cNvSpPr>
            <a:spLocks noGrp="1"/>
          </p:cNvSpPr>
          <p:nvPr>
            <p:ph idx="15" hasCustomPrompt="1"/>
          </p:nvPr>
        </p:nvSpPr>
        <p:spPr>
          <a:xfrm>
            <a:off x="4404785" y="2421467"/>
            <a:ext cx="7020983" cy="3492500"/>
          </a:xfrm>
          <a:prstGeom prst="rect">
            <a:avLst/>
          </a:prstGeom>
        </p:spPr>
        <p:txBody>
          <a:bodyPr vert="horz" lIns="91440" tIns="45720" rIns="91440" bIns="45720" rtlCol="0">
            <a:noAutofit/>
          </a:bodyPr>
          <a:lstStyle>
            <a:lvl1pPr marL="0" indent="0" algn="ctr">
              <a:buNone/>
              <a:defRPr sz="2400" b="0">
                <a:latin typeface="Proxima Nova Rg" panose="02000506030000020004" pitchFamily="50" charset="0"/>
              </a:defRPr>
            </a:lvl1pPr>
          </a:lstStyle>
          <a:p>
            <a:pPr lvl="0"/>
            <a:r>
              <a:rPr lang="en-US" dirty="0"/>
              <a:t>Click to add text</a:t>
            </a:r>
          </a:p>
        </p:txBody>
      </p:sp>
      <p:sp>
        <p:nvSpPr>
          <p:cNvPr id="12" name="Rectangle 11">
            <a:extLst>
              <a:ext uri="{FF2B5EF4-FFF2-40B4-BE49-F238E27FC236}">
                <a16:creationId xmlns:a16="http://schemas.microsoft.com/office/drawing/2014/main" id="{7BC9426B-1D3C-A648-8F96-E6F93EA9AE4A}"/>
              </a:ext>
            </a:extLst>
          </p:cNvPr>
          <p:cNvSpPr/>
          <p:nvPr userDrawn="1"/>
        </p:nvSpPr>
        <p:spPr>
          <a:xfrm>
            <a:off x="0" y="0"/>
            <a:ext cx="12192000" cy="849149"/>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1" dirty="0"/>
          </a:p>
        </p:txBody>
      </p:sp>
      <p:sp>
        <p:nvSpPr>
          <p:cNvPr id="14" name="Title 11">
            <a:extLst>
              <a:ext uri="{FF2B5EF4-FFF2-40B4-BE49-F238E27FC236}">
                <a16:creationId xmlns:a16="http://schemas.microsoft.com/office/drawing/2014/main" id="{8BDD3B13-3839-F74C-B2C5-2A176DC3476B}"/>
              </a:ext>
            </a:extLst>
          </p:cNvPr>
          <p:cNvSpPr>
            <a:spLocks noGrp="1"/>
          </p:cNvSpPr>
          <p:nvPr>
            <p:ph type="title" hasCustomPrompt="1"/>
          </p:nvPr>
        </p:nvSpPr>
        <p:spPr>
          <a:xfrm>
            <a:off x="422239" y="162622"/>
            <a:ext cx="4981204" cy="510085"/>
          </a:xfrm>
        </p:spPr>
        <p:txBody>
          <a:bodyPr>
            <a:noAutofit/>
          </a:bodyPr>
          <a:lstStyle>
            <a:lvl1pPr>
              <a:defRPr sz="3200" b="0" i="0">
                <a:solidFill>
                  <a:schemeClr val="bg1"/>
                </a:solidFill>
                <a:latin typeface="Proxima Nova" panose="02000506030000020004" pitchFamily="2" charset="0"/>
              </a:defRPr>
            </a:lvl1pPr>
          </a:lstStyle>
          <a:p>
            <a:r>
              <a:rPr lang="en-US" dirty="0"/>
              <a:t>Click to add title</a:t>
            </a:r>
            <a:endParaRPr lang="en-IN" dirty="0"/>
          </a:p>
        </p:txBody>
      </p:sp>
      <p:pic>
        <p:nvPicPr>
          <p:cNvPr id="15" name="Picture 14">
            <a:extLst>
              <a:ext uri="{FF2B5EF4-FFF2-40B4-BE49-F238E27FC236}">
                <a16:creationId xmlns:a16="http://schemas.microsoft.com/office/drawing/2014/main" id="{BA52BC07-1C5A-2748-A833-73EA6AF24AB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72384" y="280085"/>
            <a:ext cx="1084840" cy="289624"/>
          </a:xfrm>
          <a:prstGeom prst="rect">
            <a:avLst/>
          </a:prstGeom>
        </p:spPr>
      </p:pic>
    </p:spTree>
    <p:extLst>
      <p:ext uri="{BB962C8B-B14F-4D97-AF65-F5344CB8AC3E}">
        <p14:creationId xmlns:p14="http://schemas.microsoft.com/office/powerpoint/2010/main" val="167805204"/>
      </p:ext>
    </p:extLst>
  </p:cSld>
  <p:clrMapOvr>
    <a:masterClrMapping/>
  </p:clrMapOvr>
  <p:extLst>
    <p:ext uri="{DCECCB84-F9BA-43D5-87BE-67443E8EF086}">
      <p15:sldGuideLst xmlns:p15="http://schemas.microsoft.com/office/powerpoint/2012/main">
        <p15:guide id="1" pos="397">
          <p15:clr>
            <a:srgbClr val="FBAE40"/>
          </p15:clr>
        </p15:guide>
        <p15:guide id="2" orient="horz" pos="378">
          <p15:clr>
            <a:srgbClr val="FBAE40"/>
          </p15:clr>
        </p15:guide>
        <p15:guide id="3" orient="horz" pos="923">
          <p15:clr>
            <a:srgbClr val="FBAE40"/>
          </p15:clr>
        </p15:guide>
        <p15:guide id="4" orient="horz" pos="2794">
          <p15:clr>
            <a:srgbClr val="FBAE40"/>
          </p15:clr>
        </p15:guide>
        <p15:guide id="5" pos="2081">
          <p15:clr>
            <a:srgbClr val="FBAE40"/>
          </p15:clr>
        </p15:guide>
        <p15:guide id="6" orient="horz" pos="1144">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D584585-C969-4944-B952-A44B5EBDFD06}" type="datetimeFigureOut">
              <a:rPr lang="en-US" smtClean="0"/>
              <a:t>5/26/2021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78F727-1DBB-48D1-830B-B359B8102E07}" type="slidenum">
              <a:rPr lang="en-US" smtClean="0"/>
              <a:t>‹#›</a:t>
            </a:fld>
            <a:endParaRPr lang="en-US"/>
          </a:p>
        </p:txBody>
      </p:sp>
    </p:spTree>
    <p:extLst>
      <p:ext uri="{BB962C8B-B14F-4D97-AF65-F5344CB8AC3E}">
        <p14:creationId xmlns:p14="http://schemas.microsoft.com/office/powerpoint/2010/main" val="15624504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D584585-C969-4944-B952-A44B5EBDFD06}" type="datetimeFigureOut">
              <a:rPr lang="en-US" smtClean="0"/>
              <a:t>5/26/2021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78F727-1DBB-48D1-830B-B359B8102E07}" type="slidenum">
              <a:rPr lang="en-US" smtClean="0"/>
              <a:t>‹#›</a:t>
            </a:fld>
            <a:endParaRPr lang="en-US"/>
          </a:p>
        </p:txBody>
      </p:sp>
    </p:spTree>
    <p:extLst>
      <p:ext uri="{BB962C8B-B14F-4D97-AF65-F5344CB8AC3E}">
        <p14:creationId xmlns:p14="http://schemas.microsoft.com/office/powerpoint/2010/main" val="20782228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584585-C969-4944-B952-A44B5EBDFD06}" type="datetimeFigureOut">
              <a:rPr lang="en-US" smtClean="0"/>
              <a:t>5/26/2021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78F727-1DBB-48D1-830B-B359B8102E07}" type="slidenum">
              <a:rPr lang="en-US" smtClean="0"/>
              <a:t>‹#›</a:t>
            </a:fld>
            <a:endParaRPr lang="en-US"/>
          </a:p>
        </p:txBody>
      </p:sp>
    </p:spTree>
    <p:extLst>
      <p:ext uri="{BB962C8B-B14F-4D97-AF65-F5344CB8AC3E}">
        <p14:creationId xmlns:p14="http://schemas.microsoft.com/office/powerpoint/2010/main" val="23683770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D584585-C969-4944-B952-A44B5EBDFD06}" type="datetimeFigureOut">
              <a:rPr lang="en-US" smtClean="0"/>
              <a:t>5/26/2021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78F727-1DBB-48D1-830B-B359B8102E07}" type="slidenum">
              <a:rPr lang="en-US" smtClean="0"/>
              <a:t>‹#›</a:t>
            </a:fld>
            <a:endParaRPr lang="en-US"/>
          </a:p>
        </p:txBody>
      </p:sp>
    </p:spTree>
    <p:extLst>
      <p:ext uri="{BB962C8B-B14F-4D97-AF65-F5344CB8AC3E}">
        <p14:creationId xmlns:p14="http://schemas.microsoft.com/office/powerpoint/2010/main" val="145626651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D584585-C969-4944-B952-A44B5EBDFD06}" type="datetimeFigureOut">
              <a:rPr lang="en-US" smtClean="0"/>
              <a:t>5/26/2021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78F727-1DBB-48D1-830B-B359B8102E07}" type="slidenum">
              <a:rPr lang="en-US" smtClean="0"/>
              <a:t>‹#›</a:t>
            </a:fld>
            <a:endParaRPr lang="en-US"/>
          </a:p>
        </p:txBody>
      </p:sp>
    </p:spTree>
    <p:extLst>
      <p:ext uri="{BB962C8B-B14F-4D97-AF65-F5344CB8AC3E}">
        <p14:creationId xmlns:p14="http://schemas.microsoft.com/office/powerpoint/2010/main" val="164936459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D584585-C969-4944-B952-A44B5EBDFD06}" type="datetimeFigureOut">
              <a:rPr lang="en-US" smtClean="0"/>
              <a:t>5/26/2021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78F727-1DBB-48D1-830B-B359B8102E07}" type="slidenum">
              <a:rPr lang="en-US" smtClean="0"/>
              <a:t>‹#›</a:t>
            </a:fld>
            <a:endParaRPr lang="en-US"/>
          </a:p>
        </p:txBody>
      </p:sp>
    </p:spTree>
    <p:extLst>
      <p:ext uri="{BB962C8B-B14F-4D97-AF65-F5344CB8AC3E}">
        <p14:creationId xmlns:p14="http://schemas.microsoft.com/office/powerpoint/2010/main" val="27328815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D0B1773-EFE8-4A98-8826-8A236230A3CC}" type="datetime6">
              <a:rPr lang="en-US" smtClean="0">
                <a:solidFill>
                  <a:prstClr val="black">
                    <a:tint val="75000"/>
                  </a:prstClr>
                </a:solidFill>
              </a:rPr>
              <a:pPr/>
              <a:t>May 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Proprietary &amp; Confidential www.xceedance.com</a:t>
            </a:r>
          </a:p>
        </p:txBody>
      </p:sp>
      <p:sp>
        <p:nvSpPr>
          <p:cNvPr id="6" name="Slide Number Placeholder 5"/>
          <p:cNvSpPr>
            <a:spLocks noGrp="1"/>
          </p:cNvSpPr>
          <p:nvPr>
            <p:ph type="sldNum" sz="quarter" idx="12"/>
          </p:nvPr>
        </p:nvSpPr>
        <p:spPr/>
        <p:txBody>
          <a:bodyPr/>
          <a:lstStyle/>
          <a:p>
            <a:fld id="{71A9B418-3208-4F69-B0B1-9F68A180285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735530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584585-C969-4944-B952-A44B5EBDFD06}" type="datetimeFigureOut">
              <a:rPr lang="en-US" smtClean="0"/>
              <a:t>5/26/2021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478F727-1DBB-48D1-830B-B359B8102E07}" type="slidenum">
              <a:rPr lang="en-US" smtClean="0"/>
              <a:t>‹#›</a:t>
            </a:fld>
            <a:endParaRPr lang="en-US"/>
          </a:p>
        </p:txBody>
      </p:sp>
    </p:spTree>
    <p:extLst>
      <p:ext uri="{BB962C8B-B14F-4D97-AF65-F5344CB8AC3E}">
        <p14:creationId xmlns:p14="http://schemas.microsoft.com/office/powerpoint/2010/main" val="238722005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584585-C969-4944-B952-A44B5EBDFD06}" type="datetimeFigureOut">
              <a:rPr lang="en-US" smtClean="0"/>
              <a:t>5/26/2021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78F727-1DBB-48D1-830B-B359B8102E07}" type="slidenum">
              <a:rPr lang="en-US" smtClean="0"/>
              <a:t>‹#›</a:t>
            </a:fld>
            <a:endParaRPr lang="en-US"/>
          </a:p>
        </p:txBody>
      </p:sp>
    </p:spTree>
    <p:extLst>
      <p:ext uri="{BB962C8B-B14F-4D97-AF65-F5344CB8AC3E}">
        <p14:creationId xmlns:p14="http://schemas.microsoft.com/office/powerpoint/2010/main" val="352734320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584585-C969-4944-B952-A44B5EBDFD06}" type="datetimeFigureOut">
              <a:rPr lang="en-US" smtClean="0"/>
              <a:t>5/26/2021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78F727-1DBB-48D1-830B-B359B8102E07}" type="slidenum">
              <a:rPr lang="en-US" smtClean="0"/>
              <a:t>‹#›</a:t>
            </a:fld>
            <a:endParaRPr lang="en-US"/>
          </a:p>
        </p:txBody>
      </p:sp>
    </p:spTree>
    <p:extLst>
      <p:ext uri="{BB962C8B-B14F-4D97-AF65-F5344CB8AC3E}">
        <p14:creationId xmlns:p14="http://schemas.microsoft.com/office/powerpoint/2010/main" val="413834372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D584585-C969-4944-B952-A44B5EBDFD06}" type="datetimeFigureOut">
              <a:rPr lang="en-US" smtClean="0"/>
              <a:t>5/26/2021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78F727-1DBB-48D1-830B-B359B8102E07}" type="slidenum">
              <a:rPr lang="en-US" smtClean="0"/>
              <a:t>‹#›</a:t>
            </a:fld>
            <a:endParaRPr lang="en-US"/>
          </a:p>
        </p:txBody>
      </p:sp>
    </p:spTree>
    <p:extLst>
      <p:ext uri="{BB962C8B-B14F-4D97-AF65-F5344CB8AC3E}">
        <p14:creationId xmlns:p14="http://schemas.microsoft.com/office/powerpoint/2010/main" val="199695650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D584585-C969-4944-B952-A44B5EBDFD06}" type="datetimeFigureOut">
              <a:rPr lang="en-US" smtClean="0"/>
              <a:t>5/26/2021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78F727-1DBB-48D1-830B-B359B8102E07}" type="slidenum">
              <a:rPr lang="en-US" smtClean="0"/>
              <a:t>‹#›</a:t>
            </a:fld>
            <a:endParaRPr lang="en-US"/>
          </a:p>
        </p:txBody>
      </p:sp>
    </p:spTree>
    <p:extLst>
      <p:ext uri="{BB962C8B-B14F-4D97-AF65-F5344CB8AC3E}">
        <p14:creationId xmlns:p14="http://schemas.microsoft.com/office/powerpoint/2010/main" val="131730235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7"/>
            <a:ext cx="9144000" cy="1655763"/>
          </a:xfrm>
          <a:prstGeom prst="rect">
            <a:avLst/>
          </a:prstGeo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85228" y="6205183"/>
            <a:ext cx="2743200" cy="365125"/>
          </a:xfrm>
        </p:spPr>
        <p:txBody>
          <a:bodyPr/>
          <a:lstStyle>
            <a:lvl1pPr>
              <a:defRPr>
                <a:solidFill>
                  <a:srgbClr val="E72D40"/>
                </a:solidFill>
              </a:defRPr>
            </a:lvl1pPr>
          </a:lstStyle>
          <a:p>
            <a:fld id="{C65558FE-7BAE-4F41-B1DE-C9E081343886}" type="datetime1">
              <a:rPr lang="en-IN" smtClean="0"/>
              <a:t>26-05-2021</a:t>
            </a:fld>
            <a:endParaRPr lang="en-IN" dirty="0"/>
          </a:p>
        </p:txBody>
      </p:sp>
      <p:sp>
        <p:nvSpPr>
          <p:cNvPr id="6" name="Slide Number Placeholder 5"/>
          <p:cNvSpPr>
            <a:spLocks noGrp="1"/>
          </p:cNvSpPr>
          <p:nvPr>
            <p:ph type="sldNum" sz="quarter" idx="12"/>
          </p:nvPr>
        </p:nvSpPr>
        <p:spPr>
          <a:xfrm>
            <a:off x="8822635" y="5349875"/>
            <a:ext cx="2743200" cy="365125"/>
          </a:xfrm>
        </p:spPr>
        <p:txBody>
          <a:bodyPr/>
          <a:lstStyle>
            <a:lvl1pPr>
              <a:defRPr>
                <a:solidFill>
                  <a:srgbClr val="E72D40"/>
                </a:solidFill>
              </a:defRPr>
            </a:lvl1pPr>
          </a:lstStyle>
          <a:p>
            <a:fld id="{273EEA2F-D825-49D3-9C25-497F06EFD3F7}" type="slidenum">
              <a:rPr lang="en-IN" smtClean="0"/>
              <a:pPr/>
              <a:t>‹#›</a:t>
            </a:fld>
            <a:endParaRPr lang="en-IN" dirty="0"/>
          </a:p>
        </p:txBody>
      </p:sp>
      <p:sp>
        <p:nvSpPr>
          <p:cNvPr id="7" name="Rectangle 6">
            <a:extLst>
              <a:ext uri="{FF2B5EF4-FFF2-40B4-BE49-F238E27FC236}">
                <a16:creationId xmlns:a16="http://schemas.microsoft.com/office/drawing/2014/main" id="{2FA6BFC7-D5F1-408F-A79B-F51DF7A156FC}"/>
              </a:ext>
            </a:extLst>
          </p:cNvPr>
          <p:cNvSpPr/>
          <p:nvPr userDrawn="1"/>
        </p:nvSpPr>
        <p:spPr>
          <a:xfrm>
            <a:off x="0" y="1"/>
            <a:ext cx="12192000" cy="620518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1"/>
          </a:p>
        </p:txBody>
      </p:sp>
      <p:pic>
        <p:nvPicPr>
          <p:cNvPr id="8" name="Picture 7">
            <a:extLst>
              <a:ext uri="{FF2B5EF4-FFF2-40B4-BE49-F238E27FC236}">
                <a16:creationId xmlns:a16="http://schemas.microsoft.com/office/drawing/2014/main" id="{F0BCB513-97E7-4376-B0F7-C82E10180F0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5229" y="762517"/>
            <a:ext cx="2743200" cy="731991"/>
          </a:xfrm>
          <a:prstGeom prst="rect">
            <a:avLst/>
          </a:prstGeom>
        </p:spPr>
      </p:pic>
    </p:spTree>
    <p:extLst>
      <p:ext uri="{BB962C8B-B14F-4D97-AF65-F5344CB8AC3E}">
        <p14:creationId xmlns:p14="http://schemas.microsoft.com/office/powerpoint/2010/main" val="1286898666"/>
      </p:ext>
    </p:extLst>
  </p:cSld>
  <p:clrMapOvr>
    <a:masterClrMapping/>
  </p:clrMapOvr>
  <p:extLst>
    <p:ext uri="{DCECCB84-F9BA-43D5-87BE-67443E8EF086}">
      <p15:sldGuideLst xmlns:p15="http://schemas.microsoft.com/office/powerpoint/2012/main">
        <p15:guide id="1" pos="397">
          <p15:clr>
            <a:srgbClr val="FBAE40"/>
          </p15:clr>
        </p15:guide>
        <p15:guide id="2" orient="horz" pos="378">
          <p15:clr>
            <a:srgbClr val="FBAE40"/>
          </p15:clr>
        </p15:guide>
        <p15:guide id="3" orient="horz" pos="923">
          <p15:clr>
            <a:srgbClr val="FBAE40"/>
          </p15:clr>
        </p15:guide>
        <p15:guide id="4" orient="horz" pos="1756">
          <p15:clr>
            <a:srgbClr val="FBAE40"/>
          </p15:clr>
        </p15:guide>
        <p15:guide id="5" pos="3323">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A6252D-2CD1-42BE-A1E8-D71CBC506171}" type="datetime6">
              <a:rPr lang="en-US" smtClean="0">
                <a:solidFill>
                  <a:prstClr val="black">
                    <a:tint val="75000"/>
                  </a:prstClr>
                </a:solidFill>
              </a:rPr>
              <a:pPr/>
              <a:t>May 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Proprietary &amp; Confidential www.xceedance.com</a:t>
            </a:r>
          </a:p>
        </p:txBody>
      </p:sp>
      <p:sp>
        <p:nvSpPr>
          <p:cNvPr id="6" name="Slide Number Placeholder 5"/>
          <p:cNvSpPr>
            <a:spLocks noGrp="1"/>
          </p:cNvSpPr>
          <p:nvPr>
            <p:ph type="sldNum" sz="quarter" idx="12"/>
          </p:nvPr>
        </p:nvSpPr>
        <p:spPr/>
        <p:txBody>
          <a:bodyPr/>
          <a:lstStyle/>
          <a:p>
            <a:fld id="{71A9B418-3208-4F69-B0B1-9F68A180285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580573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08C9385-524F-4F86-B4E2-DB21908D6722}" type="datetime6">
              <a:rPr lang="en-US" smtClean="0">
                <a:solidFill>
                  <a:prstClr val="black">
                    <a:tint val="75000"/>
                  </a:prstClr>
                </a:solidFill>
              </a:rPr>
              <a:pPr/>
              <a:t>May 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a:solidFill>
                  <a:prstClr val="black">
                    <a:tint val="75000"/>
                  </a:prstClr>
                </a:solidFill>
              </a:rPr>
              <a:t>Proprietary &amp; Confidential www.xceedance.com</a:t>
            </a:r>
          </a:p>
        </p:txBody>
      </p:sp>
      <p:sp>
        <p:nvSpPr>
          <p:cNvPr id="7" name="Slide Number Placeholder 6"/>
          <p:cNvSpPr>
            <a:spLocks noGrp="1"/>
          </p:cNvSpPr>
          <p:nvPr>
            <p:ph type="sldNum" sz="quarter" idx="12"/>
          </p:nvPr>
        </p:nvSpPr>
        <p:spPr/>
        <p:txBody>
          <a:bodyPr/>
          <a:lstStyle/>
          <a:p>
            <a:fld id="{71A9B418-3208-4F69-B0B1-9F68A180285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739405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1CBEB58-F009-4BA5-AB3C-5C645834AF8E}" type="datetime6">
              <a:rPr lang="en-US" smtClean="0">
                <a:solidFill>
                  <a:prstClr val="black">
                    <a:tint val="75000"/>
                  </a:prstClr>
                </a:solidFill>
              </a:rPr>
              <a:pPr/>
              <a:t>May 21</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r>
              <a:rPr lang="en-US">
                <a:solidFill>
                  <a:prstClr val="black">
                    <a:tint val="75000"/>
                  </a:prstClr>
                </a:solidFill>
              </a:rPr>
              <a:t>Proprietary &amp; Confidential www.xceedance.com</a:t>
            </a:r>
          </a:p>
        </p:txBody>
      </p:sp>
      <p:sp>
        <p:nvSpPr>
          <p:cNvPr id="9" name="Slide Number Placeholder 8"/>
          <p:cNvSpPr>
            <a:spLocks noGrp="1"/>
          </p:cNvSpPr>
          <p:nvPr>
            <p:ph type="sldNum" sz="quarter" idx="12"/>
          </p:nvPr>
        </p:nvSpPr>
        <p:spPr/>
        <p:txBody>
          <a:bodyPr/>
          <a:lstStyle/>
          <a:p>
            <a:fld id="{71A9B418-3208-4F69-B0B1-9F68A180285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138887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4BA7CEF-8B01-49E2-9A24-D34041E01559}" type="datetime6">
              <a:rPr lang="en-US" smtClean="0">
                <a:solidFill>
                  <a:prstClr val="black">
                    <a:tint val="75000"/>
                  </a:prstClr>
                </a:solidFill>
              </a:rPr>
              <a:pPr/>
              <a:t>May 21</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r>
              <a:rPr lang="en-US">
                <a:solidFill>
                  <a:prstClr val="black">
                    <a:tint val="75000"/>
                  </a:prstClr>
                </a:solidFill>
              </a:rPr>
              <a:t>Proprietary &amp; Confidential www.xceedance.com</a:t>
            </a:r>
          </a:p>
        </p:txBody>
      </p:sp>
      <p:sp>
        <p:nvSpPr>
          <p:cNvPr id="5" name="Slide Number Placeholder 4"/>
          <p:cNvSpPr>
            <a:spLocks noGrp="1"/>
          </p:cNvSpPr>
          <p:nvPr>
            <p:ph type="sldNum" sz="quarter" idx="12"/>
          </p:nvPr>
        </p:nvSpPr>
        <p:spPr/>
        <p:txBody>
          <a:bodyPr/>
          <a:lstStyle/>
          <a:p>
            <a:fld id="{71A9B418-3208-4F69-B0B1-9F68A180285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293329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969194-27B9-4750-AB47-511FFF9C76FF}" type="datetime6">
              <a:rPr lang="en-US" smtClean="0">
                <a:solidFill>
                  <a:prstClr val="black">
                    <a:tint val="75000"/>
                  </a:prstClr>
                </a:solidFill>
              </a:rPr>
              <a:pPr/>
              <a:t>May 21</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r>
              <a:rPr lang="en-US">
                <a:solidFill>
                  <a:prstClr val="black">
                    <a:tint val="75000"/>
                  </a:prstClr>
                </a:solidFill>
              </a:rPr>
              <a:t>Proprietary &amp; Confidential www.xceedance.com</a:t>
            </a:r>
          </a:p>
        </p:txBody>
      </p:sp>
      <p:sp>
        <p:nvSpPr>
          <p:cNvPr id="4" name="Slide Number Placeholder 3"/>
          <p:cNvSpPr>
            <a:spLocks noGrp="1"/>
          </p:cNvSpPr>
          <p:nvPr>
            <p:ph type="sldNum" sz="quarter" idx="12"/>
          </p:nvPr>
        </p:nvSpPr>
        <p:spPr/>
        <p:txBody>
          <a:bodyPr/>
          <a:lstStyle/>
          <a:p>
            <a:fld id="{71A9B418-3208-4F69-B0B1-9F68A180285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397279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679142E-520B-4E26-8A20-BE9547731EC2}" type="datetime6">
              <a:rPr lang="en-US" smtClean="0">
                <a:solidFill>
                  <a:prstClr val="black">
                    <a:tint val="75000"/>
                  </a:prstClr>
                </a:solidFill>
              </a:rPr>
              <a:pPr/>
              <a:t>May 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a:solidFill>
                  <a:prstClr val="black">
                    <a:tint val="75000"/>
                  </a:prstClr>
                </a:solidFill>
              </a:rPr>
              <a:t>Proprietary &amp; Confidential www.xceedance.com</a:t>
            </a:r>
          </a:p>
        </p:txBody>
      </p:sp>
      <p:sp>
        <p:nvSpPr>
          <p:cNvPr id="7" name="Slide Number Placeholder 6"/>
          <p:cNvSpPr>
            <a:spLocks noGrp="1"/>
          </p:cNvSpPr>
          <p:nvPr>
            <p:ph type="sldNum" sz="quarter" idx="12"/>
          </p:nvPr>
        </p:nvSpPr>
        <p:spPr/>
        <p:txBody>
          <a:bodyPr/>
          <a:lstStyle/>
          <a:p>
            <a:fld id="{71A9B418-3208-4F69-B0B1-9F68A180285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476734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F19C4D0-ADE3-423D-AC9D-FBC82276247D}" type="datetime6">
              <a:rPr lang="en-US" smtClean="0">
                <a:solidFill>
                  <a:prstClr val="black">
                    <a:tint val="75000"/>
                  </a:prstClr>
                </a:solidFill>
              </a:rPr>
              <a:pPr/>
              <a:t>May 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a:solidFill>
                  <a:prstClr val="black">
                    <a:tint val="75000"/>
                  </a:prstClr>
                </a:solidFill>
              </a:rPr>
              <a:t>Proprietary &amp; Confidential www.xceedance.com</a:t>
            </a:r>
          </a:p>
        </p:txBody>
      </p:sp>
      <p:sp>
        <p:nvSpPr>
          <p:cNvPr id="7" name="Slide Number Placeholder 6"/>
          <p:cNvSpPr>
            <a:spLocks noGrp="1"/>
          </p:cNvSpPr>
          <p:nvPr>
            <p:ph type="sldNum" sz="quarter" idx="12"/>
          </p:nvPr>
        </p:nvSpPr>
        <p:spPr/>
        <p:txBody>
          <a:bodyPr/>
          <a:lstStyle/>
          <a:p>
            <a:fld id="{71A9B418-3208-4F69-B0B1-9F68A180285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939014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275526-9793-442C-95DA-26A5D5462BB2}" type="datetime6">
              <a:rPr lang="en-US" smtClean="0">
                <a:solidFill>
                  <a:prstClr val="black">
                    <a:tint val="75000"/>
                  </a:prstClr>
                </a:solidFill>
              </a:rPr>
              <a:pPr/>
              <a:t>May 21</a:t>
            </a:fld>
            <a:endParaRPr 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solidFill>
                  <a:prstClr val="black">
                    <a:tint val="75000"/>
                  </a:prstClr>
                </a:solidFill>
              </a:rPr>
              <a:t>Proprietary &amp; Confidential www.xceedance.com</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A9B418-3208-4F69-B0B1-9F68A180285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4936168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8" r:id="rId12"/>
    <p:sldLayoutId id="2147483694"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584585-C969-4944-B952-A44B5EBDFD06}" type="datetimeFigureOut">
              <a:rPr lang="en-US" smtClean="0"/>
              <a:t>5/26/2021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78F727-1DBB-48D1-830B-B359B8102E07}" type="slidenum">
              <a:rPr lang="en-US" smtClean="0"/>
              <a:t>‹#›</a:t>
            </a:fld>
            <a:endParaRPr lang="en-US"/>
          </a:p>
        </p:txBody>
      </p:sp>
    </p:spTree>
    <p:extLst>
      <p:ext uri="{BB962C8B-B14F-4D97-AF65-F5344CB8AC3E}">
        <p14:creationId xmlns:p14="http://schemas.microsoft.com/office/powerpoint/2010/main" val="29323402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9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096836" y="3555323"/>
            <a:ext cx="4571999" cy="1569660"/>
          </a:xfrm>
          <a:prstGeom prst="rect">
            <a:avLst/>
          </a:prstGeom>
          <a:noFill/>
        </p:spPr>
        <p:txBody>
          <a:bodyPr wrap="square" rtlCol="0">
            <a:spAutoFit/>
          </a:bodyPr>
          <a:lstStyle/>
          <a:p>
            <a:r>
              <a:rPr lang="en-US" sz="4800" b="1" dirty="0">
                <a:solidFill>
                  <a:srgbClr val="0070C0"/>
                </a:solidFill>
                <a:latin typeface="Gill Sans MT" panose="020B0502020104020203" pitchFamily="34" charset="0"/>
              </a:rPr>
              <a:t>SEMANTIC</a:t>
            </a:r>
            <a:r>
              <a:rPr lang="en-US" sz="4800" dirty="0">
                <a:solidFill>
                  <a:prstClr val="black"/>
                </a:solidFill>
                <a:latin typeface="Gill Sans MT" panose="020B0502020104020203" pitchFamily="34" charset="0"/>
              </a:rPr>
              <a:t> </a:t>
            </a:r>
            <a:r>
              <a:rPr lang="en-US" sz="4800" b="1" dirty="0">
                <a:solidFill>
                  <a:srgbClr val="44546A">
                    <a:lumMod val="75000"/>
                  </a:srgbClr>
                </a:solidFill>
                <a:latin typeface="Gill Sans MT" panose="020B0502020104020203" pitchFamily="34" charset="0"/>
              </a:rPr>
              <a:t>PROCESSING</a:t>
            </a:r>
          </a:p>
        </p:txBody>
      </p:sp>
      <p:sp>
        <p:nvSpPr>
          <p:cNvPr id="3" name="Title 2">
            <a:extLst>
              <a:ext uri="{FF2B5EF4-FFF2-40B4-BE49-F238E27FC236}">
                <a16:creationId xmlns:a16="http://schemas.microsoft.com/office/drawing/2014/main" id="{AF6E2855-CCC0-4B41-B26F-92FA8931A3CB}"/>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34596046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1FB3B81-9BF7-4206-8D2E-4F954ACD9829}"/>
              </a:ext>
            </a:extLst>
          </p:cNvPr>
          <p:cNvSpPr>
            <a:spLocks noGrp="1"/>
          </p:cNvSpPr>
          <p:nvPr>
            <p:ph type="title"/>
          </p:nvPr>
        </p:nvSpPr>
        <p:spPr/>
        <p:txBody>
          <a:bodyPr/>
          <a:lstStyle/>
          <a:p>
            <a:r>
              <a:rPr lang="en-IN" dirty="0"/>
              <a:t>TOPIC MODELING</a:t>
            </a:r>
          </a:p>
        </p:txBody>
      </p:sp>
      <p:sp>
        <p:nvSpPr>
          <p:cNvPr id="3" name="Content Placeholder 2">
            <a:extLst>
              <a:ext uri="{FF2B5EF4-FFF2-40B4-BE49-F238E27FC236}">
                <a16:creationId xmlns:a16="http://schemas.microsoft.com/office/drawing/2014/main" id="{876E5F26-81A7-4B08-BBFA-ADBAC8A82F5E}"/>
              </a:ext>
            </a:extLst>
          </p:cNvPr>
          <p:cNvSpPr>
            <a:spLocks noGrp="1"/>
          </p:cNvSpPr>
          <p:nvPr>
            <p:ph idx="4294967295"/>
          </p:nvPr>
        </p:nvSpPr>
        <p:spPr>
          <a:xfrm>
            <a:off x="486487" y="1154433"/>
            <a:ext cx="6466621" cy="2265363"/>
          </a:xfrm>
        </p:spPr>
        <p:txBody>
          <a:bodyPr>
            <a:normAutofit fontScale="92500" lnSpcReduction="20000"/>
          </a:bodyPr>
          <a:lstStyle/>
          <a:p>
            <a:r>
              <a:rPr lang="en-US" sz="1800" dirty="0">
                <a:latin typeface="Gill Sans MT" panose="020B0502020104020203" pitchFamily="34" charset="0"/>
              </a:rPr>
              <a:t>LDA converts this DTM into two lower dimensional matrices – M1 and M2.</a:t>
            </a:r>
          </a:p>
          <a:p>
            <a:r>
              <a:rPr lang="en-US" sz="1800" dirty="0">
                <a:latin typeface="Gill Sans MT" panose="020B0502020104020203" pitchFamily="34" charset="0"/>
              </a:rPr>
              <a:t>It Iterates through each word  w for each document d.</a:t>
            </a:r>
          </a:p>
          <a:p>
            <a:r>
              <a:rPr lang="en-US" sz="1800" dirty="0">
                <a:latin typeface="Gill Sans MT" panose="020B0502020104020203" pitchFamily="34" charset="0"/>
              </a:rPr>
              <a:t>Each word w is assigned to a topic k with a probability P (which is a product of two probabilities p1 and p2.)</a:t>
            </a:r>
          </a:p>
          <a:p>
            <a:r>
              <a:rPr lang="en-US" sz="1800" dirty="0">
                <a:latin typeface="Gill Sans MT" panose="020B0502020104020203" pitchFamily="34" charset="0"/>
              </a:rPr>
              <a:t>P1 – p(topic t / document d) = the proportion of words in document d that are currently assigned to topic t.</a:t>
            </a:r>
          </a:p>
          <a:p>
            <a:r>
              <a:rPr lang="en-US" sz="1800" dirty="0">
                <a:latin typeface="Gill Sans MT" panose="020B0502020104020203" pitchFamily="34" charset="0"/>
              </a:rPr>
              <a:t>P2 – p(word w / topic t) = the proportion of assignments to topic t over all documents that come from this word w.</a:t>
            </a:r>
          </a:p>
        </p:txBody>
      </p:sp>
      <p:graphicFrame>
        <p:nvGraphicFramePr>
          <p:cNvPr id="6" name="Table 5">
            <a:extLst>
              <a:ext uri="{FF2B5EF4-FFF2-40B4-BE49-F238E27FC236}">
                <a16:creationId xmlns:a16="http://schemas.microsoft.com/office/drawing/2014/main" id="{3271A8B8-1CCA-4B67-885D-D3639076EEFE}"/>
              </a:ext>
            </a:extLst>
          </p:cNvPr>
          <p:cNvGraphicFramePr>
            <a:graphicFrameLocks noGrp="1"/>
          </p:cNvGraphicFramePr>
          <p:nvPr>
            <p:extLst>
              <p:ext uri="{D42A27DB-BD31-4B8C-83A1-F6EECF244321}">
                <p14:modId xmlns:p14="http://schemas.microsoft.com/office/powerpoint/2010/main" val="4071425526"/>
              </p:ext>
            </p:extLst>
          </p:nvPr>
        </p:nvGraphicFramePr>
        <p:xfrm>
          <a:off x="1595828" y="3806564"/>
          <a:ext cx="3130845" cy="1839011"/>
        </p:xfrm>
        <a:graphic>
          <a:graphicData uri="http://schemas.openxmlformats.org/drawingml/2006/table">
            <a:tbl>
              <a:tblPr firstRow="1" bandRow="1">
                <a:tableStyleId>{5940675A-B579-460E-94D1-54222C63F5DA}</a:tableStyleId>
              </a:tblPr>
              <a:tblGrid>
                <a:gridCol w="626169">
                  <a:extLst>
                    <a:ext uri="{9D8B030D-6E8A-4147-A177-3AD203B41FA5}">
                      <a16:colId xmlns:a16="http://schemas.microsoft.com/office/drawing/2014/main" val="1227830132"/>
                    </a:ext>
                  </a:extLst>
                </a:gridCol>
                <a:gridCol w="626169">
                  <a:extLst>
                    <a:ext uri="{9D8B030D-6E8A-4147-A177-3AD203B41FA5}">
                      <a16:colId xmlns:a16="http://schemas.microsoft.com/office/drawing/2014/main" val="1539564541"/>
                    </a:ext>
                  </a:extLst>
                </a:gridCol>
                <a:gridCol w="626169">
                  <a:extLst>
                    <a:ext uri="{9D8B030D-6E8A-4147-A177-3AD203B41FA5}">
                      <a16:colId xmlns:a16="http://schemas.microsoft.com/office/drawing/2014/main" val="104473614"/>
                    </a:ext>
                  </a:extLst>
                </a:gridCol>
                <a:gridCol w="626169">
                  <a:extLst>
                    <a:ext uri="{9D8B030D-6E8A-4147-A177-3AD203B41FA5}">
                      <a16:colId xmlns:a16="http://schemas.microsoft.com/office/drawing/2014/main" val="3251055902"/>
                    </a:ext>
                  </a:extLst>
                </a:gridCol>
                <a:gridCol w="626169">
                  <a:extLst>
                    <a:ext uri="{9D8B030D-6E8A-4147-A177-3AD203B41FA5}">
                      <a16:colId xmlns:a16="http://schemas.microsoft.com/office/drawing/2014/main" val="1834775726"/>
                    </a:ext>
                  </a:extLst>
                </a:gridCol>
              </a:tblGrid>
              <a:tr h="374287">
                <a:tc>
                  <a:txBody>
                    <a:bodyPr/>
                    <a:lstStyle/>
                    <a:p>
                      <a:endParaRPr lang="en-US" sz="1800" dirty="0"/>
                    </a:p>
                  </a:txBody>
                  <a:tcPr/>
                </a:tc>
                <a:tc>
                  <a:txBody>
                    <a:bodyPr/>
                    <a:lstStyle/>
                    <a:p>
                      <a:r>
                        <a:rPr lang="en-US" sz="1800" dirty="0"/>
                        <a:t>K1</a:t>
                      </a:r>
                    </a:p>
                  </a:txBody>
                  <a:tcPr/>
                </a:tc>
                <a:tc>
                  <a:txBody>
                    <a:bodyPr/>
                    <a:lstStyle/>
                    <a:p>
                      <a:r>
                        <a:rPr lang="en-US" sz="1800" dirty="0"/>
                        <a:t>K2</a:t>
                      </a:r>
                    </a:p>
                  </a:txBody>
                  <a:tcPr/>
                </a:tc>
                <a:tc>
                  <a:txBody>
                    <a:bodyPr/>
                    <a:lstStyle/>
                    <a:p>
                      <a:r>
                        <a:rPr lang="en-US" sz="1800" dirty="0"/>
                        <a:t>K3</a:t>
                      </a:r>
                    </a:p>
                  </a:txBody>
                  <a:tcPr/>
                </a:tc>
                <a:tc>
                  <a:txBody>
                    <a:bodyPr/>
                    <a:lstStyle/>
                    <a:p>
                      <a:r>
                        <a:rPr lang="en-US" sz="1800" dirty="0" err="1"/>
                        <a:t>Kj</a:t>
                      </a:r>
                      <a:endParaRPr lang="en-US" sz="1800" dirty="0"/>
                    </a:p>
                  </a:txBody>
                  <a:tcPr/>
                </a:tc>
                <a:extLst>
                  <a:ext uri="{0D108BD9-81ED-4DB2-BD59-A6C34878D82A}">
                    <a16:rowId xmlns:a16="http://schemas.microsoft.com/office/drawing/2014/main" val="760122703"/>
                  </a:ext>
                </a:extLst>
              </a:tr>
              <a:tr h="366181">
                <a:tc>
                  <a:txBody>
                    <a:bodyPr/>
                    <a:lstStyle/>
                    <a:p>
                      <a:r>
                        <a:rPr lang="en-US" sz="1800" dirty="0"/>
                        <a:t>D1</a:t>
                      </a:r>
                    </a:p>
                  </a:txBody>
                  <a:tcPr/>
                </a:tc>
                <a:tc>
                  <a:txBody>
                    <a:bodyPr/>
                    <a:lstStyle/>
                    <a:p>
                      <a:r>
                        <a:rPr lang="en-US" sz="1800" dirty="0"/>
                        <a:t>1</a:t>
                      </a:r>
                    </a:p>
                  </a:txBody>
                  <a:tcPr/>
                </a:tc>
                <a:tc>
                  <a:txBody>
                    <a:bodyPr/>
                    <a:lstStyle/>
                    <a:p>
                      <a:r>
                        <a:rPr lang="en-US" sz="1800" dirty="0"/>
                        <a:t>0</a:t>
                      </a:r>
                    </a:p>
                  </a:txBody>
                  <a:tcPr/>
                </a:tc>
                <a:tc>
                  <a:txBody>
                    <a:bodyPr/>
                    <a:lstStyle/>
                    <a:p>
                      <a:r>
                        <a:rPr lang="en-US" sz="1800" dirty="0"/>
                        <a:t>1</a:t>
                      </a:r>
                    </a:p>
                  </a:txBody>
                  <a:tcPr/>
                </a:tc>
                <a:tc>
                  <a:txBody>
                    <a:bodyPr/>
                    <a:lstStyle/>
                    <a:p>
                      <a:r>
                        <a:rPr lang="en-US" sz="1800" dirty="0"/>
                        <a:t>0</a:t>
                      </a:r>
                    </a:p>
                  </a:txBody>
                  <a:tcPr/>
                </a:tc>
                <a:extLst>
                  <a:ext uri="{0D108BD9-81ED-4DB2-BD59-A6C34878D82A}">
                    <a16:rowId xmlns:a16="http://schemas.microsoft.com/office/drawing/2014/main" val="2781799535"/>
                  </a:ext>
                </a:extLst>
              </a:tr>
              <a:tr h="366181">
                <a:tc>
                  <a:txBody>
                    <a:bodyPr/>
                    <a:lstStyle/>
                    <a:p>
                      <a:r>
                        <a:rPr lang="en-US" sz="1800" dirty="0"/>
                        <a:t>D2</a:t>
                      </a:r>
                    </a:p>
                  </a:txBody>
                  <a:tcPr/>
                </a:tc>
                <a:tc>
                  <a:txBody>
                    <a:bodyPr/>
                    <a:lstStyle/>
                    <a:p>
                      <a:r>
                        <a:rPr lang="en-US" sz="1800" dirty="0"/>
                        <a:t>1</a:t>
                      </a:r>
                    </a:p>
                  </a:txBody>
                  <a:tcPr/>
                </a:tc>
                <a:tc>
                  <a:txBody>
                    <a:bodyPr/>
                    <a:lstStyle/>
                    <a:p>
                      <a:r>
                        <a:rPr lang="en-US" sz="1800" dirty="0"/>
                        <a:t>1</a:t>
                      </a:r>
                    </a:p>
                  </a:txBody>
                  <a:tcPr/>
                </a:tc>
                <a:tc>
                  <a:txBody>
                    <a:bodyPr/>
                    <a:lstStyle/>
                    <a:p>
                      <a:r>
                        <a:rPr lang="en-US" sz="1800" dirty="0"/>
                        <a:t>2</a:t>
                      </a:r>
                    </a:p>
                  </a:txBody>
                  <a:tcPr/>
                </a:tc>
                <a:tc>
                  <a:txBody>
                    <a:bodyPr/>
                    <a:lstStyle/>
                    <a:p>
                      <a:r>
                        <a:rPr lang="en-US" sz="1800" dirty="0"/>
                        <a:t>3</a:t>
                      </a:r>
                    </a:p>
                  </a:txBody>
                  <a:tcPr/>
                </a:tc>
                <a:extLst>
                  <a:ext uri="{0D108BD9-81ED-4DB2-BD59-A6C34878D82A}">
                    <a16:rowId xmlns:a16="http://schemas.microsoft.com/office/drawing/2014/main" val="1969562377"/>
                  </a:ext>
                </a:extLst>
              </a:tr>
              <a:tr h="366181">
                <a:tc>
                  <a:txBody>
                    <a:bodyPr/>
                    <a:lstStyle/>
                    <a:p>
                      <a:r>
                        <a:rPr lang="en-US" sz="1800" dirty="0"/>
                        <a:t>D3</a:t>
                      </a:r>
                    </a:p>
                  </a:txBody>
                  <a:tcPr/>
                </a:tc>
                <a:tc>
                  <a:txBody>
                    <a:bodyPr/>
                    <a:lstStyle/>
                    <a:p>
                      <a:r>
                        <a:rPr lang="en-US" sz="1800" dirty="0"/>
                        <a:t>3</a:t>
                      </a:r>
                    </a:p>
                  </a:txBody>
                  <a:tcPr/>
                </a:tc>
                <a:tc>
                  <a:txBody>
                    <a:bodyPr/>
                    <a:lstStyle/>
                    <a:p>
                      <a:r>
                        <a:rPr lang="en-US" sz="1800" dirty="0"/>
                        <a:t>0</a:t>
                      </a:r>
                    </a:p>
                  </a:txBody>
                  <a:tcPr/>
                </a:tc>
                <a:tc>
                  <a:txBody>
                    <a:bodyPr/>
                    <a:lstStyle/>
                    <a:p>
                      <a:r>
                        <a:rPr lang="en-US" sz="1800" dirty="0"/>
                        <a:t>0</a:t>
                      </a:r>
                    </a:p>
                  </a:txBody>
                  <a:tcPr/>
                </a:tc>
                <a:tc>
                  <a:txBody>
                    <a:bodyPr/>
                    <a:lstStyle/>
                    <a:p>
                      <a:r>
                        <a:rPr lang="en-US" sz="1800" dirty="0"/>
                        <a:t>1</a:t>
                      </a:r>
                    </a:p>
                  </a:txBody>
                  <a:tcPr/>
                </a:tc>
                <a:extLst>
                  <a:ext uri="{0D108BD9-81ED-4DB2-BD59-A6C34878D82A}">
                    <a16:rowId xmlns:a16="http://schemas.microsoft.com/office/drawing/2014/main" val="3097820373"/>
                  </a:ext>
                </a:extLst>
              </a:tr>
              <a:tr h="36618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err="1">
                          <a:latin typeface="Gill Sans MT" panose="020B0502020104020203" pitchFamily="34" charset="0"/>
                        </a:rPr>
                        <a:t>Dn</a:t>
                      </a:r>
                      <a:endParaRPr lang="en-US" sz="1800" dirty="0"/>
                    </a:p>
                  </a:txBody>
                  <a:tcPr/>
                </a:tc>
                <a:tc>
                  <a:txBody>
                    <a:bodyPr/>
                    <a:lstStyle/>
                    <a:p>
                      <a:r>
                        <a:rPr lang="en-US" sz="1800" dirty="0"/>
                        <a:t>0</a:t>
                      </a:r>
                    </a:p>
                  </a:txBody>
                  <a:tcPr/>
                </a:tc>
                <a:tc>
                  <a:txBody>
                    <a:bodyPr/>
                    <a:lstStyle/>
                    <a:p>
                      <a:r>
                        <a:rPr lang="en-US" sz="1800" dirty="0"/>
                        <a:t>2</a:t>
                      </a:r>
                    </a:p>
                  </a:txBody>
                  <a:tcPr/>
                </a:tc>
                <a:tc>
                  <a:txBody>
                    <a:bodyPr/>
                    <a:lstStyle/>
                    <a:p>
                      <a:r>
                        <a:rPr lang="en-US" sz="1800" dirty="0"/>
                        <a:t>0</a:t>
                      </a:r>
                    </a:p>
                  </a:txBody>
                  <a:tcPr/>
                </a:tc>
                <a:tc>
                  <a:txBody>
                    <a:bodyPr/>
                    <a:lstStyle/>
                    <a:p>
                      <a:r>
                        <a:rPr lang="en-US" sz="1800" dirty="0"/>
                        <a:t>0</a:t>
                      </a:r>
                    </a:p>
                  </a:txBody>
                  <a:tcPr/>
                </a:tc>
                <a:extLst>
                  <a:ext uri="{0D108BD9-81ED-4DB2-BD59-A6C34878D82A}">
                    <a16:rowId xmlns:a16="http://schemas.microsoft.com/office/drawing/2014/main" val="556385927"/>
                  </a:ext>
                </a:extLst>
              </a:tr>
            </a:tbl>
          </a:graphicData>
        </a:graphic>
      </p:graphicFrame>
      <p:graphicFrame>
        <p:nvGraphicFramePr>
          <p:cNvPr id="7" name="Table 6">
            <a:extLst>
              <a:ext uri="{FF2B5EF4-FFF2-40B4-BE49-F238E27FC236}">
                <a16:creationId xmlns:a16="http://schemas.microsoft.com/office/drawing/2014/main" id="{BDE84145-40E1-475E-80FB-3F5936A94371}"/>
              </a:ext>
            </a:extLst>
          </p:cNvPr>
          <p:cNvGraphicFramePr>
            <a:graphicFrameLocks noGrp="1"/>
          </p:cNvGraphicFramePr>
          <p:nvPr>
            <p:extLst>
              <p:ext uri="{D42A27DB-BD31-4B8C-83A1-F6EECF244321}">
                <p14:modId xmlns:p14="http://schemas.microsoft.com/office/powerpoint/2010/main" val="682342262"/>
              </p:ext>
            </p:extLst>
          </p:nvPr>
        </p:nvGraphicFramePr>
        <p:xfrm>
          <a:off x="7465325" y="3802920"/>
          <a:ext cx="3130847" cy="1842655"/>
        </p:xfrm>
        <a:graphic>
          <a:graphicData uri="http://schemas.openxmlformats.org/drawingml/2006/table">
            <a:tbl>
              <a:tblPr firstRow="1" bandRow="1">
                <a:tableStyleId>{5940675A-B579-460E-94D1-54222C63F5DA}</a:tableStyleId>
              </a:tblPr>
              <a:tblGrid>
                <a:gridCol w="604213">
                  <a:extLst>
                    <a:ext uri="{9D8B030D-6E8A-4147-A177-3AD203B41FA5}">
                      <a16:colId xmlns:a16="http://schemas.microsoft.com/office/drawing/2014/main" val="1227830132"/>
                    </a:ext>
                  </a:extLst>
                </a:gridCol>
                <a:gridCol w="604213">
                  <a:extLst>
                    <a:ext uri="{9D8B030D-6E8A-4147-A177-3AD203B41FA5}">
                      <a16:colId xmlns:a16="http://schemas.microsoft.com/office/drawing/2014/main" val="1539564541"/>
                    </a:ext>
                  </a:extLst>
                </a:gridCol>
                <a:gridCol w="604213">
                  <a:extLst>
                    <a:ext uri="{9D8B030D-6E8A-4147-A177-3AD203B41FA5}">
                      <a16:colId xmlns:a16="http://schemas.microsoft.com/office/drawing/2014/main" val="104473614"/>
                    </a:ext>
                  </a:extLst>
                </a:gridCol>
                <a:gridCol w="604213">
                  <a:extLst>
                    <a:ext uri="{9D8B030D-6E8A-4147-A177-3AD203B41FA5}">
                      <a16:colId xmlns:a16="http://schemas.microsoft.com/office/drawing/2014/main" val="3251055902"/>
                    </a:ext>
                  </a:extLst>
                </a:gridCol>
                <a:gridCol w="713995">
                  <a:extLst>
                    <a:ext uri="{9D8B030D-6E8A-4147-A177-3AD203B41FA5}">
                      <a16:colId xmlns:a16="http://schemas.microsoft.com/office/drawing/2014/main" val="1834775726"/>
                    </a:ext>
                  </a:extLst>
                </a:gridCol>
              </a:tblGrid>
              <a:tr h="368531">
                <a:tc>
                  <a:txBody>
                    <a:bodyPr/>
                    <a:lstStyle/>
                    <a:p>
                      <a:endParaRPr lang="en-US" sz="1800" dirty="0"/>
                    </a:p>
                  </a:txBody>
                  <a:tcPr/>
                </a:tc>
                <a:tc>
                  <a:txBody>
                    <a:bodyPr/>
                    <a:lstStyle/>
                    <a:p>
                      <a:r>
                        <a:rPr lang="en-US" sz="1800" dirty="0"/>
                        <a:t>W1</a:t>
                      </a:r>
                    </a:p>
                  </a:txBody>
                  <a:tcPr/>
                </a:tc>
                <a:tc>
                  <a:txBody>
                    <a:bodyPr/>
                    <a:lstStyle/>
                    <a:p>
                      <a:r>
                        <a:rPr lang="en-US" sz="1800" dirty="0"/>
                        <a:t>W2</a:t>
                      </a:r>
                    </a:p>
                  </a:txBody>
                  <a:tcPr/>
                </a:tc>
                <a:tc>
                  <a:txBody>
                    <a:bodyPr/>
                    <a:lstStyle/>
                    <a:p>
                      <a:r>
                        <a:rPr lang="en-US" sz="1800" dirty="0"/>
                        <a:t>W3</a:t>
                      </a:r>
                    </a:p>
                  </a:txBody>
                  <a:tcPr/>
                </a:tc>
                <a:tc>
                  <a:txBody>
                    <a:bodyPr/>
                    <a:lstStyle/>
                    <a:p>
                      <a:r>
                        <a:rPr lang="en-US" sz="1800" dirty="0"/>
                        <a:t>Wm</a:t>
                      </a:r>
                    </a:p>
                  </a:txBody>
                  <a:tcPr/>
                </a:tc>
                <a:extLst>
                  <a:ext uri="{0D108BD9-81ED-4DB2-BD59-A6C34878D82A}">
                    <a16:rowId xmlns:a16="http://schemas.microsoft.com/office/drawing/2014/main" val="760122703"/>
                  </a:ext>
                </a:extLst>
              </a:tr>
              <a:tr h="368531">
                <a:tc>
                  <a:txBody>
                    <a:bodyPr/>
                    <a:lstStyle/>
                    <a:p>
                      <a:r>
                        <a:rPr lang="en-US" sz="1800" dirty="0"/>
                        <a:t>K1</a:t>
                      </a:r>
                    </a:p>
                  </a:txBody>
                  <a:tcPr/>
                </a:tc>
                <a:tc>
                  <a:txBody>
                    <a:bodyPr/>
                    <a:lstStyle/>
                    <a:p>
                      <a:r>
                        <a:rPr lang="en-US" sz="1800" dirty="0"/>
                        <a:t>3</a:t>
                      </a:r>
                    </a:p>
                  </a:txBody>
                  <a:tcPr/>
                </a:tc>
                <a:tc>
                  <a:txBody>
                    <a:bodyPr/>
                    <a:lstStyle/>
                    <a:p>
                      <a:r>
                        <a:rPr lang="en-US" sz="1800" dirty="0"/>
                        <a:t>1</a:t>
                      </a:r>
                    </a:p>
                  </a:txBody>
                  <a:tcPr/>
                </a:tc>
                <a:tc>
                  <a:txBody>
                    <a:bodyPr/>
                    <a:lstStyle/>
                    <a:p>
                      <a:r>
                        <a:rPr lang="en-US" sz="1800" dirty="0"/>
                        <a:t>1</a:t>
                      </a:r>
                    </a:p>
                  </a:txBody>
                  <a:tcPr/>
                </a:tc>
                <a:tc>
                  <a:txBody>
                    <a:bodyPr/>
                    <a:lstStyle/>
                    <a:p>
                      <a:r>
                        <a:rPr lang="en-US" sz="1800" dirty="0"/>
                        <a:t>3</a:t>
                      </a:r>
                    </a:p>
                  </a:txBody>
                  <a:tcPr/>
                </a:tc>
                <a:extLst>
                  <a:ext uri="{0D108BD9-81ED-4DB2-BD59-A6C34878D82A}">
                    <a16:rowId xmlns:a16="http://schemas.microsoft.com/office/drawing/2014/main" val="2781799535"/>
                  </a:ext>
                </a:extLst>
              </a:tr>
              <a:tr h="368531">
                <a:tc>
                  <a:txBody>
                    <a:bodyPr/>
                    <a:lstStyle/>
                    <a:p>
                      <a:r>
                        <a:rPr lang="en-US" sz="1800" dirty="0"/>
                        <a:t>K2</a:t>
                      </a:r>
                    </a:p>
                  </a:txBody>
                  <a:tcPr/>
                </a:tc>
                <a:tc>
                  <a:txBody>
                    <a:bodyPr/>
                    <a:lstStyle/>
                    <a:p>
                      <a:r>
                        <a:rPr lang="en-US" sz="1800" dirty="0"/>
                        <a:t>0</a:t>
                      </a:r>
                    </a:p>
                  </a:txBody>
                  <a:tcPr/>
                </a:tc>
                <a:tc>
                  <a:txBody>
                    <a:bodyPr/>
                    <a:lstStyle/>
                    <a:p>
                      <a:r>
                        <a:rPr lang="en-US" sz="1800" dirty="0"/>
                        <a:t>3</a:t>
                      </a:r>
                    </a:p>
                  </a:txBody>
                  <a:tcPr/>
                </a:tc>
                <a:tc>
                  <a:txBody>
                    <a:bodyPr/>
                    <a:lstStyle/>
                    <a:p>
                      <a:r>
                        <a:rPr lang="en-US" sz="1800" dirty="0"/>
                        <a:t>0</a:t>
                      </a:r>
                    </a:p>
                  </a:txBody>
                  <a:tcPr/>
                </a:tc>
                <a:tc>
                  <a:txBody>
                    <a:bodyPr/>
                    <a:lstStyle/>
                    <a:p>
                      <a:r>
                        <a:rPr lang="en-US" sz="1800" dirty="0"/>
                        <a:t>0</a:t>
                      </a:r>
                    </a:p>
                  </a:txBody>
                  <a:tcPr/>
                </a:tc>
                <a:extLst>
                  <a:ext uri="{0D108BD9-81ED-4DB2-BD59-A6C34878D82A}">
                    <a16:rowId xmlns:a16="http://schemas.microsoft.com/office/drawing/2014/main" val="1969562377"/>
                  </a:ext>
                </a:extLst>
              </a:tr>
              <a:tr h="368531">
                <a:tc>
                  <a:txBody>
                    <a:bodyPr/>
                    <a:lstStyle/>
                    <a:p>
                      <a:r>
                        <a:rPr lang="en-US" sz="1800" dirty="0"/>
                        <a:t>K3</a:t>
                      </a:r>
                    </a:p>
                  </a:txBody>
                  <a:tcPr/>
                </a:tc>
                <a:tc>
                  <a:txBody>
                    <a:bodyPr/>
                    <a:lstStyle/>
                    <a:p>
                      <a:r>
                        <a:rPr lang="en-US" sz="1800" dirty="0"/>
                        <a:t>1</a:t>
                      </a:r>
                    </a:p>
                  </a:txBody>
                  <a:tcPr/>
                </a:tc>
                <a:tc>
                  <a:txBody>
                    <a:bodyPr/>
                    <a:lstStyle/>
                    <a:p>
                      <a:r>
                        <a:rPr lang="en-US" sz="1800" dirty="0"/>
                        <a:t>0</a:t>
                      </a:r>
                    </a:p>
                  </a:txBody>
                  <a:tcPr/>
                </a:tc>
                <a:tc>
                  <a:txBody>
                    <a:bodyPr/>
                    <a:lstStyle/>
                    <a:p>
                      <a:r>
                        <a:rPr lang="en-US" sz="1800" dirty="0"/>
                        <a:t>3</a:t>
                      </a:r>
                    </a:p>
                  </a:txBody>
                  <a:tcPr/>
                </a:tc>
                <a:tc>
                  <a:txBody>
                    <a:bodyPr/>
                    <a:lstStyle/>
                    <a:p>
                      <a:r>
                        <a:rPr lang="en-US" sz="1800" dirty="0"/>
                        <a:t>1</a:t>
                      </a:r>
                    </a:p>
                  </a:txBody>
                  <a:tcPr/>
                </a:tc>
                <a:extLst>
                  <a:ext uri="{0D108BD9-81ED-4DB2-BD59-A6C34878D82A}">
                    <a16:rowId xmlns:a16="http://schemas.microsoft.com/office/drawing/2014/main" val="3097820373"/>
                  </a:ext>
                </a:extLst>
              </a:tr>
              <a:tr h="3685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err="1">
                          <a:latin typeface="Gill Sans MT" panose="020B0502020104020203" pitchFamily="34" charset="0"/>
                        </a:rPr>
                        <a:t>Kn</a:t>
                      </a:r>
                      <a:endParaRPr lang="en-US" sz="1800" dirty="0"/>
                    </a:p>
                  </a:txBody>
                  <a:tcPr/>
                </a:tc>
                <a:tc>
                  <a:txBody>
                    <a:bodyPr/>
                    <a:lstStyle/>
                    <a:p>
                      <a:r>
                        <a:rPr lang="en-US" sz="1800" dirty="0"/>
                        <a:t>2</a:t>
                      </a:r>
                    </a:p>
                  </a:txBody>
                  <a:tcPr/>
                </a:tc>
                <a:tc>
                  <a:txBody>
                    <a:bodyPr/>
                    <a:lstStyle/>
                    <a:p>
                      <a:r>
                        <a:rPr lang="en-US" sz="1800" dirty="0"/>
                        <a:t>1</a:t>
                      </a:r>
                    </a:p>
                  </a:txBody>
                  <a:tcPr/>
                </a:tc>
                <a:tc>
                  <a:txBody>
                    <a:bodyPr/>
                    <a:lstStyle/>
                    <a:p>
                      <a:r>
                        <a:rPr lang="en-US" sz="1800" dirty="0"/>
                        <a:t>0</a:t>
                      </a:r>
                    </a:p>
                  </a:txBody>
                  <a:tcPr/>
                </a:tc>
                <a:tc>
                  <a:txBody>
                    <a:bodyPr/>
                    <a:lstStyle/>
                    <a:p>
                      <a:r>
                        <a:rPr lang="en-US" sz="1800" dirty="0"/>
                        <a:t>0</a:t>
                      </a:r>
                    </a:p>
                  </a:txBody>
                  <a:tcPr/>
                </a:tc>
                <a:extLst>
                  <a:ext uri="{0D108BD9-81ED-4DB2-BD59-A6C34878D82A}">
                    <a16:rowId xmlns:a16="http://schemas.microsoft.com/office/drawing/2014/main" val="556385927"/>
                  </a:ext>
                </a:extLst>
              </a:tr>
            </a:tbl>
          </a:graphicData>
        </a:graphic>
      </p:graphicFrame>
      <p:sp>
        <p:nvSpPr>
          <p:cNvPr id="9" name="TextBox 8">
            <a:extLst>
              <a:ext uri="{FF2B5EF4-FFF2-40B4-BE49-F238E27FC236}">
                <a16:creationId xmlns:a16="http://schemas.microsoft.com/office/drawing/2014/main" id="{1DEC54C9-B529-4953-8284-2B682A01529F}"/>
              </a:ext>
            </a:extLst>
          </p:cNvPr>
          <p:cNvSpPr txBox="1"/>
          <p:nvPr/>
        </p:nvSpPr>
        <p:spPr>
          <a:xfrm flipH="1">
            <a:off x="7638046" y="5838643"/>
            <a:ext cx="2785403" cy="646331"/>
          </a:xfrm>
          <a:prstGeom prst="rect">
            <a:avLst/>
          </a:prstGeom>
          <a:noFill/>
        </p:spPr>
        <p:txBody>
          <a:bodyPr wrap="square" rtlCol="0">
            <a:spAutoFit/>
          </a:bodyPr>
          <a:lstStyle/>
          <a:p>
            <a:pPr algn="ctr"/>
            <a:r>
              <a:rPr lang="en-US" dirty="0">
                <a:solidFill>
                  <a:prstClr val="black"/>
                </a:solidFill>
              </a:rPr>
              <a:t>Topic-Terms Matrix</a:t>
            </a:r>
          </a:p>
          <a:p>
            <a:pPr algn="ctr"/>
            <a:r>
              <a:rPr lang="en-US" dirty="0">
                <a:solidFill>
                  <a:prstClr val="black"/>
                </a:solidFill>
              </a:rPr>
              <a:t>M2</a:t>
            </a:r>
          </a:p>
        </p:txBody>
      </p:sp>
      <p:sp>
        <p:nvSpPr>
          <p:cNvPr id="10" name="TextBox 9">
            <a:extLst>
              <a:ext uri="{FF2B5EF4-FFF2-40B4-BE49-F238E27FC236}">
                <a16:creationId xmlns:a16="http://schemas.microsoft.com/office/drawing/2014/main" id="{5788B010-7CC8-4382-915C-3F34A3BE8D4E}"/>
              </a:ext>
            </a:extLst>
          </p:cNvPr>
          <p:cNvSpPr txBox="1"/>
          <p:nvPr/>
        </p:nvSpPr>
        <p:spPr>
          <a:xfrm flipH="1">
            <a:off x="1768548" y="5838643"/>
            <a:ext cx="2785403" cy="646331"/>
          </a:xfrm>
          <a:prstGeom prst="rect">
            <a:avLst/>
          </a:prstGeom>
          <a:noFill/>
        </p:spPr>
        <p:txBody>
          <a:bodyPr wrap="square" rtlCol="0">
            <a:spAutoFit/>
          </a:bodyPr>
          <a:lstStyle/>
          <a:p>
            <a:pPr algn="ctr"/>
            <a:r>
              <a:rPr lang="en-US" dirty="0">
                <a:solidFill>
                  <a:prstClr val="black"/>
                </a:solidFill>
              </a:rPr>
              <a:t>Document-Topics Matrix</a:t>
            </a:r>
          </a:p>
          <a:p>
            <a:pPr algn="ctr"/>
            <a:r>
              <a:rPr lang="en-US" dirty="0">
                <a:solidFill>
                  <a:prstClr val="black"/>
                </a:solidFill>
              </a:rPr>
              <a:t>M1</a:t>
            </a:r>
          </a:p>
        </p:txBody>
      </p:sp>
      <p:pic>
        <p:nvPicPr>
          <p:cNvPr id="11" name="Picture 10">
            <a:extLst>
              <a:ext uri="{FF2B5EF4-FFF2-40B4-BE49-F238E27FC236}">
                <a16:creationId xmlns:a16="http://schemas.microsoft.com/office/drawing/2014/main" id="{C7A4D120-E91B-4E1D-8890-EA648FBC5854}"/>
              </a:ext>
            </a:extLst>
          </p:cNvPr>
          <p:cNvPicPr>
            <a:picLocks noChangeAspect="1"/>
          </p:cNvPicPr>
          <p:nvPr/>
        </p:nvPicPr>
        <p:blipFill>
          <a:blip r:embed="rId2"/>
          <a:stretch>
            <a:fillRect/>
          </a:stretch>
        </p:blipFill>
        <p:spPr>
          <a:xfrm>
            <a:off x="6953108" y="1154433"/>
            <a:ext cx="4811838" cy="2452393"/>
          </a:xfrm>
          <a:prstGeom prst="rect">
            <a:avLst/>
          </a:prstGeom>
        </p:spPr>
      </p:pic>
    </p:spTree>
    <p:extLst>
      <p:ext uri="{BB962C8B-B14F-4D97-AF65-F5344CB8AC3E}">
        <p14:creationId xmlns:p14="http://schemas.microsoft.com/office/powerpoint/2010/main" val="33094256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400" b="1" dirty="0">
                <a:latin typeface="Gill Sans MT" panose="020B0502020104020203" pitchFamily="34" charset="0"/>
              </a:rPr>
              <a:t>Word</a:t>
            </a:r>
            <a:r>
              <a:rPr lang="en-US" sz="4000" b="1" dirty="0">
                <a:latin typeface="Agency FB" panose="020B0503020202020204" pitchFamily="34" charset="0"/>
              </a:rPr>
              <a:t>2</a:t>
            </a:r>
            <a:r>
              <a:rPr lang="en-US" sz="2400" b="1" dirty="0">
                <a:latin typeface="Gill Sans MT" panose="020B0502020104020203" pitchFamily="34" charset="0"/>
              </a:rPr>
              <a:t>Vec</a:t>
            </a:r>
          </a:p>
        </p:txBody>
      </p:sp>
      <p:sp>
        <p:nvSpPr>
          <p:cNvPr id="6" name="Rectangle 5"/>
          <p:cNvSpPr/>
          <p:nvPr/>
        </p:nvSpPr>
        <p:spPr>
          <a:xfrm>
            <a:off x="605306" y="3022793"/>
            <a:ext cx="10637950" cy="2862322"/>
          </a:xfrm>
          <a:prstGeom prst="rect">
            <a:avLst/>
          </a:prstGeom>
        </p:spPr>
        <p:txBody>
          <a:bodyPr wrap="square">
            <a:spAutoFit/>
          </a:bodyPr>
          <a:lstStyle/>
          <a:p>
            <a:r>
              <a:rPr lang="en-US" b="1" u="sng" dirty="0">
                <a:solidFill>
                  <a:prstClr val="black"/>
                </a:solidFill>
                <a:latin typeface="Gill Sans MT" panose="020B0502020104020203" pitchFamily="34" charset="0"/>
              </a:rPr>
              <a:t>Word Embeddings</a:t>
            </a:r>
            <a:r>
              <a:rPr lang="en-US" dirty="0">
                <a:solidFill>
                  <a:prstClr val="black"/>
                </a:solidFill>
                <a:latin typeface="Gill Sans MT" panose="020B0502020104020203" pitchFamily="34" charset="0"/>
              </a:rPr>
              <a:t> are a compressed, </a:t>
            </a:r>
            <a:r>
              <a:rPr lang="en-US" b="1" dirty="0">
                <a:solidFill>
                  <a:prstClr val="black"/>
                </a:solidFill>
                <a:latin typeface="Gill Sans MT" panose="020B0502020104020203" pitchFamily="34" charset="0"/>
              </a:rPr>
              <a:t>low dimensional</a:t>
            </a:r>
            <a:r>
              <a:rPr lang="en-US" dirty="0">
                <a:solidFill>
                  <a:prstClr val="black"/>
                </a:solidFill>
                <a:latin typeface="Gill Sans MT" panose="020B0502020104020203" pitchFamily="34" charset="0"/>
              </a:rPr>
              <a:t> version of the mammoth-sized text feature vectors</a:t>
            </a:r>
          </a:p>
          <a:p>
            <a:endParaRPr lang="en-US" dirty="0">
              <a:solidFill>
                <a:prstClr val="black"/>
              </a:solidFill>
              <a:latin typeface="Gill Sans MT" panose="020B0502020104020203" pitchFamily="34" charset="0"/>
            </a:endParaRPr>
          </a:p>
          <a:p>
            <a:pPr marL="285750" indent="-285750">
              <a:buFont typeface="Courier New" panose="02070309020205020404" pitchFamily="49" charset="0"/>
              <a:buChar char="o"/>
            </a:pPr>
            <a:r>
              <a:rPr lang="en-US" b="1" dirty="0">
                <a:solidFill>
                  <a:prstClr val="black"/>
                </a:solidFill>
                <a:latin typeface="Gill Sans MT" panose="020B0502020104020203" pitchFamily="34" charset="0"/>
              </a:rPr>
              <a:t>What are the different ways we can generate Word Embeddings ?</a:t>
            </a:r>
          </a:p>
          <a:p>
            <a:pPr marL="285750" indent="-285750">
              <a:buFont typeface="Courier New" panose="02070309020205020404" pitchFamily="49" charset="0"/>
              <a:buChar char="o"/>
            </a:pPr>
            <a:endParaRPr lang="en-US" dirty="0">
              <a:solidFill>
                <a:srgbClr val="70AD47">
                  <a:lumMod val="50000"/>
                </a:srgbClr>
              </a:solidFill>
              <a:latin typeface="Gill Sans MT" panose="020B0502020104020203" pitchFamily="34" charset="0"/>
            </a:endParaRPr>
          </a:p>
          <a:p>
            <a:pPr marL="742950" lvl="1" indent="-285750">
              <a:buFont typeface="Arial" panose="020B0604020202020204" pitchFamily="34" charset="0"/>
              <a:buChar char="•"/>
            </a:pPr>
            <a:r>
              <a:rPr lang="en-US" b="1" dirty="0">
                <a:solidFill>
                  <a:prstClr val="black"/>
                </a:solidFill>
                <a:latin typeface="Gill Sans MT" panose="020B0502020104020203" pitchFamily="34" charset="0"/>
              </a:rPr>
              <a:t>Frequency-based approach: </a:t>
            </a:r>
            <a:r>
              <a:rPr lang="en-US" dirty="0">
                <a:solidFill>
                  <a:srgbClr val="4472C4">
                    <a:lumMod val="75000"/>
                  </a:srgbClr>
                </a:solidFill>
                <a:latin typeface="Gill Sans MT" panose="020B0502020104020203" pitchFamily="34" charset="0"/>
              </a:rPr>
              <a:t>Reducing the term-document matrix (which can as well be a TF-IDF, incidence matrix etc.) using a dimensionality reduction technique such as SVD</a:t>
            </a:r>
          </a:p>
          <a:p>
            <a:pPr marL="742950" lvl="1" indent="-285750">
              <a:buFont typeface="Arial" panose="020B0604020202020204" pitchFamily="34" charset="0"/>
              <a:buChar char="•"/>
            </a:pPr>
            <a:endParaRPr lang="en-US" dirty="0">
              <a:solidFill>
                <a:srgbClr val="4472C4">
                  <a:lumMod val="75000"/>
                </a:srgbClr>
              </a:solidFill>
              <a:latin typeface="Gill Sans MT" panose="020B0502020104020203" pitchFamily="34" charset="0"/>
            </a:endParaRPr>
          </a:p>
          <a:p>
            <a:pPr marL="742950" lvl="1" indent="-285750">
              <a:buFont typeface="Arial" panose="020B0604020202020204" pitchFamily="34" charset="0"/>
              <a:buChar char="•"/>
            </a:pPr>
            <a:r>
              <a:rPr lang="en-US" b="1" dirty="0">
                <a:solidFill>
                  <a:prstClr val="black"/>
                </a:solidFill>
                <a:latin typeface="Gill Sans MT" panose="020B0502020104020203" pitchFamily="34" charset="0"/>
              </a:rPr>
              <a:t>Prediction based approach: </a:t>
            </a:r>
            <a:r>
              <a:rPr lang="en-US" dirty="0">
                <a:solidFill>
                  <a:srgbClr val="4472C4">
                    <a:lumMod val="75000"/>
                  </a:srgbClr>
                </a:solidFill>
                <a:latin typeface="Gill Sans MT" panose="020B0502020104020203" pitchFamily="34" charset="0"/>
              </a:rPr>
              <a:t>In this approach, the input is a single word (or a combination of words) and output is a combination of context words (or a single word). A shallow neural network learns the embedding's such that the output words can be predicted using the input words.</a:t>
            </a:r>
            <a:endParaRPr lang="en-US" dirty="0">
              <a:solidFill>
                <a:prstClr val="black"/>
              </a:solidFill>
              <a:latin typeface="Gill Sans MT" panose="020B0502020104020203" pitchFamily="34" charset="0"/>
            </a:endParaRPr>
          </a:p>
        </p:txBody>
      </p:sp>
      <p:sp>
        <p:nvSpPr>
          <p:cNvPr id="7" name="TextBox 6"/>
          <p:cNvSpPr txBox="1"/>
          <p:nvPr/>
        </p:nvSpPr>
        <p:spPr>
          <a:xfrm>
            <a:off x="605306" y="1236374"/>
            <a:ext cx="10947043" cy="1200329"/>
          </a:xfrm>
          <a:prstGeom prst="rect">
            <a:avLst/>
          </a:prstGeom>
          <a:noFill/>
        </p:spPr>
        <p:txBody>
          <a:bodyPr wrap="square" rtlCol="0">
            <a:spAutoFit/>
          </a:bodyPr>
          <a:lstStyle/>
          <a:p>
            <a:r>
              <a:rPr lang="en-US" dirty="0">
                <a:solidFill>
                  <a:prstClr val="black"/>
                </a:solidFill>
                <a:latin typeface="Gill Sans MT" panose="020B0502020104020203" pitchFamily="34" charset="0"/>
              </a:rPr>
              <a:t>Problems with the text feature vectorizers like count vectorizers and TFIDF vectorizers are:</a:t>
            </a:r>
          </a:p>
          <a:p>
            <a:endParaRPr lang="en-US" dirty="0">
              <a:solidFill>
                <a:prstClr val="black"/>
              </a:solidFill>
              <a:latin typeface="Gill Sans MT" panose="020B0502020104020203" pitchFamily="34" charset="0"/>
            </a:endParaRPr>
          </a:p>
          <a:p>
            <a:pPr marL="285750" indent="-285750">
              <a:buFont typeface="Wingdings" panose="05000000000000000000" pitchFamily="2" charset="2"/>
              <a:buChar char="§"/>
            </a:pPr>
            <a:r>
              <a:rPr lang="en-US" dirty="0">
                <a:solidFill>
                  <a:prstClr val="black"/>
                </a:solidFill>
                <a:latin typeface="Gill Sans MT" panose="020B0502020104020203" pitchFamily="34" charset="0"/>
              </a:rPr>
              <a:t>High Dimensionality</a:t>
            </a:r>
          </a:p>
          <a:p>
            <a:pPr marL="285750" indent="-285750">
              <a:buFont typeface="Wingdings" panose="05000000000000000000" pitchFamily="2" charset="2"/>
              <a:buChar char="§"/>
            </a:pPr>
            <a:r>
              <a:rPr lang="en-US" dirty="0">
                <a:solidFill>
                  <a:prstClr val="black"/>
                </a:solidFill>
                <a:latin typeface="Gill Sans MT" panose="020B0502020104020203" pitchFamily="34" charset="0"/>
              </a:rPr>
              <a:t>Limited vocabulary</a:t>
            </a:r>
          </a:p>
        </p:txBody>
      </p:sp>
    </p:spTree>
    <p:extLst>
      <p:ext uri="{BB962C8B-B14F-4D97-AF65-F5344CB8AC3E}">
        <p14:creationId xmlns:p14="http://schemas.microsoft.com/office/powerpoint/2010/main" val="38983095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5306" y="1109403"/>
            <a:ext cx="11155285" cy="5324535"/>
          </a:xfrm>
          <a:prstGeom prst="rect">
            <a:avLst/>
          </a:prstGeom>
        </p:spPr>
        <p:txBody>
          <a:bodyPr wrap="square">
            <a:spAutoFit/>
          </a:bodyPr>
          <a:lstStyle/>
          <a:p>
            <a:pPr fontAlgn="base"/>
            <a:r>
              <a:rPr lang="en-US" sz="1600" b="1" u="sng" cap="all" dirty="0">
                <a:solidFill>
                  <a:prstClr val="black"/>
                </a:solidFill>
                <a:latin typeface="Gill Sans MT" panose="020B0502020104020203" pitchFamily="34" charset="0"/>
              </a:rPr>
              <a:t>TRAINING</a:t>
            </a:r>
          </a:p>
          <a:p>
            <a:pPr fontAlgn="base"/>
            <a:endParaRPr lang="en-US" sz="1600" dirty="0">
              <a:solidFill>
                <a:prstClr val="black"/>
              </a:solidFill>
              <a:latin typeface="Gill Sans MT" panose="020B0502020104020203" pitchFamily="34" charset="0"/>
            </a:endParaRPr>
          </a:p>
          <a:p>
            <a:pPr fontAlgn="base"/>
            <a:r>
              <a:rPr lang="en-US" sz="1600" dirty="0">
                <a:solidFill>
                  <a:prstClr val="black"/>
                </a:solidFill>
                <a:latin typeface="Gill Sans MT" panose="020B0502020104020203" pitchFamily="34" charset="0"/>
              </a:rPr>
              <a:t>There are two popular methods that we can use to train our embedding's weights: skip-gram and continuous bag of words (CBOW).</a:t>
            </a:r>
          </a:p>
          <a:p>
            <a:pPr fontAlgn="base"/>
            <a:endParaRPr lang="en-US" sz="1600" dirty="0">
              <a:solidFill>
                <a:prstClr val="black"/>
              </a:solidFill>
              <a:latin typeface="Gill Sans MT" panose="020B0502020104020203" pitchFamily="34" charset="0"/>
            </a:endParaRPr>
          </a:p>
          <a:p>
            <a:r>
              <a:rPr lang="en-US" sz="1600" b="1" u="sng" cap="all" dirty="0">
                <a:solidFill>
                  <a:prstClr val="black"/>
                </a:solidFill>
                <a:latin typeface="Gill Sans MT" panose="020B0502020104020203" pitchFamily="34" charset="0"/>
              </a:rPr>
              <a:t>SKIP-GRAM</a:t>
            </a:r>
          </a:p>
          <a:p>
            <a:endParaRPr lang="en-US" sz="1600" dirty="0">
              <a:solidFill>
                <a:prstClr val="black"/>
              </a:solidFill>
              <a:latin typeface="Gill Sans MT" panose="020B0502020104020203" pitchFamily="34" charset="0"/>
            </a:endParaRPr>
          </a:p>
          <a:p>
            <a:r>
              <a:rPr lang="en-US" sz="1600" dirty="0">
                <a:solidFill>
                  <a:prstClr val="black"/>
                </a:solidFill>
                <a:latin typeface="Gill Sans MT" panose="020B0502020104020203" pitchFamily="34" charset="0"/>
              </a:rPr>
              <a:t>The idea behind skip-gram is to take in a word and predict the context words.</a:t>
            </a:r>
          </a:p>
          <a:p>
            <a:endParaRPr lang="en-US" sz="1600" dirty="0">
              <a:solidFill>
                <a:prstClr val="black"/>
              </a:solidFill>
              <a:latin typeface="Gill Sans MT" panose="020B0502020104020203" pitchFamily="34" charset="0"/>
            </a:endParaRPr>
          </a:p>
          <a:p>
            <a:r>
              <a:rPr lang="en-US" sz="1600" dirty="0">
                <a:solidFill>
                  <a:prstClr val="black"/>
                </a:solidFill>
                <a:latin typeface="Gill Sans MT" panose="020B0502020104020203" pitchFamily="34" charset="0"/>
              </a:rPr>
              <a:t>E.g. lets generate training data from a sentence like “</a:t>
            </a:r>
            <a:r>
              <a:rPr lang="en-US" sz="1600" dirty="0">
                <a:solidFill>
                  <a:srgbClr val="ED7D31"/>
                </a:solidFill>
                <a:latin typeface="Gill Sans MT" panose="020B0502020104020203" pitchFamily="34" charset="0"/>
              </a:rPr>
              <a:t>the quick brown fox jumped over the lazy dog</a:t>
            </a:r>
            <a:r>
              <a:rPr lang="en-US" sz="1600" dirty="0">
                <a:solidFill>
                  <a:prstClr val="black"/>
                </a:solidFill>
                <a:latin typeface="Gill Sans MT" panose="020B0502020104020203" pitchFamily="34" charset="0"/>
              </a:rPr>
              <a:t>”</a:t>
            </a:r>
            <a:r>
              <a:rPr lang="en-US" sz="1600" dirty="0">
                <a:solidFill>
                  <a:srgbClr val="404040"/>
                </a:solidFill>
                <a:latin typeface="Gill Sans MT" panose="020B0502020104020203" pitchFamily="34" charset="0"/>
              </a:rPr>
              <a:t>	</a:t>
            </a:r>
          </a:p>
          <a:p>
            <a:endParaRPr lang="en-US" sz="1600" dirty="0">
              <a:solidFill>
                <a:prstClr val="black"/>
              </a:solidFill>
              <a:latin typeface="Gill Sans MT" panose="020B0502020104020203" pitchFamily="34" charset="0"/>
            </a:endParaRPr>
          </a:p>
          <a:p>
            <a:r>
              <a:rPr lang="en-US" sz="1600" dirty="0">
                <a:solidFill>
                  <a:prstClr val="black"/>
                </a:solidFill>
                <a:latin typeface="Gill Sans MT" panose="020B0502020104020203" pitchFamily="34" charset="0"/>
              </a:rPr>
              <a:t>We need to predict context words from a target word where the context words are the words to the left and to the right of the target word. We will choose a </a:t>
            </a:r>
            <a:r>
              <a:rPr lang="en-US" sz="1600" b="1" dirty="0">
                <a:solidFill>
                  <a:prstClr val="black"/>
                </a:solidFill>
                <a:latin typeface="Gill Sans MT" panose="020B0502020104020203" pitchFamily="34" charset="0"/>
              </a:rPr>
              <a:t>window size</a:t>
            </a:r>
            <a:r>
              <a:rPr lang="en-US" sz="1600" dirty="0">
                <a:solidFill>
                  <a:prstClr val="black"/>
                </a:solidFill>
                <a:latin typeface="Gill Sans MT" panose="020B0502020104020203" pitchFamily="34" charset="0"/>
              </a:rPr>
              <a:t> (1 in this case) to decide how far left and right to go. The training data for the sentence above will look like this:</a:t>
            </a:r>
          </a:p>
          <a:p>
            <a:endParaRPr lang="en-US" sz="1600" dirty="0">
              <a:solidFill>
                <a:prstClr val="black"/>
              </a:solidFill>
              <a:latin typeface="Gill Sans MT" panose="020B0502020104020203" pitchFamily="34" charset="0"/>
            </a:endParaRPr>
          </a:p>
          <a:p>
            <a:pPr algn="ctr"/>
            <a:r>
              <a:rPr lang="en-US" sz="2000" dirty="0">
                <a:solidFill>
                  <a:srgbClr val="70AD47">
                    <a:lumMod val="50000"/>
                  </a:srgbClr>
                </a:solidFill>
                <a:latin typeface="Gill Sans MT" panose="020B0502020104020203" pitchFamily="34" charset="0"/>
              </a:rPr>
              <a:t>(quick, the),(quick, brown),(brown, quick),(brown, fox) … </a:t>
            </a:r>
          </a:p>
          <a:p>
            <a:pPr algn="ctr"/>
            <a:endParaRPr lang="en-US" sz="1600" dirty="0">
              <a:solidFill>
                <a:srgbClr val="70AD47">
                  <a:lumMod val="50000"/>
                </a:srgbClr>
              </a:solidFill>
              <a:latin typeface="Gill Sans MT" panose="020B0502020104020203" pitchFamily="34" charset="0"/>
            </a:endParaRPr>
          </a:p>
          <a:p>
            <a:pPr algn="ctr"/>
            <a:endParaRPr lang="en-US" sz="1600" dirty="0">
              <a:solidFill>
                <a:srgbClr val="70AD47">
                  <a:lumMod val="50000"/>
                </a:srgbClr>
              </a:solidFill>
              <a:latin typeface="Gill Sans MT" panose="020B0502020104020203" pitchFamily="34" charset="0"/>
            </a:endParaRPr>
          </a:p>
          <a:p>
            <a:r>
              <a:rPr lang="en-US" sz="1600" dirty="0">
                <a:solidFill>
                  <a:prstClr val="black"/>
                </a:solidFill>
                <a:latin typeface="Gill Sans MT" panose="020B0502020104020203" pitchFamily="34" charset="0"/>
              </a:rPr>
              <a:t>The idea is to be able to train our weights so that we predict context words from target words. So when we input ‘quick’, we should receive ‘the’. We do this across the entire training set because we want to adjust the weights for all of our words using all the context we have available.</a:t>
            </a:r>
          </a:p>
          <a:p>
            <a:pPr fontAlgn="base"/>
            <a:endParaRPr lang="en-US" sz="1600" dirty="0">
              <a:solidFill>
                <a:srgbClr val="404040"/>
              </a:solidFill>
              <a:latin typeface="Gill Sans MT" panose="020B0502020104020203" pitchFamily="34" charset="0"/>
            </a:endParaRPr>
          </a:p>
        </p:txBody>
      </p:sp>
      <p:sp>
        <p:nvSpPr>
          <p:cNvPr id="7" name="Title 6">
            <a:extLst>
              <a:ext uri="{FF2B5EF4-FFF2-40B4-BE49-F238E27FC236}">
                <a16:creationId xmlns:a16="http://schemas.microsoft.com/office/drawing/2014/main" id="{1A97BB13-1A27-432C-8D12-F37B27F1E4BD}"/>
              </a:ext>
            </a:extLst>
          </p:cNvPr>
          <p:cNvSpPr>
            <a:spLocks noGrp="1"/>
          </p:cNvSpPr>
          <p:nvPr>
            <p:ph type="title"/>
          </p:nvPr>
        </p:nvSpPr>
        <p:spPr/>
        <p:txBody>
          <a:bodyPr/>
          <a:lstStyle/>
          <a:p>
            <a:r>
              <a:rPr lang="en-US" b="1" dirty="0">
                <a:latin typeface="Gill Sans MT" panose="020B0502020104020203" pitchFamily="34" charset="0"/>
              </a:rPr>
              <a:t>Word</a:t>
            </a:r>
            <a:r>
              <a:rPr lang="en-US" sz="4800" b="1" dirty="0">
                <a:latin typeface="Agency FB" panose="020B0503020202020204" pitchFamily="34" charset="0"/>
              </a:rPr>
              <a:t>2</a:t>
            </a:r>
            <a:r>
              <a:rPr lang="en-US" b="1" dirty="0">
                <a:latin typeface="Gill Sans MT" panose="020B0502020104020203" pitchFamily="34" charset="0"/>
              </a:rPr>
              <a:t>Vec</a:t>
            </a:r>
            <a:endParaRPr lang="en-IN" dirty="0"/>
          </a:p>
        </p:txBody>
      </p:sp>
    </p:spTree>
    <p:extLst>
      <p:ext uri="{BB962C8B-B14F-4D97-AF65-F5344CB8AC3E}">
        <p14:creationId xmlns:p14="http://schemas.microsoft.com/office/powerpoint/2010/main" val="4260837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31064" y="1159099"/>
            <a:ext cx="11024316" cy="5262979"/>
          </a:xfrm>
          <a:prstGeom prst="rect">
            <a:avLst/>
          </a:prstGeom>
        </p:spPr>
        <p:txBody>
          <a:bodyPr wrap="square">
            <a:spAutoFit/>
          </a:bodyPr>
          <a:lstStyle/>
          <a:p>
            <a:r>
              <a:rPr lang="en-US" sz="1600" b="1" u="sng" cap="all" dirty="0">
                <a:solidFill>
                  <a:prstClr val="black"/>
                </a:solidFill>
                <a:latin typeface="Gill Sans MT" panose="020B0502020104020203" pitchFamily="34" charset="0"/>
              </a:rPr>
              <a:t>CBOW</a:t>
            </a:r>
          </a:p>
          <a:p>
            <a:endParaRPr lang="en-US" sz="1600" dirty="0">
              <a:solidFill>
                <a:prstClr val="black"/>
              </a:solidFill>
              <a:latin typeface="Gill Sans MT" panose="020B0502020104020203" pitchFamily="34" charset="0"/>
            </a:endParaRPr>
          </a:p>
          <a:p>
            <a:r>
              <a:rPr lang="en-US" sz="1600" dirty="0">
                <a:solidFill>
                  <a:prstClr val="black"/>
                </a:solidFill>
                <a:latin typeface="Gill Sans MT" panose="020B0502020104020203" pitchFamily="34" charset="0"/>
              </a:rPr>
              <a:t>The continuous bag of words method allows us to create the training data for adjusting our embedding weights in a different way. </a:t>
            </a:r>
          </a:p>
          <a:p>
            <a:r>
              <a:rPr lang="en-US" sz="1600" dirty="0">
                <a:solidFill>
                  <a:prstClr val="black"/>
                </a:solidFill>
                <a:latin typeface="Gill Sans MT" panose="020B0502020104020203" pitchFamily="34" charset="0"/>
              </a:rPr>
              <a:t>Instead of predicting context words from target, we will feed in context words and try to predict the target word. So now the training data (with window of 1) will look something like </a:t>
            </a:r>
          </a:p>
          <a:p>
            <a:endParaRPr lang="en-US" sz="1600" dirty="0">
              <a:solidFill>
                <a:prstClr val="black"/>
              </a:solidFill>
              <a:latin typeface="Gill Sans MT" panose="020B0502020104020203" pitchFamily="34" charset="0"/>
            </a:endParaRPr>
          </a:p>
          <a:p>
            <a:pPr algn="ctr"/>
            <a:r>
              <a:rPr lang="en-US" sz="1600" dirty="0">
                <a:solidFill>
                  <a:srgbClr val="70AD47">
                    <a:lumMod val="50000"/>
                  </a:srgbClr>
                </a:solidFill>
                <a:latin typeface="Gill Sans MT" panose="020B0502020104020203" pitchFamily="34" charset="0"/>
              </a:rPr>
              <a:t>( [ ‘the’ ,  ‘brown’ ] ,  ‘quick’ )</a:t>
            </a:r>
          </a:p>
          <a:p>
            <a:endParaRPr lang="en-US" sz="1600" dirty="0">
              <a:solidFill>
                <a:srgbClr val="70AD47">
                  <a:lumMod val="50000"/>
                </a:srgbClr>
              </a:solidFill>
              <a:latin typeface="Gill Sans MT" panose="020B0502020104020203" pitchFamily="34" charset="0"/>
            </a:endParaRPr>
          </a:p>
          <a:p>
            <a:r>
              <a:rPr lang="en-US" sz="1600" dirty="0">
                <a:solidFill>
                  <a:prstClr val="black"/>
                </a:solidFill>
                <a:latin typeface="Gill Sans MT" panose="020B0502020104020203" pitchFamily="34" charset="0"/>
              </a:rPr>
              <a:t>where we sum the embeddings of ‘the’ and ‘brown’ and expect to predict ‘quick’.</a:t>
            </a:r>
          </a:p>
          <a:p>
            <a:endParaRPr lang="en-US" sz="1600" dirty="0">
              <a:solidFill>
                <a:prstClr val="black"/>
              </a:solidFill>
              <a:latin typeface="Gill Sans MT" panose="020B0502020104020203" pitchFamily="34" charset="0"/>
            </a:endParaRPr>
          </a:p>
          <a:p>
            <a:pPr fontAlgn="base"/>
            <a:r>
              <a:rPr lang="en-US" sz="1600" b="1" u="sng" cap="all" dirty="0">
                <a:solidFill>
                  <a:prstClr val="black"/>
                </a:solidFill>
                <a:latin typeface="Gill Sans MT" panose="020B0502020104020203" pitchFamily="34" charset="0"/>
              </a:rPr>
              <a:t>COMPARISON</a:t>
            </a:r>
          </a:p>
          <a:p>
            <a:pPr fontAlgn="base"/>
            <a:endParaRPr lang="en-US" sz="1600" u="sng" cap="all" dirty="0">
              <a:solidFill>
                <a:prstClr val="black"/>
              </a:solidFill>
              <a:latin typeface="Gill Sans MT" panose="020B0502020104020203" pitchFamily="34" charset="0"/>
            </a:endParaRPr>
          </a:p>
          <a:p>
            <a:pPr fontAlgn="base"/>
            <a:r>
              <a:rPr lang="en-US" sz="1600" dirty="0">
                <a:solidFill>
                  <a:prstClr val="black"/>
                </a:solidFill>
                <a:latin typeface="Gill Sans MT" panose="020B0502020104020203" pitchFamily="34" charset="0"/>
              </a:rPr>
              <a:t>Though CBOW (predict target from context) and skip-gram (predict context words from target) are just inverted methods to each other, each have their advantages/disadvantage.</a:t>
            </a:r>
          </a:p>
          <a:p>
            <a:pPr fontAlgn="base"/>
            <a:endParaRPr lang="en-US" sz="1600" dirty="0">
              <a:solidFill>
                <a:prstClr val="black"/>
              </a:solidFill>
              <a:latin typeface="Gill Sans MT" panose="020B0502020104020203" pitchFamily="34" charset="0"/>
            </a:endParaRPr>
          </a:p>
          <a:p>
            <a:pPr fontAlgn="base"/>
            <a:r>
              <a:rPr lang="en-US" sz="1600" dirty="0">
                <a:solidFill>
                  <a:prstClr val="black"/>
                </a:solidFill>
                <a:latin typeface="Gill Sans MT" panose="020B0502020104020203" pitchFamily="34" charset="0"/>
              </a:rPr>
              <a:t>Since CBOW can use many context words to predict the target word, it acts like regularization and offers very good performance when our input data is not so large.</a:t>
            </a:r>
          </a:p>
          <a:p>
            <a:pPr fontAlgn="base"/>
            <a:r>
              <a:rPr lang="en-US" sz="1600" dirty="0">
                <a:solidFill>
                  <a:prstClr val="black"/>
                </a:solidFill>
                <a:latin typeface="Gill Sans MT" panose="020B0502020104020203" pitchFamily="34" charset="0"/>
              </a:rPr>
              <a:t>However the skip-gram model is more </a:t>
            </a:r>
            <a:r>
              <a:rPr lang="en-US" sz="1600" b="1" dirty="0">
                <a:solidFill>
                  <a:prstClr val="black"/>
                </a:solidFill>
                <a:latin typeface="Gill Sans MT" panose="020B0502020104020203" pitchFamily="34" charset="0"/>
              </a:rPr>
              <a:t>fine grained</a:t>
            </a:r>
            <a:r>
              <a:rPr lang="en-US" sz="1600" dirty="0">
                <a:solidFill>
                  <a:prstClr val="black"/>
                </a:solidFill>
                <a:latin typeface="Gill Sans MT" panose="020B0502020104020203" pitchFamily="34" charset="0"/>
              </a:rPr>
              <a:t> so we are able to extract more information and essentially have more accurate embeddings when we have a large data set </a:t>
            </a:r>
          </a:p>
          <a:p>
            <a:pPr fontAlgn="base"/>
            <a:endParaRPr lang="en-US" sz="1600" dirty="0">
              <a:solidFill>
                <a:prstClr val="black"/>
              </a:solidFill>
              <a:latin typeface="Gill Sans MT" panose="020B0502020104020203" pitchFamily="34" charset="0"/>
            </a:endParaRPr>
          </a:p>
          <a:p>
            <a:pPr algn="ctr" fontAlgn="base"/>
            <a:r>
              <a:rPr lang="en-US" sz="1600" dirty="0">
                <a:solidFill>
                  <a:srgbClr val="ED7D31"/>
                </a:solidFill>
                <a:latin typeface="Gill Sans MT" panose="020B0502020104020203" pitchFamily="34" charset="0"/>
              </a:rPr>
              <a:t>( Large data is the best regularizer )</a:t>
            </a:r>
          </a:p>
        </p:txBody>
      </p:sp>
      <p:sp>
        <p:nvSpPr>
          <p:cNvPr id="7" name="Title 6">
            <a:extLst>
              <a:ext uri="{FF2B5EF4-FFF2-40B4-BE49-F238E27FC236}">
                <a16:creationId xmlns:a16="http://schemas.microsoft.com/office/drawing/2014/main" id="{28DEF8C9-1843-40C5-AA8B-B53F248DB3D8}"/>
              </a:ext>
            </a:extLst>
          </p:cNvPr>
          <p:cNvSpPr>
            <a:spLocks noGrp="1"/>
          </p:cNvSpPr>
          <p:nvPr>
            <p:ph type="title"/>
          </p:nvPr>
        </p:nvSpPr>
        <p:spPr/>
        <p:txBody>
          <a:bodyPr/>
          <a:lstStyle/>
          <a:p>
            <a:r>
              <a:rPr lang="en-US" b="1" dirty="0">
                <a:latin typeface="Gill Sans MT" panose="020B0502020104020203" pitchFamily="34" charset="0"/>
              </a:rPr>
              <a:t>Word</a:t>
            </a:r>
            <a:r>
              <a:rPr lang="en-US" sz="4800" b="1" dirty="0">
                <a:latin typeface="Agency FB" panose="020B0503020202020204" pitchFamily="34" charset="0"/>
              </a:rPr>
              <a:t>2</a:t>
            </a:r>
            <a:r>
              <a:rPr lang="en-US" b="1" dirty="0">
                <a:latin typeface="Gill Sans MT" panose="020B0502020104020203" pitchFamily="34" charset="0"/>
              </a:rPr>
              <a:t>Vec</a:t>
            </a:r>
            <a:endParaRPr lang="en-IN" dirty="0"/>
          </a:p>
        </p:txBody>
      </p:sp>
    </p:spTree>
    <p:extLst>
      <p:ext uri="{BB962C8B-B14F-4D97-AF65-F5344CB8AC3E}">
        <p14:creationId xmlns:p14="http://schemas.microsoft.com/office/powerpoint/2010/main" val="21986945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9DE9150F-F03E-BF4B-BE66-299E7500C2AC}"/>
              </a:ext>
            </a:extLst>
          </p:cNvPr>
          <p:cNvSpPr txBox="1">
            <a:spLocks/>
          </p:cNvSpPr>
          <p:nvPr/>
        </p:nvSpPr>
        <p:spPr>
          <a:xfrm>
            <a:off x="740049" y="2819882"/>
            <a:ext cx="9193696" cy="1562647"/>
          </a:xfrm>
          <a:prstGeom prst="rect">
            <a:avLst/>
          </a:prstGeom>
        </p:spPr>
        <p:txBody>
          <a:bodyPr vert="horz" lIns="121920" tIns="60960" rIns="121920" bIns="60960" rtlCol="0" anchor="b">
            <a:noAutofit/>
          </a:bodyPr>
          <a:lstStyle>
            <a:lvl1pPr algn="ctr" defTabSz="685800" rtl="0" eaLnBrk="1" latinLnBrk="0" hangingPunct="1">
              <a:lnSpc>
                <a:spcPct val="90000"/>
              </a:lnSpc>
              <a:spcBef>
                <a:spcPct val="0"/>
              </a:spcBef>
              <a:buNone/>
              <a:defRPr sz="4500" kern="1200">
                <a:solidFill>
                  <a:schemeClr val="tx1"/>
                </a:solidFill>
                <a:latin typeface="Neue Plak" panose="020B0804030202020204" pitchFamily="34" charset="0"/>
                <a:ea typeface="+mj-ea"/>
                <a:cs typeface="+mj-cs"/>
              </a:defRPr>
            </a:lvl1pPr>
          </a:lstStyle>
          <a:p>
            <a:pPr algn="l"/>
            <a:r>
              <a:rPr lang="en-IN" sz="5333" dirty="0">
                <a:latin typeface="Proxima Nova Light" panose="02000506030000020004" pitchFamily="2" charset="77"/>
              </a:rPr>
              <a:t>Thank You!</a:t>
            </a:r>
          </a:p>
        </p:txBody>
      </p:sp>
      <p:pic>
        <p:nvPicPr>
          <p:cNvPr id="4" name="Picture 3">
            <a:extLst>
              <a:ext uri="{FF2B5EF4-FFF2-40B4-BE49-F238E27FC236}">
                <a16:creationId xmlns:a16="http://schemas.microsoft.com/office/drawing/2014/main" id="{19D61CDC-9A94-4E56-8E69-4DD523DCC57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09827" y="0"/>
            <a:ext cx="1808723" cy="2103309"/>
          </a:xfrm>
          <a:prstGeom prst="rect">
            <a:avLst/>
          </a:prstGeom>
        </p:spPr>
      </p:pic>
      <p:sp>
        <p:nvSpPr>
          <p:cNvPr id="9" name="Text Placeholder 2">
            <a:extLst>
              <a:ext uri="{FF2B5EF4-FFF2-40B4-BE49-F238E27FC236}">
                <a16:creationId xmlns:a16="http://schemas.microsoft.com/office/drawing/2014/main" id="{675E4F9E-AA57-419B-B42E-F9560AF44A43}"/>
              </a:ext>
            </a:extLst>
          </p:cNvPr>
          <p:cNvSpPr txBox="1">
            <a:spLocks/>
          </p:cNvSpPr>
          <p:nvPr/>
        </p:nvSpPr>
        <p:spPr>
          <a:xfrm>
            <a:off x="1542814" y="954717"/>
            <a:ext cx="3470975" cy="1748161"/>
          </a:xfrm>
          <a:prstGeom prst="rect">
            <a:avLst/>
          </a:prstGeom>
        </p:spPr>
        <p:txBody>
          <a:bodyPr vert="horz" lIns="121920" tIns="60960" rIns="121920" bIns="60960" rtlCol="0">
            <a:noAutofit/>
          </a:bodyPr>
          <a:lstStyle>
            <a:lvl1pPr marL="0" indent="0" algn="l" defTabSz="914400" rtl="0" eaLnBrk="1" latinLnBrk="0" hangingPunct="1">
              <a:lnSpc>
                <a:spcPct val="90000"/>
              </a:lnSpc>
              <a:spcBef>
                <a:spcPts val="1000"/>
              </a:spcBef>
              <a:buFont typeface="Arial" panose="020B0604020202020204" pitchFamily="34" charset="0"/>
              <a:buNone/>
              <a:defRPr sz="2428" kern="1200">
                <a:solidFill>
                  <a:schemeClr val="tx1"/>
                </a:solidFill>
                <a:latin typeface="Proxima Nova Rg" panose="02000506030000020004" pitchFamily="50" charset="0"/>
                <a:ea typeface="+mn-ea"/>
                <a:cs typeface="+mn-cs"/>
              </a:defRPr>
            </a:lvl1pPr>
            <a:lvl2pPr marL="457200" indent="0" algn="l" defTabSz="914400" rtl="0" eaLnBrk="1" latinLnBrk="0" hangingPunct="1">
              <a:lnSpc>
                <a:spcPct val="90000"/>
              </a:lnSpc>
              <a:spcBef>
                <a:spcPts val="500"/>
              </a:spcBef>
              <a:buFontTx/>
              <a:buNone/>
              <a:defRPr sz="1620" b="1" kern="1200">
                <a:solidFill>
                  <a:schemeClr val="tx1"/>
                </a:solidFill>
                <a:latin typeface="Proxima Nova Rg" panose="02000506030000020004" pitchFamily="50" charset="0"/>
                <a:ea typeface="+mn-ea"/>
                <a:cs typeface="+mn-cs"/>
              </a:defRPr>
            </a:lvl2pPr>
            <a:lvl3pPr marL="914400" indent="0" algn="l" defTabSz="914400" rtl="0" eaLnBrk="1" latinLnBrk="0" hangingPunct="1">
              <a:lnSpc>
                <a:spcPct val="90000"/>
              </a:lnSpc>
              <a:spcBef>
                <a:spcPts val="500"/>
              </a:spcBef>
              <a:buFontTx/>
              <a:buNone/>
              <a:defRPr sz="125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867" dirty="0">
              <a:solidFill>
                <a:schemeClr val="bg1"/>
              </a:solidFill>
            </a:endParaRPr>
          </a:p>
          <a:p>
            <a:r>
              <a:rPr lang="en-US" sz="1867" i="1" dirty="0"/>
              <a:t>    #LifeKoKaroLift</a:t>
            </a:r>
          </a:p>
        </p:txBody>
      </p:sp>
      <p:sp>
        <p:nvSpPr>
          <p:cNvPr id="2" name="Date Placeholder 1"/>
          <p:cNvSpPr>
            <a:spLocks noGrp="1"/>
          </p:cNvSpPr>
          <p:nvPr>
            <p:ph type="dt" sz="half" idx="10"/>
          </p:nvPr>
        </p:nvSpPr>
        <p:spPr/>
        <p:txBody>
          <a:bodyPr/>
          <a:lstStyle/>
          <a:p>
            <a:fld id="{05F9FE4C-6887-C742-8AA6-90375168B633}" type="datetime1">
              <a:rPr lang="en-IN" smtClean="0"/>
              <a:t>26-05-2021</a:t>
            </a:fld>
            <a:endParaRPr lang="en-IN" dirty="0"/>
          </a:p>
        </p:txBody>
      </p:sp>
      <p:sp>
        <p:nvSpPr>
          <p:cNvPr id="3" name="Slide Number Placeholder 2"/>
          <p:cNvSpPr>
            <a:spLocks noGrp="1"/>
          </p:cNvSpPr>
          <p:nvPr>
            <p:ph type="sldNum" sz="quarter" idx="12"/>
          </p:nvPr>
        </p:nvSpPr>
        <p:spPr>
          <a:xfrm>
            <a:off x="8738227" y="6022620"/>
            <a:ext cx="2743200" cy="365125"/>
          </a:xfrm>
        </p:spPr>
        <p:txBody>
          <a:bodyPr/>
          <a:lstStyle/>
          <a:p>
            <a:r>
              <a:rPr lang="en-IN" dirty="0"/>
              <a:t>21</a:t>
            </a:r>
          </a:p>
        </p:txBody>
      </p:sp>
    </p:spTree>
    <p:extLst>
      <p:ext uri="{BB962C8B-B14F-4D97-AF65-F5344CB8AC3E}">
        <p14:creationId xmlns:p14="http://schemas.microsoft.com/office/powerpoint/2010/main" val="18855282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5">
            <a:extLst>
              <a:ext uri="{FF2B5EF4-FFF2-40B4-BE49-F238E27FC236}">
                <a16:creationId xmlns:a16="http://schemas.microsoft.com/office/drawing/2014/main" id="{CAB3B546-51CB-4994-A9F1-8F1962DB7C80}"/>
              </a:ext>
            </a:extLst>
          </p:cNvPr>
          <p:cNvSpPr>
            <a:spLocks noGrp="1"/>
          </p:cNvSpPr>
          <p:nvPr>
            <p:ph type="dt" sz="half" idx="10"/>
          </p:nvPr>
        </p:nvSpPr>
        <p:spPr>
          <a:xfrm>
            <a:off x="2296343" y="6357408"/>
            <a:ext cx="2743200" cy="365125"/>
          </a:xfrm>
          <a:prstGeom prst="rect">
            <a:avLst/>
          </a:prstGeom>
        </p:spPr>
        <p:txBody>
          <a:bodyPr/>
          <a:lstStyle/>
          <a:p>
            <a:fld id="{E1074919-AC28-3C4F-8039-27D3D8CCFE52}" type="datetime1">
              <a:rPr lang="en-IN" smtClean="0">
                <a:solidFill>
                  <a:srgbClr val="FF0000"/>
                </a:solidFill>
                <a:latin typeface="Proxima Nova Rg" pitchFamily="50" charset="0"/>
              </a:rPr>
              <a:t>26-05-2021</a:t>
            </a:fld>
            <a:endParaRPr lang="en-IN" dirty="0">
              <a:solidFill>
                <a:srgbClr val="FF0000"/>
              </a:solidFill>
              <a:latin typeface="Proxima Nova Rg" pitchFamily="50" charset="0"/>
            </a:endParaRPr>
          </a:p>
        </p:txBody>
      </p:sp>
      <p:sp>
        <p:nvSpPr>
          <p:cNvPr id="6" name="Slide Number Placeholder 7">
            <a:extLst>
              <a:ext uri="{FF2B5EF4-FFF2-40B4-BE49-F238E27FC236}">
                <a16:creationId xmlns:a16="http://schemas.microsoft.com/office/drawing/2014/main" id="{64FD5022-C834-4670-BF94-5D8ED5DD90FA}"/>
              </a:ext>
            </a:extLst>
          </p:cNvPr>
          <p:cNvSpPr>
            <a:spLocks noGrp="1"/>
          </p:cNvSpPr>
          <p:nvPr>
            <p:ph type="sldNum" sz="quarter" idx="4294967295"/>
          </p:nvPr>
        </p:nvSpPr>
        <p:spPr>
          <a:xfrm>
            <a:off x="8682567" y="6356351"/>
            <a:ext cx="2743200" cy="366183"/>
          </a:xfrm>
          <a:prstGeom prst="rect">
            <a:avLst/>
          </a:prstGeom>
        </p:spPr>
        <p:txBody>
          <a:bodyPr/>
          <a:lstStyle/>
          <a:p>
            <a:pPr algn="r"/>
            <a:fld id="{273EEA2F-D825-49D3-9C25-497F06EFD3F7}" type="slidenum">
              <a:rPr lang="en-IN" smtClean="0">
                <a:solidFill>
                  <a:srgbClr val="FF0000"/>
                </a:solidFill>
                <a:latin typeface="Proxima Nova Rg" pitchFamily="50" charset="0"/>
              </a:rPr>
              <a:pPr algn="r"/>
              <a:t>2</a:t>
            </a:fld>
            <a:endParaRPr lang="en-IN" dirty="0">
              <a:solidFill>
                <a:srgbClr val="FF0000"/>
              </a:solidFill>
              <a:latin typeface="Proxima Nova Rg" pitchFamily="50" charset="0"/>
            </a:endParaRPr>
          </a:p>
        </p:txBody>
      </p:sp>
      <p:sp>
        <p:nvSpPr>
          <p:cNvPr id="9" name="Title 2">
            <a:extLst>
              <a:ext uri="{FF2B5EF4-FFF2-40B4-BE49-F238E27FC236}">
                <a16:creationId xmlns:a16="http://schemas.microsoft.com/office/drawing/2014/main" id="{AECC2962-F17F-BC44-B3A0-C23E833217E6}"/>
              </a:ext>
            </a:extLst>
          </p:cNvPr>
          <p:cNvSpPr txBox="1">
            <a:spLocks/>
          </p:cNvSpPr>
          <p:nvPr/>
        </p:nvSpPr>
        <p:spPr>
          <a:xfrm>
            <a:off x="514659" y="168289"/>
            <a:ext cx="5723725" cy="537380"/>
          </a:xfrm>
          <a:prstGeom prst="rect">
            <a:avLst/>
          </a:prstGeom>
        </p:spPr>
        <p:txBody>
          <a:bodyPr vert="horz" lIns="121920" tIns="60960" rIns="121920" bIns="60960" rtlCol="0" anchor="ctr">
            <a:normAutofit fontScale="97500" lnSpcReduction="10000"/>
          </a:bodyPr>
          <a:lstStyle>
            <a:lvl1pPr algn="l" defTabSz="685800" rtl="0" eaLnBrk="1" latinLnBrk="0" hangingPunct="1">
              <a:lnSpc>
                <a:spcPct val="90000"/>
              </a:lnSpc>
              <a:spcBef>
                <a:spcPct val="0"/>
              </a:spcBef>
              <a:buNone/>
              <a:defRPr sz="2400" b="0" i="0" kern="1200">
                <a:solidFill>
                  <a:schemeClr val="bg1"/>
                </a:solidFill>
                <a:latin typeface="Proxima Nova" panose="02000506030000020004" pitchFamily="2" charset="0"/>
                <a:ea typeface="+mj-ea"/>
                <a:cs typeface="+mj-cs"/>
              </a:defRPr>
            </a:lvl1pPr>
          </a:lstStyle>
          <a:p>
            <a:r>
              <a:rPr lang="en-US" sz="3200" dirty="0">
                <a:latin typeface="Proxima Nova Light" panose="02000506030000020004" pitchFamily="2" charset="77"/>
              </a:rPr>
              <a:t>Semantic processing</a:t>
            </a:r>
            <a:endParaRPr lang="en-IN" sz="3200" dirty="0">
              <a:latin typeface="Proxima Nova Light" panose="02000506030000020004" pitchFamily="2" charset="77"/>
            </a:endParaRPr>
          </a:p>
        </p:txBody>
      </p:sp>
      <p:grpSp>
        <p:nvGrpSpPr>
          <p:cNvPr id="11" name="Group 10"/>
          <p:cNvGrpSpPr/>
          <p:nvPr/>
        </p:nvGrpSpPr>
        <p:grpSpPr>
          <a:xfrm>
            <a:off x="572405" y="1200686"/>
            <a:ext cx="11047190" cy="5090877"/>
            <a:chOff x="694607" y="1366077"/>
            <a:chExt cx="10850060" cy="4230940"/>
          </a:xfrm>
        </p:grpSpPr>
        <p:sp>
          <p:nvSpPr>
            <p:cNvPr id="12" name="Rectangle 11"/>
            <p:cNvSpPr/>
            <p:nvPr/>
          </p:nvSpPr>
          <p:spPr>
            <a:xfrm>
              <a:off x="694607" y="1366077"/>
              <a:ext cx="10850060" cy="622311"/>
            </a:xfrm>
            <a:prstGeom prst="rect">
              <a:avLst/>
            </a:prstGeom>
          </p:spPr>
          <p:txBody>
            <a:bodyPr wrap="square">
              <a:spAutoFit/>
            </a:bodyPr>
            <a:lstStyle/>
            <a:p>
              <a:pPr algn="ctr"/>
              <a:r>
                <a:rPr lang="en-US" sz="2133" dirty="0">
                  <a:solidFill>
                    <a:srgbClr val="333333"/>
                  </a:solidFill>
                  <a:latin typeface="Merriweather"/>
                </a:rPr>
                <a:t>Semantic processing is about understanding the meaning of a given piece of text.</a:t>
              </a:r>
            </a:p>
            <a:p>
              <a:pPr algn="ctr"/>
              <a:r>
                <a:rPr lang="en-US" sz="2133" dirty="0">
                  <a:solidFill>
                    <a:srgbClr val="FF0000"/>
                  </a:solidFill>
                  <a:latin typeface="Merriweather"/>
                </a:rPr>
                <a:t>But what do we mean by 'understanding the meaning' of text?</a:t>
              </a:r>
              <a:endParaRPr lang="en-US" sz="2133" dirty="0">
                <a:solidFill>
                  <a:srgbClr val="FF0000"/>
                </a:solidFill>
              </a:endParaRPr>
            </a:p>
          </p:txBody>
        </p:sp>
        <p:sp>
          <p:nvSpPr>
            <p:cNvPr id="14" name="Rectangle 13"/>
            <p:cNvSpPr/>
            <p:nvPr/>
          </p:nvSpPr>
          <p:spPr>
            <a:xfrm>
              <a:off x="832834" y="2620112"/>
              <a:ext cx="10655121" cy="895098"/>
            </a:xfrm>
            <a:prstGeom prst="rect">
              <a:avLst/>
            </a:prstGeom>
          </p:spPr>
          <p:txBody>
            <a:bodyPr wrap="square">
              <a:spAutoFit/>
            </a:bodyPr>
            <a:lstStyle/>
            <a:p>
              <a:r>
                <a:rPr lang="en-US" sz="2133" dirty="0">
                  <a:solidFill>
                    <a:srgbClr val="FF0000"/>
                  </a:solidFill>
                  <a:latin typeface="medium-content-serif-font"/>
                </a:rPr>
                <a:t>Example</a:t>
              </a:r>
              <a:endParaRPr lang="en-US" sz="2133" dirty="0">
                <a:latin typeface="medium-content-serif-font"/>
              </a:endParaRPr>
            </a:p>
            <a:p>
              <a:pPr algn="ctr"/>
              <a:r>
                <a:rPr lang="en-US" sz="2133" dirty="0">
                  <a:latin typeface="medium-content-serif-font"/>
                </a:rPr>
                <a:t>“The </a:t>
              </a:r>
              <a:r>
                <a:rPr lang="en-US" sz="2133" b="1" i="1" dirty="0">
                  <a:latin typeface="medium-content-serif-font"/>
                </a:rPr>
                <a:t>bank</a:t>
              </a:r>
              <a:r>
                <a:rPr lang="en-US" sz="2133" dirty="0">
                  <a:latin typeface="medium-content-serif-font"/>
                </a:rPr>
                <a:t> will not be accepting cash on Saturdays. ”</a:t>
              </a:r>
            </a:p>
            <a:p>
              <a:pPr algn="ctr"/>
              <a:r>
                <a:rPr lang="en-US" sz="2133" dirty="0">
                  <a:latin typeface="medium-content-serif-font"/>
                </a:rPr>
                <a:t>“The river overflowed the </a:t>
              </a:r>
              <a:r>
                <a:rPr lang="en-US" sz="2133" b="1" i="1" dirty="0">
                  <a:latin typeface="medium-content-serif-font"/>
                </a:rPr>
                <a:t>bank.</a:t>
              </a:r>
              <a:r>
                <a:rPr lang="en-US" sz="2133" dirty="0">
                  <a:latin typeface="medium-content-serif-font"/>
                </a:rPr>
                <a:t>”</a:t>
              </a:r>
            </a:p>
          </p:txBody>
        </p:sp>
        <p:sp>
          <p:nvSpPr>
            <p:cNvPr id="15" name="Rectangle 14"/>
            <p:cNvSpPr/>
            <p:nvPr/>
          </p:nvSpPr>
          <p:spPr>
            <a:xfrm>
              <a:off x="735362" y="4156345"/>
              <a:ext cx="10655121" cy="1440672"/>
            </a:xfrm>
            <a:prstGeom prst="rect">
              <a:avLst/>
            </a:prstGeom>
          </p:spPr>
          <p:txBody>
            <a:bodyPr wrap="square">
              <a:spAutoFit/>
            </a:bodyPr>
            <a:lstStyle/>
            <a:p>
              <a:r>
                <a:rPr lang="en-US" sz="2133" dirty="0">
                  <a:latin typeface="medium-content-serif-font"/>
                </a:rPr>
                <a:t>The word</a:t>
              </a:r>
              <a:r>
                <a:rPr lang="en-US" sz="2133" b="1" i="1" dirty="0">
                  <a:latin typeface="medium-content-serif-font"/>
                </a:rPr>
                <a:t> bank </a:t>
              </a:r>
              <a:r>
                <a:rPr lang="en-US" sz="2133" dirty="0">
                  <a:latin typeface="medium-content-serif-font"/>
                </a:rPr>
                <a:t>in the first sentence refers to the commercial (finance) banks, while in second sentence, it refers to the river bank.</a:t>
              </a:r>
            </a:p>
            <a:p>
              <a:endParaRPr lang="en-US" sz="2133" dirty="0">
                <a:latin typeface="medium-content-serif-font"/>
              </a:endParaRPr>
            </a:p>
            <a:p>
              <a:r>
                <a:rPr lang="en-US" sz="2133" dirty="0">
                  <a:solidFill>
                    <a:srgbClr val="333333"/>
                  </a:solidFill>
                  <a:latin typeface="Merriweather"/>
                </a:rPr>
                <a:t>Our brain can process sentences meaningfully because it can relate the text to other words and concepts it already knows.</a:t>
              </a:r>
              <a:endParaRPr lang="en-US" sz="2133" dirty="0"/>
            </a:p>
          </p:txBody>
        </p:sp>
      </p:grpSp>
    </p:spTree>
    <p:extLst>
      <p:ext uri="{BB962C8B-B14F-4D97-AF65-F5344CB8AC3E}">
        <p14:creationId xmlns:p14="http://schemas.microsoft.com/office/powerpoint/2010/main" val="16908449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5">
            <a:extLst>
              <a:ext uri="{FF2B5EF4-FFF2-40B4-BE49-F238E27FC236}">
                <a16:creationId xmlns:a16="http://schemas.microsoft.com/office/drawing/2014/main" id="{CAB3B546-51CB-4994-A9F1-8F1962DB7C80}"/>
              </a:ext>
            </a:extLst>
          </p:cNvPr>
          <p:cNvSpPr>
            <a:spLocks noGrp="1"/>
          </p:cNvSpPr>
          <p:nvPr>
            <p:ph type="dt" sz="half" idx="10"/>
          </p:nvPr>
        </p:nvSpPr>
        <p:spPr>
          <a:xfrm>
            <a:off x="2296343" y="6357408"/>
            <a:ext cx="2743200" cy="365125"/>
          </a:xfrm>
          <a:prstGeom prst="rect">
            <a:avLst/>
          </a:prstGeom>
        </p:spPr>
        <p:txBody>
          <a:bodyPr/>
          <a:lstStyle/>
          <a:p>
            <a:fld id="{E1074919-AC28-3C4F-8039-27D3D8CCFE52}" type="datetime1">
              <a:rPr lang="en-IN">
                <a:solidFill>
                  <a:srgbClr val="FF0000"/>
                </a:solidFill>
                <a:latin typeface="Proxima Nova Rg" pitchFamily="50" charset="0"/>
              </a:rPr>
              <a:t>26-05-2021</a:t>
            </a:fld>
            <a:endParaRPr lang="en-IN" dirty="0">
              <a:solidFill>
                <a:srgbClr val="FF0000"/>
              </a:solidFill>
              <a:latin typeface="Proxima Nova Rg" pitchFamily="50" charset="0"/>
            </a:endParaRPr>
          </a:p>
        </p:txBody>
      </p:sp>
      <p:sp>
        <p:nvSpPr>
          <p:cNvPr id="6" name="Slide Number Placeholder 7">
            <a:extLst>
              <a:ext uri="{FF2B5EF4-FFF2-40B4-BE49-F238E27FC236}">
                <a16:creationId xmlns:a16="http://schemas.microsoft.com/office/drawing/2014/main" id="{64FD5022-C834-4670-BF94-5D8ED5DD90FA}"/>
              </a:ext>
            </a:extLst>
          </p:cNvPr>
          <p:cNvSpPr>
            <a:spLocks noGrp="1"/>
          </p:cNvSpPr>
          <p:nvPr>
            <p:ph type="sldNum" sz="quarter" idx="4294967295"/>
          </p:nvPr>
        </p:nvSpPr>
        <p:spPr>
          <a:xfrm>
            <a:off x="8682567" y="6356351"/>
            <a:ext cx="2743200" cy="366183"/>
          </a:xfrm>
          <a:prstGeom prst="rect">
            <a:avLst/>
          </a:prstGeom>
        </p:spPr>
        <p:txBody>
          <a:bodyPr/>
          <a:lstStyle/>
          <a:p>
            <a:pPr algn="r"/>
            <a:fld id="{273EEA2F-D825-49D3-9C25-497F06EFD3F7}" type="slidenum">
              <a:rPr lang="en-IN">
                <a:solidFill>
                  <a:srgbClr val="FF0000"/>
                </a:solidFill>
                <a:latin typeface="Proxima Nova Rg" pitchFamily="50" charset="0"/>
              </a:rPr>
              <a:pPr algn="r"/>
              <a:t>3</a:t>
            </a:fld>
            <a:endParaRPr lang="en-IN" dirty="0">
              <a:solidFill>
                <a:srgbClr val="FF0000"/>
              </a:solidFill>
              <a:latin typeface="Proxima Nova Rg" pitchFamily="50" charset="0"/>
            </a:endParaRPr>
          </a:p>
        </p:txBody>
      </p:sp>
      <p:sp>
        <p:nvSpPr>
          <p:cNvPr id="9" name="Title 2">
            <a:extLst>
              <a:ext uri="{FF2B5EF4-FFF2-40B4-BE49-F238E27FC236}">
                <a16:creationId xmlns:a16="http://schemas.microsoft.com/office/drawing/2014/main" id="{AECC2962-F17F-BC44-B3A0-C23E833217E6}"/>
              </a:ext>
            </a:extLst>
          </p:cNvPr>
          <p:cNvSpPr txBox="1">
            <a:spLocks/>
          </p:cNvSpPr>
          <p:nvPr/>
        </p:nvSpPr>
        <p:spPr>
          <a:xfrm>
            <a:off x="514659" y="168289"/>
            <a:ext cx="5723725" cy="537380"/>
          </a:xfrm>
          <a:prstGeom prst="rect">
            <a:avLst/>
          </a:prstGeom>
        </p:spPr>
        <p:txBody>
          <a:bodyPr vert="horz" lIns="121920" tIns="60960" rIns="121920" bIns="60960" rtlCol="0" anchor="ctr">
            <a:normAutofit fontScale="97500" lnSpcReduction="10000"/>
          </a:bodyPr>
          <a:lstStyle>
            <a:lvl1pPr algn="l" defTabSz="685800" rtl="0" eaLnBrk="1" latinLnBrk="0" hangingPunct="1">
              <a:lnSpc>
                <a:spcPct val="90000"/>
              </a:lnSpc>
              <a:spcBef>
                <a:spcPct val="0"/>
              </a:spcBef>
              <a:buNone/>
              <a:defRPr sz="2400" b="0" i="0" kern="1200">
                <a:solidFill>
                  <a:schemeClr val="bg1"/>
                </a:solidFill>
                <a:latin typeface="Proxima Nova" panose="02000506030000020004" pitchFamily="2" charset="0"/>
                <a:ea typeface="+mj-ea"/>
                <a:cs typeface="+mj-cs"/>
              </a:defRPr>
            </a:lvl1pPr>
          </a:lstStyle>
          <a:p>
            <a:r>
              <a:rPr lang="en-US" sz="3200" dirty="0">
                <a:latin typeface="Proxima Nova Light" panose="02000506030000020004" pitchFamily="2" charset="77"/>
              </a:rPr>
              <a:t>Semantic processing</a:t>
            </a:r>
            <a:endParaRPr lang="en-IN" sz="3200" dirty="0">
              <a:latin typeface="Proxima Nova Light" panose="02000506030000020004" pitchFamily="2" charset="77"/>
            </a:endParaRPr>
          </a:p>
        </p:txBody>
      </p:sp>
      <p:grpSp>
        <p:nvGrpSpPr>
          <p:cNvPr id="13" name="Group 12"/>
          <p:cNvGrpSpPr/>
          <p:nvPr/>
        </p:nvGrpSpPr>
        <p:grpSpPr>
          <a:xfrm>
            <a:off x="991263" y="1449447"/>
            <a:ext cx="10494243" cy="4913944"/>
            <a:chOff x="562378" y="852033"/>
            <a:chExt cx="11469127" cy="5405837"/>
          </a:xfrm>
        </p:grpSpPr>
        <p:sp>
          <p:nvSpPr>
            <p:cNvPr id="16" name="Rectangle 15"/>
            <p:cNvSpPr/>
            <p:nvPr/>
          </p:nvSpPr>
          <p:spPr>
            <a:xfrm>
              <a:off x="742680" y="852033"/>
              <a:ext cx="10642245" cy="372444"/>
            </a:xfrm>
            <a:prstGeom prst="rect">
              <a:avLst/>
            </a:prstGeom>
          </p:spPr>
          <p:txBody>
            <a:bodyPr wrap="square">
              <a:spAutoFit/>
            </a:bodyPr>
            <a:lstStyle/>
            <a:p>
              <a:pPr algn="ctr"/>
              <a:r>
                <a:rPr lang="en-US" sz="1600" dirty="0">
                  <a:solidFill>
                    <a:srgbClr val="0070C0"/>
                  </a:solidFill>
                  <a:latin typeface="Merriweather"/>
                </a:rPr>
                <a:t>“words which appear in the same contexts have similar meanings”</a:t>
              </a:r>
              <a:endParaRPr lang="en-US" sz="1600" dirty="0">
                <a:solidFill>
                  <a:srgbClr val="0070C0"/>
                </a:solidFill>
              </a:endParaRPr>
            </a:p>
          </p:txBody>
        </p:sp>
        <p:sp>
          <p:nvSpPr>
            <p:cNvPr id="17" name="Rectangle 16"/>
            <p:cNvSpPr/>
            <p:nvPr/>
          </p:nvSpPr>
          <p:spPr>
            <a:xfrm>
              <a:off x="562378" y="1530458"/>
              <a:ext cx="10822546" cy="598309"/>
            </a:xfrm>
            <a:prstGeom prst="rect">
              <a:avLst/>
            </a:prstGeom>
          </p:spPr>
          <p:txBody>
            <a:bodyPr wrap="square">
              <a:spAutoFit/>
            </a:bodyPr>
            <a:lstStyle/>
            <a:p>
              <a:pPr algn="ctr"/>
              <a:r>
                <a:rPr lang="en-US" sz="1467" dirty="0">
                  <a:solidFill>
                    <a:srgbClr val="333333"/>
                  </a:solidFill>
                  <a:latin typeface="Merriweather"/>
                </a:rPr>
                <a:t>To exploit this property, we need to represent words in a format which encapsulates its similarity with other words.</a:t>
              </a:r>
            </a:p>
            <a:p>
              <a:pPr algn="ctr"/>
              <a:r>
                <a:rPr lang="en-US" sz="1467" dirty="0">
                  <a:solidFill>
                    <a:srgbClr val="333333"/>
                  </a:solidFill>
                  <a:latin typeface="Merriweather"/>
                </a:rPr>
                <a:t>The most commonly used representation of words is using '</a:t>
              </a:r>
              <a:r>
                <a:rPr lang="en-US" sz="1467" b="1" dirty="0">
                  <a:solidFill>
                    <a:srgbClr val="333333"/>
                  </a:solidFill>
                  <a:latin typeface="Merriweather"/>
                </a:rPr>
                <a:t>word</a:t>
              </a:r>
              <a:r>
                <a:rPr lang="en-US" sz="1467" dirty="0">
                  <a:solidFill>
                    <a:srgbClr val="333333"/>
                  </a:solidFill>
                  <a:latin typeface="Merriweather"/>
                </a:rPr>
                <a:t> </a:t>
              </a:r>
              <a:r>
                <a:rPr lang="en-US" sz="1467" b="1" dirty="0">
                  <a:solidFill>
                    <a:srgbClr val="333333"/>
                  </a:solidFill>
                  <a:latin typeface="Merriweather"/>
                </a:rPr>
                <a:t>vectors‘.</a:t>
              </a:r>
              <a:endParaRPr lang="en-US" sz="1467" dirty="0">
                <a:solidFill>
                  <a:srgbClr val="333333"/>
                </a:solidFill>
                <a:latin typeface="Merriweather"/>
              </a:endParaRPr>
            </a:p>
          </p:txBody>
        </p:sp>
        <p:pic>
          <p:nvPicPr>
            <p:cNvPr id="18" name="Picture 2" descr="Image result for word vectors occurrence and co-occurrence matri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88205" y="2115233"/>
              <a:ext cx="3543300" cy="2628900"/>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4" descr="Image result for word vectors occurrence and co-occurrence matrix"/>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2772" y="4234151"/>
              <a:ext cx="4530596" cy="2023719"/>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p:cNvSpPr/>
            <p:nvPr/>
          </p:nvSpPr>
          <p:spPr>
            <a:xfrm>
              <a:off x="724680" y="2713028"/>
              <a:ext cx="7601221" cy="914181"/>
            </a:xfrm>
            <a:prstGeom prst="rect">
              <a:avLst/>
            </a:prstGeom>
          </p:spPr>
          <p:txBody>
            <a:bodyPr wrap="square">
              <a:spAutoFit/>
            </a:bodyPr>
            <a:lstStyle/>
            <a:p>
              <a:r>
                <a:rPr lang="en-US" sz="1600" dirty="0">
                  <a:solidFill>
                    <a:srgbClr val="333333"/>
                  </a:solidFill>
                  <a:latin typeface="Merriweather"/>
                </a:rPr>
                <a:t>The term-document </a:t>
              </a:r>
              <a:r>
                <a:rPr lang="en-US" sz="1600" b="1" dirty="0">
                  <a:solidFill>
                    <a:srgbClr val="333333"/>
                  </a:solidFill>
                  <a:latin typeface="Merriweather"/>
                </a:rPr>
                <a:t>occurrence matrix</a:t>
              </a:r>
              <a:r>
                <a:rPr lang="en-US" sz="1600" dirty="0">
                  <a:solidFill>
                    <a:srgbClr val="333333"/>
                  </a:solidFill>
                  <a:latin typeface="Merriweather"/>
                </a:rPr>
                <a:t>, where each row is a term in the vocabulary and each column is a document (such as a webpage, tweet, book etc.)  </a:t>
              </a:r>
            </a:p>
          </p:txBody>
        </p:sp>
        <p:sp>
          <p:nvSpPr>
            <p:cNvPr id="21" name="Rectangle 20"/>
            <p:cNvSpPr/>
            <p:nvPr/>
          </p:nvSpPr>
          <p:spPr>
            <a:xfrm>
              <a:off x="5316222" y="4941006"/>
              <a:ext cx="6343965" cy="914181"/>
            </a:xfrm>
            <a:prstGeom prst="rect">
              <a:avLst/>
            </a:prstGeom>
          </p:spPr>
          <p:txBody>
            <a:bodyPr wrap="square">
              <a:spAutoFit/>
            </a:bodyPr>
            <a:lstStyle/>
            <a:p>
              <a:r>
                <a:rPr lang="en-US" sz="1600" dirty="0">
                  <a:solidFill>
                    <a:srgbClr val="333333"/>
                  </a:solidFill>
                  <a:latin typeface="Merriweather"/>
                </a:rPr>
                <a:t>The term-term </a:t>
              </a:r>
              <a:r>
                <a:rPr lang="en-US" sz="1600" b="1" dirty="0">
                  <a:solidFill>
                    <a:srgbClr val="333333"/>
                  </a:solidFill>
                  <a:latin typeface="Merriweather"/>
                </a:rPr>
                <a:t>co-occurrence matrix</a:t>
              </a:r>
              <a:r>
                <a:rPr lang="en-US" sz="1600" dirty="0">
                  <a:solidFill>
                    <a:srgbClr val="333333"/>
                  </a:solidFill>
                  <a:latin typeface="Merriweather"/>
                </a:rPr>
                <a:t>, where the </a:t>
              </a:r>
              <a:r>
                <a:rPr lang="en-US" sz="1600" dirty="0" err="1">
                  <a:solidFill>
                    <a:srgbClr val="333333"/>
                  </a:solidFill>
                  <a:latin typeface="Merriweather"/>
                </a:rPr>
                <a:t>ith</a:t>
              </a:r>
              <a:r>
                <a:rPr lang="en-US" sz="1600" dirty="0">
                  <a:solidFill>
                    <a:srgbClr val="333333"/>
                  </a:solidFill>
                  <a:latin typeface="Merriweather"/>
                </a:rPr>
                <a:t> row and </a:t>
              </a:r>
              <a:r>
                <a:rPr lang="en-US" sz="1600" dirty="0" err="1">
                  <a:solidFill>
                    <a:srgbClr val="333333"/>
                  </a:solidFill>
                  <a:latin typeface="Merriweather"/>
                </a:rPr>
                <a:t>jth</a:t>
              </a:r>
              <a:r>
                <a:rPr lang="en-US" sz="1600" dirty="0">
                  <a:solidFill>
                    <a:srgbClr val="333333"/>
                  </a:solidFill>
                  <a:latin typeface="Merriweather"/>
                </a:rPr>
                <a:t> column represents the occurrence of the </a:t>
              </a:r>
              <a:r>
                <a:rPr lang="en-US" sz="1600" dirty="0" err="1">
                  <a:solidFill>
                    <a:srgbClr val="333333"/>
                  </a:solidFill>
                  <a:latin typeface="Merriweather"/>
                </a:rPr>
                <a:t>ith</a:t>
              </a:r>
              <a:r>
                <a:rPr lang="en-US" sz="1600" dirty="0">
                  <a:solidFill>
                    <a:srgbClr val="333333"/>
                  </a:solidFill>
                  <a:latin typeface="Merriweather"/>
                </a:rPr>
                <a:t> word </a:t>
              </a:r>
              <a:r>
                <a:rPr lang="en-US" sz="1600" i="1" dirty="0">
                  <a:solidFill>
                    <a:srgbClr val="333333"/>
                  </a:solidFill>
                  <a:latin typeface="Merriweather"/>
                </a:rPr>
                <a:t>in the context of</a:t>
              </a:r>
              <a:r>
                <a:rPr lang="en-US" sz="1600" dirty="0">
                  <a:solidFill>
                    <a:srgbClr val="333333"/>
                  </a:solidFill>
                  <a:latin typeface="Merriweather"/>
                </a:rPr>
                <a:t> the </a:t>
              </a:r>
              <a:r>
                <a:rPr lang="en-US" sz="1600" dirty="0" err="1">
                  <a:solidFill>
                    <a:srgbClr val="333333"/>
                  </a:solidFill>
                  <a:latin typeface="Merriweather"/>
                </a:rPr>
                <a:t>jth</a:t>
              </a:r>
              <a:r>
                <a:rPr lang="en-US" sz="1600" dirty="0">
                  <a:solidFill>
                    <a:srgbClr val="333333"/>
                  </a:solidFill>
                  <a:latin typeface="Merriweather"/>
                </a:rPr>
                <a:t> word.</a:t>
              </a:r>
            </a:p>
          </p:txBody>
        </p:sp>
      </p:grpSp>
    </p:spTree>
    <p:extLst>
      <p:ext uri="{BB962C8B-B14F-4D97-AF65-F5344CB8AC3E}">
        <p14:creationId xmlns:p14="http://schemas.microsoft.com/office/powerpoint/2010/main" val="36109868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Date Placeholder 5">
            <a:extLst>
              <a:ext uri="{FF2B5EF4-FFF2-40B4-BE49-F238E27FC236}">
                <a16:creationId xmlns:a16="http://schemas.microsoft.com/office/drawing/2014/main" id="{CAB3B546-51CB-4994-A9F1-8F1962DB7C80}"/>
              </a:ext>
            </a:extLst>
          </p:cNvPr>
          <p:cNvSpPr>
            <a:spLocks noGrp="1"/>
          </p:cNvSpPr>
          <p:nvPr>
            <p:ph type="dt" sz="half" idx="10"/>
          </p:nvPr>
        </p:nvSpPr>
        <p:spPr>
          <a:xfrm>
            <a:off x="2296343" y="6357408"/>
            <a:ext cx="2743200" cy="365125"/>
          </a:xfrm>
          <a:prstGeom prst="rect">
            <a:avLst/>
          </a:prstGeom>
        </p:spPr>
        <p:txBody>
          <a:bodyPr/>
          <a:lstStyle/>
          <a:p>
            <a:fld id="{E1074919-AC28-3C4F-8039-27D3D8CCFE52}" type="datetime1">
              <a:rPr lang="en-IN">
                <a:solidFill>
                  <a:srgbClr val="FF0000"/>
                </a:solidFill>
                <a:latin typeface="Proxima Nova Rg" pitchFamily="50" charset="0"/>
              </a:rPr>
              <a:t>26-05-2021</a:t>
            </a:fld>
            <a:endParaRPr lang="en-IN" dirty="0">
              <a:solidFill>
                <a:srgbClr val="FF0000"/>
              </a:solidFill>
              <a:latin typeface="Proxima Nova Rg" pitchFamily="50" charset="0"/>
            </a:endParaRPr>
          </a:p>
        </p:txBody>
      </p:sp>
      <p:sp>
        <p:nvSpPr>
          <p:cNvPr id="6" name="Slide Number Placeholder 7">
            <a:extLst>
              <a:ext uri="{FF2B5EF4-FFF2-40B4-BE49-F238E27FC236}">
                <a16:creationId xmlns:a16="http://schemas.microsoft.com/office/drawing/2014/main" id="{64FD5022-C834-4670-BF94-5D8ED5DD90FA}"/>
              </a:ext>
            </a:extLst>
          </p:cNvPr>
          <p:cNvSpPr>
            <a:spLocks noGrp="1"/>
          </p:cNvSpPr>
          <p:nvPr>
            <p:ph type="sldNum" sz="quarter" idx="4294967295"/>
          </p:nvPr>
        </p:nvSpPr>
        <p:spPr>
          <a:xfrm>
            <a:off x="8682567" y="6356351"/>
            <a:ext cx="2743200" cy="366183"/>
          </a:xfrm>
          <a:prstGeom prst="rect">
            <a:avLst/>
          </a:prstGeom>
        </p:spPr>
        <p:txBody>
          <a:bodyPr/>
          <a:lstStyle/>
          <a:p>
            <a:pPr algn="r"/>
            <a:fld id="{273EEA2F-D825-49D3-9C25-497F06EFD3F7}" type="slidenum">
              <a:rPr lang="en-IN">
                <a:solidFill>
                  <a:srgbClr val="FF0000"/>
                </a:solidFill>
                <a:latin typeface="Proxima Nova Rg" pitchFamily="50" charset="0"/>
              </a:rPr>
              <a:pPr algn="r"/>
              <a:t>4</a:t>
            </a:fld>
            <a:endParaRPr lang="en-IN" dirty="0">
              <a:solidFill>
                <a:srgbClr val="FF0000"/>
              </a:solidFill>
              <a:latin typeface="Proxima Nova Rg" pitchFamily="50" charset="0"/>
            </a:endParaRPr>
          </a:p>
        </p:txBody>
      </p:sp>
      <p:sp>
        <p:nvSpPr>
          <p:cNvPr id="9" name="Title 2">
            <a:extLst>
              <a:ext uri="{FF2B5EF4-FFF2-40B4-BE49-F238E27FC236}">
                <a16:creationId xmlns:a16="http://schemas.microsoft.com/office/drawing/2014/main" id="{AECC2962-F17F-BC44-B3A0-C23E833217E6}"/>
              </a:ext>
            </a:extLst>
          </p:cNvPr>
          <p:cNvSpPr txBox="1">
            <a:spLocks/>
          </p:cNvSpPr>
          <p:nvPr/>
        </p:nvSpPr>
        <p:spPr>
          <a:xfrm>
            <a:off x="514659" y="168289"/>
            <a:ext cx="5723725" cy="537380"/>
          </a:xfrm>
          <a:prstGeom prst="rect">
            <a:avLst/>
          </a:prstGeom>
        </p:spPr>
        <p:txBody>
          <a:bodyPr vert="horz" lIns="121920" tIns="60960" rIns="121920" bIns="60960" rtlCol="0" anchor="ctr">
            <a:normAutofit fontScale="97500" lnSpcReduction="10000"/>
          </a:bodyPr>
          <a:lstStyle>
            <a:lvl1pPr algn="l" defTabSz="685800" rtl="0" eaLnBrk="1" latinLnBrk="0" hangingPunct="1">
              <a:lnSpc>
                <a:spcPct val="90000"/>
              </a:lnSpc>
              <a:spcBef>
                <a:spcPct val="0"/>
              </a:spcBef>
              <a:buNone/>
              <a:defRPr sz="2400" b="0" i="0" kern="1200">
                <a:solidFill>
                  <a:schemeClr val="bg1"/>
                </a:solidFill>
                <a:latin typeface="Proxima Nova" panose="02000506030000020004" pitchFamily="2" charset="0"/>
                <a:ea typeface="+mj-ea"/>
                <a:cs typeface="+mj-cs"/>
              </a:defRPr>
            </a:lvl1pPr>
          </a:lstStyle>
          <a:p>
            <a:r>
              <a:rPr lang="en-US" sz="3200" dirty="0">
                <a:latin typeface="Proxima Nova Light" panose="02000506030000020004" pitchFamily="2" charset="77"/>
              </a:rPr>
              <a:t>occurrence matrix</a:t>
            </a:r>
            <a:endParaRPr lang="en-IN" sz="3200" dirty="0">
              <a:latin typeface="Proxima Nova Light" panose="02000506030000020004" pitchFamily="2" charset="77"/>
            </a:endParaRPr>
          </a:p>
        </p:txBody>
      </p:sp>
      <p:pic>
        <p:nvPicPr>
          <p:cNvPr id="14" name="Picture 13"/>
          <p:cNvPicPr>
            <a:picLocks noChangeAspect="1"/>
          </p:cNvPicPr>
          <p:nvPr/>
        </p:nvPicPr>
        <p:blipFill>
          <a:blip r:embed="rId2"/>
          <a:stretch>
            <a:fillRect/>
          </a:stretch>
        </p:blipFill>
        <p:spPr>
          <a:xfrm>
            <a:off x="340625" y="1542623"/>
            <a:ext cx="6956009" cy="3886221"/>
          </a:xfrm>
          <a:prstGeom prst="rect">
            <a:avLst/>
          </a:prstGeom>
        </p:spPr>
      </p:pic>
      <p:sp>
        <p:nvSpPr>
          <p:cNvPr id="15" name="Rectangle 14"/>
          <p:cNvSpPr/>
          <p:nvPr/>
        </p:nvSpPr>
        <p:spPr>
          <a:xfrm>
            <a:off x="7402868" y="2154436"/>
            <a:ext cx="4419261" cy="2554545"/>
          </a:xfrm>
          <a:prstGeom prst="rect">
            <a:avLst/>
          </a:prstGeom>
        </p:spPr>
        <p:txBody>
          <a:bodyPr wrap="square">
            <a:spAutoFit/>
          </a:bodyPr>
          <a:lstStyle/>
          <a:p>
            <a:r>
              <a:rPr lang="en-US" sz="1600" dirty="0" err="1">
                <a:solidFill>
                  <a:srgbClr val="000000"/>
                </a:solidFill>
                <a:latin typeface="georgia" panose="02040502050405020303" pitchFamily="18" charset="0"/>
              </a:rPr>
              <a:t>Tf-idf</a:t>
            </a:r>
            <a:r>
              <a:rPr lang="en-US" sz="1600" dirty="0">
                <a:solidFill>
                  <a:srgbClr val="000000"/>
                </a:solidFill>
                <a:latin typeface="georgia" panose="02040502050405020303" pitchFamily="18" charset="0"/>
              </a:rPr>
              <a:t> stands for</a:t>
            </a:r>
            <a:r>
              <a:rPr lang="en-US" sz="1600" i="1" dirty="0">
                <a:solidFill>
                  <a:srgbClr val="000000"/>
                </a:solidFill>
                <a:latin typeface="georgia" panose="02040502050405020303" pitchFamily="18" charset="0"/>
              </a:rPr>
              <a:t> term frequency-inverse document frequency</a:t>
            </a:r>
            <a:r>
              <a:rPr lang="en-US" sz="1600" dirty="0">
                <a:solidFill>
                  <a:srgbClr val="000000"/>
                </a:solidFill>
                <a:latin typeface="georgia" panose="02040502050405020303" pitchFamily="18" charset="0"/>
              </a:rPr>
              <a:t>, and the </a:t>
            </a:r>
            <a:r>
              <a:rPr lang="en-US" sz="1600" dirty="0" err="1">
                <a:solidFill>
                  <a:srgbClr val="000000"/>
                </a:solidFill>
                <a:latin typeface="georgia" panose="02040502050405020303" pitchFamily="18" charset="0"/>
              </a:rPr>
              <a:t>tf-idf</a:t>
            </a:r>
            <a:r>
              <a:rPr lang="en-US" sz="1600" dirty="0">
                <a:solidFill>
                  <a:srgbClr val="000000"/>
                </a:solidFill>
                <a:latin typeface="georgia" panose="02040502050405020303" pitchFamily="18" charset="0"/>
              </a:rPr>
              <a:t> weight is a weight often used in information retrieval and text mining. This weight is a statistical measure used to evaluate how important a word is to a document in a collection or corpus. The importance increases proportionally to the number of times a word appears in the document but is offset by the frequency of the word in the corpus. </a:t>
            </a:r>
            <a:endParaRPr lang="en-US" sz="1600" dirty="0"/>
          </a:p>
        </p:txBody>
      </p:sp>
      <p:sp>
        <p:nvSpPr>
          <p:cNvPr id="22" name="Rectangle 21"/>
          <p:cNvSpPr/>
          <p:nvPr/>
        </p:nvSpPr>
        <p:spPr>
          <a:xfrm>
            <a:off x="1818868" y="5585349"/>
            <a:ext cx="8554265" cy="584775"/>
          </a:xfrm>
          <a:prstGeom prst="rect">
            <a:avLst/>
          </a:prstGeom>
        </p:spPr>
        <p:txBody>
          <a:bodyPr wrap="square">
            <a:spAutoFit/>
          </a:bodyPr>
          <a:lstStyle/>
          <a:p>
            <a:r>
              <a:rPr lang="en-US" sz="1600" dirty="0">
                <a:latin typeface="+mj-lt"/>
              </a:rPr>
              <a:t>TF(t) = (Number of times term t appears in a document) / (Total number of terms in the document).</a:t>
            </a:r>
            <a:endParaRPr lang="en-US" sz="1600" dirty="0">
              <a:solidFill>
                <a:srgbClr val="000000"/>
              </a:solidFill>
              <a:latin typeface="+mj-lt"/>
            </a:endParaRPr>
          </a:p>
          <a:p>
            <a:r>
              <a:rPr lang="en-US" sz="1600" dirty="0">
                <a:solidFill>
                  <a:srgbClr val="000000"/>
                </a:solidFill>
                <a:latin typeface="+mj-lt"/>
              </a:rPr>
              <a:t>IDF(t) = log (Total number of documents / Number of documents with term t in it).</a:t>
            </a:r>
            <a:endParaRPr lang="en-US" sz="1600" dirty="0">
              <a:latin typeface="+mj-lt"/>
            </a:endParaRPr>
          </a:p>
        </p:txBody>
      </p:sp>
    </p:spTree>
    <p:extLst>
      <p:ext uri="{BB962C8B-B14F-4D97-AF65-F5344CB8AC3E}">
        <p14:creationId xmlns:p14="http://schemas.microsoft.com/office/powerpoint/2010/main" val="35682549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5">
            <a:extLst>
              <a:ext uri="{FF2B5EF4-FFF2-40B4-BE49-F238E27FC236}">
                <a16:creationId xmlns:a16="http://schemas.microsoft.com/office/drawing/2014/main" id="{CAB3B546-51CB-4994-A9F1-8F1962DB7C80}"/>
              </a:ext>
            </a:extLst>
          </p:cNvPr>
          <p:cNvSpPr>
            <a:spLocks noGrp="1"/>
          </p:cNvSpPr>
          <p:nvPr>
            <p:ph type="dt" sz="half" idx="10"/>
          </p:nvPr>
        </p:nvSpPr>
        <p:spPr>
          <a:xfrm>
            <a:off x="2296343" y="6357408"/>
            <a:ext cx="2743200" cy="365125"/>
          </a:xfrm>
          <a:prstGeom prst="rect">
            <a:avLst/>
          </a:prstGeom>
        </p:spPr>
        <p:txBody>
          <a:bodyPr/>
          <a:lstStyle/>
          <a:p>
            <a:fld id="{E1074919-AC28-3C4F-8039-27D3D8CCFE52}" type="datetime1">
              <a:rPr lang="en-IN">
                <a:solidFill>
                  <a:srgbClr val="FF0000"/>
                </a:solidFill>
                <a:latin typeface="Proxima Nova Rg" pitchFamily="50" charset="0"/>
              </a:rPr>
              <a:t>26-05-2021</a:t>
            </a:fld>
            <a:endParaRPr lang="en-IN" dirty="0">
              <a:solidFill>
                <a:srgbClr val="FF0000"/>
              </a:solidFill>
              <a:latin typeface="Proxima Nova Rg" pitchFamily="50" charset="0"/>
            </a:endParaRPr>
          </a:p>
        </p:txBody>
      </p:sp>
      <p:sp>
        <p:nvSpPr>
          <p:cNvPr id="6" name="Slide Number Placeholder 7">
            <a:extLst>
              <a:ext uri="{FF2B5EF4-FFF2-40B4-BE49-F238E27FC236}">
                <a16:creationId xmlns:a16="http://schemas.microsoft.com/office/drawing/2014/main" id="{64FD5022-C834-4670-BF94-5D8ED5DD90FA}"/>
              </a:ext>
            </a:extLst>
          </p:cNvPr>
          <p:cNvSpPr>
            <a:spLocks noGrp="1"/>
          </p:cNvSpPr>
          <p:nvPr>
            <p:ph type="sldNum" sz="quarter" idx="4294967295"/>
          </p:nvPr>
        </p:nvSpPr>
        <p:spPr>
          <a:xfrm>
            <a:off x="8682567" y="6356351"/>
            <a:ext cx="2743200" cy="366183"/>
          </a:xfrm>
          <a:prstGeom prst="rect">
            <a:avLst/>
          </a:prstGeom>
        </p:spPr>
        <p:txBody>
          <a:bodyPr/>
          <a:lstStyle/>
          <a:p>
            <a:pPr algn="r"/>
            <a:fld id="{273EEA2F-D825-49D3-9C25-497F06EFD3F7}" type="slidenum">
              <a:rPr lang="en-IN">
                <a:solidFill>
                  <a:srgbClr val="FF0000"/>
                </a:solidFill>
                <a:latin typeface="Proxima Nova Rg" pitchFamily="50" charset="0"/>
              </a:rPr>
              <a:pPr algn="r"/>
              <a:t>5</a:t>
            </a:fld>
            <a:endParaRPr lang="en-IN" dirty="0">
              <a:solidFill>
                <a:srgbClr val="FF0000"/>
              </a:solidFill>
              <a:latin typeface="Proxima Nova Rg" pitchFamily="50" charset="0"/>
            </a:endParaRPr>
          </a:p>
        </p:txBody>
      </p:sp>
      <p:sp>
        <p:nvSpPr>
          <p:cNvPr id="9" name="Title 2">
            <a:extLst>
              <a:ext uri="{FF2B5EF4-FFF2-40B4-BE49-F238E27FC236}">
                <a16:creationId xmlns:a16="http://schemas.microsoft.com/office/drawing/2014/main" id="{AECC2962-F17F-BC44-B3A0-C23E833217E6}"/>
              </a:ext>
            </a:extLst>
          </p:cNvPr>
          <p:cNvSpPr txBox="1">
            <a:spLocks/>
          </p:cNvSpPr>
          <p:nvPr/>
        </p:nvSpPr>
        <p:spPr>
          <a:xfrm>
            <a:off x="514659" y="168289"/>
            <a:ext cx="5723725" cy="537380"/>
          </a:xfrm>
          <a:prstGeom prst="rect">
            <a:avLst/>
          </a:prstGeom>
        </p:spPr>
        <p:txBody>
          <a:bodyPr vert="horz" lIns="121920" tIns="60960" rIns="121920" bIns="60960" rtlCol="0" anchor="ctr">
            <a:normAutofit fontScale="97500" lnSpcReduction="10000"/>
          </a:bodyPr>
          <a:lstStyle>
            <a:lvl1pPr algn="l" defTabSz="685800" rtl="0" eaLnBrk="1" latinLnBrk="0" hangingPunct="1">
              <a:lnSpc>
                <a:spcPct val="90000"/>
              </a:lnSpc>
              <a:spcBef>
                <a:spcPct val="0"/>
              </a:spcBef>
              <a:buNone/>
              <a:defRPr sz="2400" b="0" i="0" kern="1200">
                <a:solidFill>
                  <a:schemeClr val="bg1"/>
                </a:solidFill>
                <a:latin typeface="Proxima Nova" panose="02000506030000020004" pitchFamily="2" charset="0"/>
                <a:ea typeface="+mj-ea"/>
                <a:cs typeface="+mj-cs"/>
              </a:defRPr>
            </a:lvl1pPr>
          </a:lstStyle>
          <a:p>
            <a:r>
              <a:rPr lang="en-US" sz="3200" dirty="0">
                <a:latin typeface="Proxima Nova Light" panose="02000506030000020004" pitchFamily="2" charset="77"/>
              </a:rPr>
              <a:t>co-occurrence matrix</a:t>
            </a:r>
            <a:endParaRPr lang="en-IN" sz="3200" dirty="0">
              <a:latin typeface="Proxima Nova Light" panose="02000506030000020004" pitchFamily="2" charset="77"/>
            </a:endParaRPr>
          </a:p>
        </p:txBody>
      </p:sp>
      <p:sp>
        <p:nvSpPr>
          <p:cNvPr id="7" name="Rectangle 6"/>
          <p:cNvSpPr/>
          <p:nvPr/>
        </p:nvSpPr>
        <p:spPr>
          <a:xfrm>
            <a:off x="514660" y="1449447"/>
            <a:ext cx="11129385" cy="1569660"/>
          </a:xfrm>
          <a:prstGeom prst="rect">
            <a:avLst/>
          </a:prstGeom>
        </p:spPr>
        <p:txBody>
          <a:bodyPr wrap="square">
            <a:spAutoFit/>
          </a:bodyPr>
          <a:lstStyle/>
          <a:p>
            <a:r>
              <a:rPr lang="en-US" sz="1600" dirty="0">
                <a:solidFill>
                  <a:srgbClr val="333333"/>
                </a:solidFill>
                <a:latin typeface="Merriweather"/>
              </a:rPr>
              <a:t>There are two ways of creating a co-occurrence matrix:</a:t>
            </a:r>
          </a:p>
          <a:p>
            <a:endParaRPr lang="en-US" sz="1600" dirty="0">
              <a:solidFill>
                <a:srgbClr val="333333"/>
              </a:solidFill>
              <a:latin typeface="Merriweather"/>
            </a:endParaRPr>
          </a:p>
          <a:p>
            <a:r>
              <a:rPr lang="en-US" sz="1600" b="1" dirty="0">
                <a:solidFill>
                  <a:srgbClr val="333333"/>
                </a:solidFill>
                <a:latin typeface="Merriweather"/>
              </a:rPr>
              <a:t>Using the occurrence context (e.g. a sentence):</a:t>
            </a:r>
          </a:p>
          <a:p>
            <a:endParaRPr lang="en-US" sz="1600" dirty="0">
              <a:solidFill>
                <a:srgbClr val="333333"/>
              </a:solidFill>
              <a:latin typeface="Merriweather"/>
            </a:endParaRPr>
          </a:p>
          <a:p>
            <a:r>
              <a:rPr lang="en-US" sz="1600" dirty="0">
                <a:solidFill>
                  <a:srgbClr val="333333"/>
                </a:solidFill>
                <a:latin typeface="Merriweather"/>
              </a:rPr>
              <a:t>Each sentence is represented as a context (there can be other definitions as well). If two terms occur in the same context, they are said to have occurred in the same occurrence context.</a:t>
            </a:r>
          </a:p>
        </p:txBody>
      </p:sp>
      <p:sp>
        <p:nvSpPr>
          <p:cNvPr id="8" name="Rectangle 7"/>
          <p:cNvSpPr/>
          <p:nvPr/>
        </p:nvSpPr>
        <p:spPr>
          <a:xfrm>
            <a:off x="354214" y="3939260"/>
            <a:ext cx="5563701" cy="1528945"/>
          </a:xfrm>
          <a:prstGeom prst="rect">
            <a:avLst/>
          </a:prstGeom>
        </p:spPr>
        <p:txBody>
          <a:bodyPr wrap="square">
            <a:spAutoFit/>
          </a:bodyPr>
          <a:lstStyle/>
          <a:p>
            <a:r>
              <a:rPr lang="en-US" sz="1867" b="1" dirty="0">
                <a:solidFill>
                  <a:srgbClr val="333333"/>
                </a:solidFill>
                <a:latin typeface="Merriweather"/>
              </a:rPr>
              <a:t>Skip-grams (x-skip-n-grams):</a:t>
            </a:r>
            <a:endParaRPr lang="en-US" sz="1867" dirty="0">
              <a:solidFill>
                <a:srgbClr val="333333"/>
              </a:solidFill>
              <a:latin typeface="Merriweather"/>
            </a:endParaRPr>
          </a:p>
          <a:p>
            <a:endParaRPr lang="en-US" sz="1867" dirty="0">
              <a:solidFill>
                <a:srgbClr val="333333"/>
              </a:solidFill>
              <a:latin typeface="Merriweather"/>
            </a:endParaRPr>
          </a:p>
          <a:p>
            <a:r>
              <a:rPr lang="en-US" sz="1867" dirty="0">
                <a:solidFill>
                  <a:srgbClr val="333333"/>
                </a:solidFill>
                <a:latin typeface="Merriweather"/>
              </a:rPr>
              <a:t>A sliding window will include the (</a:t>
            </a:r>
            <a:r>
              <a:rPr lang="en-US" sz="1867" dirty="0" err="1">
                <a:solidFill>
                  <a:srgbClr val="333333"/>
                </a:solidFill>
                <a:latin typeface="Merriweather"/>
              </a:rPr>
              <a:t>x+n</a:t>
            </a:r>
            <a:r>
              <a:rPr lang="en-US" sz="1867" dirty="0">
                <a:solidFill>
                  <a:srgbClr val="333333"/>
                </a:solidFill>
                <a:latin typeface="Merriweather"/>
              </a:rPr>
              <a:t>) words. This window will serve as the context now. Terms that co-occur within this context are said to have co-occurred.</a:t>
            </a:r>
          </a:p>
        </p:txBody>
      </p:sp>
      <p:grpSp>
        <p:nvGrpSpPr>
          <p:cNvPr id="11" name="Group 10"/>
          <p:cNvGrpSpPr/>
          <p:nvPr/>
        </p:nvGrpSpPr>
        <p:grpSpPr>
          <a:xfrm>
            <a:off x="5789113" y="3939261"/>
            <a:ext cx="6622071" cy="2306272"/>
            <a:chOff x="6490953" y="3593683"/>
            <a:chExt cx="5310389" cy="1729704"/>
          </a:xfrm>
        </p:grpSpPr>
        <p:sp>
          <p:nvSpPr>
            <p:cNvPr id="12" name="Rectangle 11"/>
            <p:cNvSpPr/>
            <p:nvPr/>
          </p:nvSpPr>
          <p:spPr>
            <a:xfrm>
              <a:off x="6709895" y="3593683"/>
              <a:ext cx="5091447" cy="223091"/>
            </a:xfrm>
            <a:prstGeom prst="rect">
              <a:avLst/>
            </a:prstGeom>
          </p:spPr>
          <p:txBody>
            <a:bodyPr wrap="square">
              <a:spAutoFit/>
            </a:bodyPr>
            <a:lstStyle/>
            <a:p>
              <a:pPr algn="ctr"/>
              <a:r>
                <a:rPr lang="en-US" sz="1333" dirty="0">
                  <a:solidFill>
                    <a:srgbClr val="FF0000"/>
                  </a:solidFill>
                  <a:latin typeface="Merriweather"/>
                </a:rPr>
                <a:t>“Man stumbled seconds </a:t>
              </a:r>
              <a:r>
                <a:rPr lang="en-US" sz="1333" dirty="0" err="1">
                  <a:solidFill>
                    <a:srgbClr val="FF0000"/>
                  </a:solidFill>
                  <a:latin typeface="Merriweather"/>
                </a:rPr>
                <a:t>Dursley</a:t>
              </a:r>
              <a:r>
                <a:rPr lang="en-US" sz="1333" dirty="0">
                  <a:solidFill>
                    <a:srgbClr val="FF0000"/>
                  </a:solidFill>
                  <a:latin typeface="Merriweather"/>
                </a:rPr>
                <a:t> man cloak upset knocked ground”</a:t>
              </a:r>
              <a:endParaRPr lang="en-US" sz="1333" dirty="0">
                <a:solidFill>
                  <a:srgbClr val="FF0000"/>
                </a:solidFill>
              </a:endParaRPr>
            </a:p>
          </p:txBody>
        </p:sp>
        <p:sp>
          <p:nvSpPr>
            <p:cNvPr id="13" name="Rectangle 12"/>
            <p:cNvSpPr/>
            <p:nvPr/>
          </p:nvSpPr>
          <p:spPr>
            <a:xfrm>
              <a:off x="6490953" y="3855293"/>
              <a:ext cx="5182312" cy="1468094"/>
            </a:xfrm>
            <a:prstGeom prst="rect">
              <a:avLst/>
            </a:prstGeom>
          </p:spPr>
          <p:txBody>
            <a:bodyPr wrap="square">
              <a:spAutoFit/>
            </a:bodyPr>
            <a:lstStyle/>
            <a:p>
              <a:pPr algn="ctr" eaLnBrk="0" fontAlgn="base" hangingPunct="0">
                <a:spcBef>
                  <a:spcPct val="30000"/>
                </a:spcBef>
                <a:spcAft>
                  <a:spcPct val="0"/>
                </a:spcAft>
              </a:pPr>
              <a:r>
                <a:rPr lang="en-US" sz="1200" b="1" dirty="0">
                  <a:solidFill>
                    <a:srgbClr val="0E84B5"/>
                  </a:solidFill>
                  <a:latin typeface="Consolas" panose="020B0609020204030204" pitchFamily="49" charset="0"/>
                </a:rPr>
                <a:t>(Man, stumbled) (Man, seconds) (Man, </a:t>
              </a:r>
              <a:r>
                <a:rPr lang="en-US" sz="1200" b="1" dirty="0" err="1">
                  <a:solidFill>
                    <a:srgbClr val="0E84B5"/>
                  </a:solidFill>
                  <a:latin typeface="Consolas" panose="020B0609020204030204" pitchFamily="49" charset="0"/>
                </a:rPr>
                <a:t>Dursley</a:t>
              </a:r>
              <a:r>
                <a:rPr lang="en-US" sz="1200" b="1" dirty="0">
                  <a:solidFill>
                    <a:srgbClr val="0E84B5"/>
                  </a:solidFill>
                  <a:latin typeface="Consolas" panose="020B0609020204030204" pitchFamily="49" charset="0"/>
                </a:rPr>
                <a:t>) (Man, man)</a:t>
              </a:r>
            </a:p>
            <a:p>
              <a:pPr algn="ctr" eaLnBrk="0" fontAlgn="base" hangingPunct="0">
                <a:spcBef>
                  <a:spcPct val="30000"/>
                </a:spcBef>
                <a:spcAft>
                  <a:spcPct val="0"/>
                </a:spcAft>
              </a:pPr>
              <a:r>
                <a:rPr lang="en-US" sz="1200" b="1" dirty="0">
                  <a:solidFill>
                    <a:srgbClr val="0E84B5"/>
                  </a:solidFill>
                  <a:latin typeface="Consolas" panose="020B0609020204030204" pitchFamily="49" charset="0"/>
                </a:rPr>
                <a:t>(stumbled, seconds) (stumbled, </a:t>
              </a:r>
              <a:r>
                <a:rPr lang="en-US" sz="1200" b="1" dirty="0" err="1">
                  <a:solidFill>
                    <a:srgbClr val="0E84B5"/>
                  </a:solidFill>
                  <a:latin typeface="Consolas" panose="020B0609020204030204" pitchFamily="49" charset="0"/>
                </a:rPr>
                <a:t>Dursley</a:t>
              </a:r>
              <a:r>
                <a:rPr lang="en-US" sz="1200" b="1" dirty="0">
                  <a:solidFill>
                    <a:srgbClr val="0E84B5"/>
                  </a:solidFill>
                  <a:latin typeface="Consolas" panose="020B0609020204030204" pitchFamily="49" charset="0"/>
                </a:rPr>
                <a:t>) (stumbled, man) (stumbled, cloak)</a:t>
              </a:r>
            </a:p>
            <a:p>
              <a:pPr algn="ctr" eaLnBrk="0" fontAlgn="base" hangingPunct="0">
                <a:spcBef>
                  <a:spcPct val="30000"/>
                </a:spcBef>
                <a:spcAft>
                  <a:spcPct val="0"/>
                </a:spcAft>
              </a:pPr>
              <a:r>
                <a:rPr lang="en-US" sz="1200" b="1" dirty="0">
                  <a:solidFill>
                    <a:srgbClr val="0E84B5"/>
                  </a:solidFill>
                  <a:latin typeface="Consolas" panose="020B0609020204030204" pitchFamily="49" charset="0"/>
                </a:rPr>
                <a:t>(seconds, </a:t>
              </a:r>
              <a:r>
                <a:rPr lang="en-US" sz="1200" b="1" dirty="0" err="1">
                  <a:solidFill>
                    <a:srgbClr val="0E84B5"/>
                  </a:solidFill>
                  <a:latin typeface="Consolas" panose="020B0609020204030204" pitchFamily="49" charset="0"/>
                </a:rPr>
                <a:t>Dursley</a:t>
              </a:r>
              <a:r>
                <a:rPr lang="en-US" sz="1200" b="1" dirty="0">
                  <a:solidFill>
                    <a:srgbClr val="0E84B5"/>
                  </a:solidFill>
                  <a:latin typeface="Consolas" panose="020B0609020204030204" pitchFamily="49" charset="0"/>
                </a:rPr>
                <a:t>) (seconds, man) (seconds, cloak) (seconds, upset)</a:t>
              </a:r>
            </a:p>
            <a:p>
              <a:pPr algn="ctr" eaLnBrk="0" fontAlgn="base" hangingPunct="0">
                <a:spcBef>
                  <a:spcPct val="30000"/>
                </a:spcBef>
                <a:spcAft>
                  <a:spcPct val="0"/>
                </a:spcAft>
              </a:pPr>
              <a:r>
                <a:rPr lang="en-US" sz="1200" b="1" dirty="0">
                  <a:solidFill>
                    <a:srgbClr val="0E84B5"/>
                  </a:solidFill>
                  <a:latin typeface="Consolas" panose="020B0609020204030204" pitchFamily="49" charset="0"/>
                </a:rPr>
                <a:t>(</a:t>
              </a:r>
              <a:r>
                <a:rPr lang="en-US" sz="1200" b="1" dirty="0" err="1">
                  <a:solidFill>
                    <a:srgbClr val="0E84B5"/>
                  </a:solidFill>
                  <a:latin typeface="Consolas" panose="020B0609020204030204" pitchFamily="49" charset="0"/>
                </a:rPr>
                <a:t>Dursley</a:t>
              </a:r>
              <a:r>
                <a:rPr lang="en-US" sz="1200" b="1" dirty="0">
                  <a:solidFill>
                    <a:srgbClr val="0E84B5"/>
                  </a:solidFill>
                  <a:latin typeface="Consolas" panose="020B0609020204030204" pitchFamily="49" charset="0"/>
                </a:rPr>
                <a:t>, man) (</a:t>
              </a:r>
              <a:r>
                <a:rPr lang="en-US" sz="1200" b="1" dirty="0" err="1">
                  <a:solidFill>
                    <a:srgbClr val="0E84B5"/>
                  </a:solidFill>
                  <a:latin typeface="Consolas" panose="020B0609020204030204" pitchFamily="49" charset="0"/>
                </a:rPr>
                <a:t>Dursley</a:t>
              </a:r>
              <a:r>
                <a:rPr lang="en-US" sz="1200" b="1" dirty="0">
                  <a:solidFill>
                    <a:srgbClr val="0E84B5"/>
                  </a:solidFill>
                  <a:latin typeface="Consolas" panose="020B0609020204030204" pitchFamily="49" charset="0"/>
                </a:rPr>
                <a:t>, cloak) (</a:t>
              </a:r>
              <a:r>
                <a:rPr lang="en-US" sz="1200" b="1" dirty="0" err="1">
                  <a:solidFill>
                    <a:srgbClr val="0E84B5"/>
                  </a:solidFill>
                  <a:latin typeface="Consolas" panose="020B0609020204030204" pitchFamily="49" charset="0"/>
                </a:rPr>
                <a:t>Dursley</a:t>
              </a:r>
              <a:r>
                <a:rPr lang="en-US" sz="1200" b="1" dirty="0">
                  <a:solidFill>
                    <a:srgbClr val="0E84B5"/>
                  </a:solidFill>
                  <a:latin typeface="Consolas" panose="020B0609020204030204" pitchFamily="49" charset="0"/>
                </a:rPr>
                <a:t>, upset) (</a:t>
              </a:r>
              <a:r>
                <a:rPr lang="en-US" sz="1200" b="1" dirty="0" err="1">
                  <a:solidFill>
                    <a:srgbClr val="0E84B5"/>
                  </a:solidFill>
                  <a:latin typeface="Consolas" panose="020B0609020204030204" pitchFamily="49" charset="0"/>
                </a:rPr>
                <a:t>Dursley</a:t>
              </a:r>
              <a:r>
                <a:rPr lang="en-US" sz="1200" b="1" dirty="0">
                  <a:solidFill>
                    <a:srgbClr val="0E84B5"/>
                  </a:solidFill>
                  <a:latin typeface="Consolas" panose="020B0609020204030204" pitchFamily="49" charset="0"/>
                </a:rPr>
                <a:t>, knocked)</a:t>
              </a:r>
            </a:p>
            <a:p>
              <a:pPr algn="ctr" eaLnBrk="0" fontAlgn="base" hangingPunct="0">
                <a:spcBef>
                  <a:spcPct val="30000"/>
                </a:spcBef>
                <a:spcAft>
                  <a:spcPct val="0"/>
                </a:spcAft>
              </a:pPr>
              <a:r>
                <a:rPr lang="en-US" sz="1200" b="1" dirty="0">
                  <a:solidFill>
                    <a:srgbClr val="0E84B5"/>
                  </a:solidFill>
                  <a:latin typeface="Consolas" panose="020B0609020204030204" pitchFamily="49" charset="0"/>
                </a:rPr>
                <a:t>(man, cloak) (man, upset) (man, knocked) (man, ground)</a:t>
              </a:r>
            </a:p>
            <a:p>
              <a:pPr algn="ctr" eaLnBrk="0" fontAlgn="base" hangingPunct="0">
                <a:spcBef>
                  <a:spcPct val="30000"/>
                </a:spcBef>
                <a:spcAft>
                  <a:spcPct val="0"/>
                </a:spcAft>
              </a:pPr>
              <a:r>
                <a:rPr lang="en-US" sz="1200" b="1" dirty="0">
                  <a:solidFill>
                    <a:srgbClr val="0E84B5"/>
                  </a:solidFill>
                  <a:latin typeface="Consolas" panose="020B0609020204030204" pitchFamily="49" charset="0"/>
                </a:rPr>
                <a:t>(cloak, upset) (cloak, knocked) (cloak, ground)</a:t>
              </a:r>
            </a:p>
            <a:p>
              <a:pPr algn="ctr" eaLnBrk="0" fontAlgn="base" hangingPunct="0">
                <a:spcBef>
                  <a:spcPct val="30000"/>
                </a:spcBef>
                <a:spcAft>
                  <a:spcPct val="0"/>
                </a:spcAft>
              </a:pPr>
              <a:r>
                <a:rPr lang="en-US" sz="1200" b="1" dirty="0">
                  <a:solidFill>
                    <a:srgbClr val="0E84B5"/>
                  </a:solidFill>
                  <a:latin typeface="Consolas" panose="020B0609020204030204" pitchFamily="49" charset="0"/>
                </a:rPr>
                <a:t>(upset, knocked) (upset, ground)</a:t>
              </a:r>
            </a:p>
            <a:p>
              <a:pPr algn="ctr" eaLnBrk="0" fontAlgn="base" hangingPunct="0">
                <a:spcBef>
                  <a:spcPct val="30000"/>
                </a:spcBef>
                <a:spcAft>
                  <a:spcPct val="0"/>
                </a:spcAft>
              </a:pPr>
              <a:r>
                <a:rPr lang="en-US" sz="1200" b="1" dirty="0">
                  <a:solidFill>
                    <a:srgbClr val="0E84B5"/>
                  </a:solidFill>
                  <a:latin typeface="Consolas" panose="020B0609020204030204" pitchFamily="49" charset="0"/>
                </a:rPr>
                <a:t>(knocked, ground)</a:t>
              </a:r>
            </a:p>
          </p:txBody>
        </p:sp>
      </p:grpSp>
    </p:spTree>
    <p:extLst>
      <p:ext uri="{BB962C8B-B14F-4D97-AF65-F5344CB8AC3E}">
        <p14:creationId xmlns:p14="http://schemas.microsoft.com/office/powerpoint/2010/main" val="9250104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5">
            <a:extLst>
              <a:ext uri="{FF2B5EF4-FFF2-40B4-BE49-F238E27FC236}">
                <a16:creationId xmlns:a16="http://schemas.microsoft.com/office/drawing/2014/main" id="{CAB3B546-51CB-4994-A9F1-8F1962DB7C80}"/>
              </a:ext>
            </a:extLst>
          </p:cNvPr>
          <p:cNvSpPr>
            <a:spLocks noGrp="1"/>
          </p:cNvSpPr>
          <p:nvPr>
            <p:ph type="dt" sz="half" idx="10"/>
          </p:nvPr>
        </p:nvSpPr>
        <p:spPr>
          <a:xfrm>
            <a:off x="2296343" y="6357408"/>
            <a:ext cx="2743200" cy="365125"/>
          </a:xfrm>
          <a:prstGeom prst="rect">
            <a:avLst/>
          </a:prstGeom>
        </p:spPr>
        <p:txBody>
          <a:bodyPr/>
          <a:lstStyle/>
          <a:p>
            <a:fld id="{E1074919-AC28-3C4F-8039-27D3D8CCFE52}" type="datetime1">
              <a:rPr lang="en-IN">
                <a:solidFill>
                  <a:srgbClr val="FF0000"/>
                </a:solidFill>
                <a:latin typeface="Proxima Nova Rg" pitchFamily="50" charset="0"/>
              </a:rPr>
              <a:t>26-05-2021</a:t>
            </a:fld>
            <a:endParaRPr lang="en-IN" dirty="0">
              <a:solidFill>
                <a:srgbClr val="FF0000"/>
              </a:solidFill>
              <a:latin typeface="Proxima Nova Rg" pitchFamily="50" charset="0"/>
            </a:endParaRPr>
          </a:p>
        </p:txBody>
      </p:sp>
      <p:sp>
        <p:nvSpPr>
          <p:cNvPr id="6" name="Slide Number Placeholder 7">
            <a:extLst>
              <a:ext uri="{FF2B5EF4-FFF2-40B4-BE49-F238E27FC236}">
                <a16:creationId xmlns:a16="http://schemas.microsoft.com/office/drawing/2014/main" id="{64FD5022-C834-4670-BF94-5D8ED5DD90FA}"/>
              </a:ext>
            </a:extLst>
          </p:cNvPr>
          <p:cNvSpPr>
            <a:spLocks noGrp="1"/>
          </p:cNvSpPr>
          <p:nvPr>
            <p:ph type="sldNum" sz="quarter" idx="4294967295"/>
          </p:nvPr>
        </p:nvSpPr>
        <p:spPr>
          <a:xfrm>
            <a:off x="8682567" y="6356351"/>
            <a:ext cx="2743200" cy="366183"/>
          </a:xfrm>
          <a:prstGeom prst="rect">
            <a:avLst/>
          </a:prstGeom>
        </p:spPr>
        <p:txBody>
          <a:bodyPr/>
          <a:lstStyle/>
          <a:p>
            <a:pPr algn="r"/>
            <a:fld id="{273EEA2F-D825-49D3-9C25-497F06EFD3F7}" type="slidenum">
              <a:rPr lang="en-IN">
                <a:solidFill>
                  <a:srgbClr val="FF0000"/>
                </a:solidFill>
                <a:latin typeface="Proxima Nova Rg" pitchFamily="50" charset="0"/>
              </a:rPr>
              <a:pPr algn="r"/>
              <a:t>6</a:t>
            </a:fld>
            <a:endParaRPr lang="en-IN" dirty="0">
              <a:solidFill>
                <a:srgbClr val="FF0000"/>
              </a:solidFill>
              <a:latin typeface="Proxima Nova Rg" pitchFamily="50" charset="0"/>
            </a:endParaRPr>
          </a:p>
        </p:txBody>
      </p:sp>
      <p:sp>
        <p:nvSpPr>
          <p:cNvPr id="9" name="Title 2">
            <a:extLst>
              <a:ext uri="{FF2B5EF4-FFF2-40B4-BE49-F238E27FC236}">
                <a16:creationId xmlns:a16="http://schemas.microsoft.com/office/drawing/2014/main" id="{AECC2962-F17F-BC44-B3A0-C23E833217E6}"/>
              </a:ext>
            </a:extLst>
          </p:cNvPr>
          <p:cNvSpPr txBox="1">
            <a:spLocks/>
          </p:cNvSpPr>
          <p:nvPr/>
        </p:nvSpPr>
        <p:spPr>
          <a:xfrm>
            <a:off x="417347" y="404369"/>
            <a:ext cx="5723725" cy="537380"/>
          </a:xfrm>
          <a:prstGeom prst="rect">
            <a:avLst/>
          </a:prstGeom>
        </p:spPr>
        <p:txBody>
          <a:bodyPr vert="horz" lIns="121920" tIns="60960" rIns="121920" bIns="60960" rtlCol="0" anchor="ctr">
            <a:normAutofit fontScale="97500" lnSpcReduction="10000"/>
          </a:bodyPr>
          <a:lstStyle>
            <a:lvl1pPr algn="l" defTabSz="685800" rtl="0" eaLnBrk="1" latinLnBrk="0" hangingPunct="1">
              <a:lnSpc>
                <a:spcPct val="90000"/>
              </a:lnSpc>
              <a:spcBef>
                <a:spcPct val="0"/>
              </a:spcBef>
              <a:buNone/>
              <a:defRPr sz="2400" b="0" i="0" kern="1200">
                <a:solidFill>
                  <a:schemeClr val="bg1"/>
                </a:solidFill>
                <a:latin typeface="Proxima Nova" panose="02000506030000020004" pitchFamily="2" charset="0"/>
                <a:ea typeface="+mj-ea"/>
                <a:cs typeface="+mj-cs"/>
              </a:defRPr>
            </a:lvl1pPr>
          </a:lstStyle>
          <a:p>
            <a:r>
              <a:rPr lang="en-US" sz="3200" dirty="0">
                <a:latin typeface="Proxima Nova Light" panose="02000506030000020004" pitchFamily="2" charset="77"/>
              </a:rPr>
              <a:t>Latent Semantic Analysis</a:t>
            </a:r>
          </a:p>
        </p:txBody>
      </p:sp>
      <p:sp>
        <p:nvSpPr>
          <p:cNvPr id="7" name="Rectangle 6"/>
          <p:cNvSpPr/>
          <p:nvPr/>
        </p:nvSpPr>
        <p:spPr>
          <a:xfrm>
            <a:off x="607872" y="1444314"/>
            <a:ext cx="10976257" cy="1077218"/>
          </a:xfrm>
          <a:prstGeom prst="rect">
            <a:avLst/>
          </a:prstGeom>
        </p:spPr>
        <p:txBody>
          <a:bodyPr wrap="square">
            <a:spAutoFit/>
          </a:bodyPr>
          <a:lstStyle/>
          <a:p>
            <a:r>
              <a:rPr lang="en-US" sz="1600" dirty="0">
                <a:solidFill>
                  <a:srgbClr val="333333"/>
                </a:solidFill>
                <a:latin typeface="Merriweather"/>
              </a:rPr>
              <a:t>The occurrence and co-occurrence matrices have really large dimensions (equal to the size of the vocabulary V). This is a problem because working with such huge matrices make them almost impractical to use.</a:t>
            </a:r>
          </a:p>
          <a:p>
            <a:endParaRPr lang="en-US" sz="1600" dirty="0">
              <a:solidFill>
                <a:srgbClr val="333333"/>
              </a:solidFill>
              <a:latin typeface="Merriweather"/>
            </a:endParaRPr>
          </a:p>
          <a:p>
            <a:r>
              <a:rPr lang="en-US" sz="1600" dirty="0">
                <a:latin typeface="Merriweather"/>
              </a:rPr>
              <a:t>Word embedding's are a compressed, low dimensional version of these mammoth-sized matrices</a:t>
            </a:r>
          </a:p>
        </p:txBody>
      </p:sp>
      <p:sp>
        <p:nvSpPr>
          <p:cNvPr id="11" name="Rectangle 10"/>
          <p:cNvSpPr/>
          <p:nvPr/>
        </p:nvSpPr>
        <p:spPr>
          <a:xfrm>
            <a:off x="417347" y="5385278"/>
            <a:ext cx="11357300" cy="379656"/>
          </a:xfrm>
          <a:prstGeom prst="rect">
            <a:avLst/>
          </a:prstGeom>
        </p:spPr>
        <p:txBody>
          <a:bodyPr wrap="square">
            <a:spAutoFit/>
          </a:bodyPr>
          <a:lstStyle/>
          <a:p>
            <a:pPr algn="ctr"/>
            <a:r>
              <a:rPr lang="en-US" sz="1867" dirty="0">
                <a:solidFill>
                  <a:srgbClr val="333333"/>
                </a:solidFill>
                <a:latin typeface="Merriweather"/>
              </a:rPr>
              <a:t>Latent Semantic Analysis (LSA) uses </a:t>
            </a:r>
            <a:r>
              <a:rPr lang="en-US" sz="1867" b="1" dirty="0">
                <a:solidFill>
                  <a:srgbClr val="333333"/>
                </a:solidFill>
                <a:latin typeface="Merriweather"/>
              </a:rPr>
              <a:t>Singular Value Decomposition (SVD) </a:t>
            </a:r>
            <a:r>
              <a:rPr lang="en-US" sz="1867" dirty="0">
                <a:solidFill>
                  <a:srgbClr val="333333"/>
                </a:solidFill>
                <a:latin typeface="Merriweather"/>
              </a:rPr>
              <a:t>to reduce the dimensionality of the matrix.</a:t>
            </a:r>
            <a:endParaRPr lang="en-US" sz="1867" dirty="0"/>
          </a:p>
        </p:txBody>
      </p:sp>
      <p:pic>
        <p:nvPicPr>
          <p:cNvPr id="12" name="Picture 11"/>
          <p:cNvPicPr>
            <a:picLocks noChangeAspect="1"/>
          </p:cNvPicPr>
          <p:nvPr/>
        </p:nvPicPr>
        <p:blipFill>
          <a:blip r:embed="rId2"/>
          <a:stretch>
            <a:fillRect/>
          </a:stretch>
        </p:blipFill>
        <p:spPr>
          <a:xfrm>
            <a:off x="1864622" y="2725520"/>
            <a:ext cx="8462753" cy="2387369"/>
          </a:xfrm>
          <a:prstGeom prst="rect">
            <a:avLst/>
          </a:prstGeom>
        </p:spPr>
      </p:pic>
    </p:spTree>
    <p:extLst>
      <p:ext uri="{BB962C8B-B14F-4D97-AF65-F5344CB8AC3E}">
        <p14:creationId xmlns:p14="http://schemas.microsoft.com/office/powerpoint/2010/main" val="28601795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3A8CD3-66AB-4BC9-B87E-87E879DDAF19}"/>
              </a:ext>
            </a:extLst>
          </p:cNvPr>
          <p:cNvSpPr>
            <a:spLocks noGrp="1"/>
          </p:cNvSpPr>
          <p:nvPr>
            <p:ph type="dt" sz="half" idx="10"/>
          </p:nvPr>
        </p:nvSpPr>
        <p:spPr/>
        <p:txBody>
          <a:bodyPr/>
          <a:lstStyle/>
          <a:p>
            <a:fld id="{24A60580-2B70-6940-B3F0-E4F8AB7AA3B6}" type="datetime1">
              <a:rPr lang="en-IN" smtClean="0">
                <a:latin typeface="Gill Sans MT" panose="020B0502020104020203" pitchFamily="34" charset="0"/>
              </a:rPr>
              <a:t>26-05-2021</a:t>
            </a:fld>
            <a:endParaRPr lang="en-IN" dirty="0">
              <a:latin typeface="Gill Sans MT" panose="020B0502020104020203" pitchFamily="34" charset="0"/>
            </a:endParaRPr>
          </a:p>
        </p:txBody>
      </p:sp>
      <p:sp>
        <p:nvSpPr>
          <p:cNvPr id="3" name="Slide Number Placeholder 2">
            <a:extLst>
              <a:ext uri="{FF2B5EF4-FFF2-40B4-BE49-F238E27FC236}">
                <a16:creationId xmlns:a16="http://schemas.microsoft.com/office/drawing/2014/main" id="{1A445018-ABD0-4D49-889C-F76F7550FFCC}"/>
              </a:ext>
            </a:extLst>
          </p:cNvPr>
          <p:cNvSpPr>
            <a:spLocks noGrp="1"/>
          </p:cNvSpPr>
          <p:nvPr>
            <p:ph type="sldNum" sz="quarter" idx="12"/>
          </p:nvPr>
        </p:nvSpPr>
        <p:spPr/>
        <p:txBody>
          <a:bodyPr/>
          <a:lstStyle/>
          <a:p>
            <a:fld id="{273EEA2F-D825-49D3-9C25-497F06EFD3F7}" type="slidenum">
              <a:rPr lang="en-IN" smtClean="0">
                <a:latin typeface="Gill Sans MT" panose="020B0502020104020203" pitchFamily="34" charset="0"/>
              </a:rPr>
              <a:t>7</a:t>
            </a:fld>
            <a:endParaRPr lang="en-IN">
              <a:latin typeface="Gill Sans MT" panose="020B0502020104020203" pitchFamily="34" charset="0"/>
            </a:endParaRPr>
          </a:p>
        </p:txBody>
      </p:sp>
      <p:sp>
        <p:nvSpPr>
          <p:cNvPr id="4" name="Title 3">
            <a:extLst>
              <a:ext uri="{FF2B5EF4-FFF2-40B4-BE49-F238E27FC236}">
                <a16:creationId xmlns:a16="http://schemas.microsoft.com/office/drawing/2014/main" id="{955626A8-B720-4103-AEA5-9BBA6DE369FA}"/>
              </a:ext>
            </a:extLst>
          </p:cNvPr>
          <p:cNvSpPr>
            <a:spLocks noGrp="1"/>
          </p:cNvSpPr>
          <p:nvPr>
            <p:ph type="title"/>
          </p:nvPr>
        </p:nvSpPr>
        <p:spPr/>
        <p:txBody>
          <a:bodyPr/>
          <a:lstStyle/>
          <a:p>
            <a:r>
              <a:rPr lang="en-US" dirty="0">
                <a:latin typeface="Gill Sans MT" panose="020B0502020104020203" pitchFamily="34" charset="0"/>
              </a:rPr>
              <a:t>LSA</a:t>
            </a:r>
            <a:endParaRPr lang="en-IN" dirty="0">
              <a:latin typeface="Gill Sans MT" panose="020B0502020104020203" pitchFamily="34" charset="0"/>
            </a:endParaRPr>
          </a:p>
        </p:txBody>
      </p:sp>
      <p:sp>
        <p:nvSpPr>
          <p:cNvPr id="5" name="Rectangle 4">
            <a:extLst>
              <a:ext uri="{FF2B5EF4-FFF2-40B4-BE49-F238E27FC236}">
                <a16:creationId xmlns:a16="http://schemas.microsoft.com/office/drawing/2014/main" id="{32628BB8-4AA9-4EDD-AC02-7DA3A61ABAA4}"/>
              </a:ext>
            </a:extLst>
          </p:cNvPr>
          <p:cNvSpPr/>
          <p:nvPr/>
        </p:nvSpPr>
        <p:spPr>
          <a:xfrm>
            <a:off x="838200" y="1205349"/>
            <a:ext cx="10515600" cy="1077026"/>
          </a:xfrm>
          <a:prstGeom prst="rect">
            <a:avLst/>
          </a:prstGeom>
        </p:spPr>
        <p:txBody>
          <a:bodyPr wrap="square">
            <a:spAutoFit/>
          </a:bodyPr>
          <a:lstStyle/>
          <a:p>
            <a:r>
              <a:rPr lang="en-US" sz="2133" dirty="0">
                <a:latin typeface="Gill Sans MT" panose="020B0502020104020203" pitchFamily="34" charset="0"/>
              </a:rPr>
              <a:t>Latent Semantic Analysis, or LSA, is one of the foundational techniques in topic modeling. The core idea is to take a matrix of documents and terms — and decompose it into a separate document-topic matrix and a topic-term matrix.</a:t>
            </a:r>
            <a:endParaRPr lang="en-IN" sz="2133" dirty="0">
              <a:latin typeface="Gill Sans MT" panose="020B0502020104020203" pitchFamily="34" charset="0"/>
            </a:endParaRPr>
          </a:p>
        </p:txBody>
      </p:sp>
      <p:sp>
        <p:nvSpPr>
          <p:cNvPr id="6" name="TextBox 5">
            <a:extLst>
              <a:ext uri="{FF2B5EF4-FFF2-40B4-BE49-F238E27FC236}">
                <a16:creationId xmlns:a16="http://schemas.microsoft.com/office/drawing/2014/main" id="{281ED102-95A5-40D1-AEC9-3E5EA7C09ECC}"/>
              </a:ext>
            </a:extLst>
          </p:cNvPr>
          <p:cNvSpPr txBox="1"/>
          <p:nvPr/>
        </p:nvSpPr>
        <p:spPr>
          <a:xfrm>
            <a:off x="838201" y="2353546"/>
            <a:ext cx="10299700" cy="461665"/>
          </a:xfrm>
          <a:prstGeom prst="rect">
            <a:avLst/>
          </a:prstGeom>
          <a:noFill/>
        </p:spPr>
        <p:txBody>
          <a:bodyPr wrap="square" rtlCol="0">
            <a:spAutoFit/>
          </a:bodyPr>
          <a:lstStyle/>
          <a:p>
            <a:r>
              <a:rPr lang="en-US" sz="2400" dirty="0">
                <a:solidFill>
                  <a:srgbClr val="FF0000"/>
                </a:solidFill>
                <a:latin typeface="Gill Sans MT" panose="020B0502020104020203" pitchFamily="34" charset="0"/>
              </a:rPr>
              <a:t>Step 1 : </a:t>
            </a:r>
            <a:r>
              <a:rPr lang="en-US" sz="2400" dirty="0">
                <a:latin typeface="Gill Sans MT" panose="020B0502020104020203" pitchFamily="34" charset="0"/>
              </a:rPr>
              <a:t>Generate our document-term matrix A</a:t>
            </a:r>
          </a:p>
        </p:txBody>
      </p:sp>
      <p:pic>
        <p:nvPicPr>
          <p:cNvPr id="5124" name="Picture 4" descr="Image result for document term matrix">
            <a:extLst>
              <a:ext uri="{FF2B5EF4-FFF2-40B4-BE49-F238E27FC236}">
                <a16:creationId xmlns:a16="http://schemas.microsoft.com/office/drawing/2014/main" id="{4789D8E7-2186-40B6-BF59-95F9FFAD6E3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8201" y="2971894"/>
            <a:ext cx="5627247" cy="2680757"/>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id="{EC12A7A5-4624-4917-8B06-81C579A1E9E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74224" y="3067014"/>
            <a:ext cx="4352576" cy="25856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86291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AAB9A9-1449-4C99-8719-EF84AEA209CF}"/>
              </a:ext>
            </a:extLst>
          </p:cNvPr>
          <p:cNvSpPr>
            <a:spLocks noGrp="1"/>
          </p:cNvSpPr>
          <p:nvPr>
            <p:ph type="dt" sz="half" idx="10"/>
          </p:nvPr>
        </p:nvSpPr>
        <p:spPr/>
        <p:txBody>
          <a:bodyPr/>
          <a:lstStyle/>
          <a:p>
            <a:fld id="{24A60580-2B70-6940-B3F0-E4F8AB7AA3B6}" type="datetime1">
              <a:rPr lang="en-IN" smtClean="0">
                <a:latin typeface="Gill Sans MT" panose="020B0502020104020203" pitchFamily="34" charset="0"/>
              </a:rPr>
              <a:t>26-05-2021</a:t>
            </a:fld>
            <a:endParaRPr lang="en-IN">
              <a:latin typeface="Gill Sans MT" panose="020B0502020104020203" pitchFamily="34" charset="0"/>
            </a:endParaRPr>
          </a:p>
        </p:txBody>
      </p:sp>
      <p:sp>
        <p:nvSpPr>
          <p:cNvPr id="3" name="Slide Number Placeholder 2">
            <a:extLst>
              <a:ext uri="{FF2B5EF4-FFF2-40B4-BE49-F238E27FC236}">
                <a16:creationId xmlns:a16="http://schemas.microsoft.com/office/drawing/2014/main" id="{3373458E-39E0-4D46-9E74-A055C297E1F7}"/>
              </a:ext>
            </a:extLst>
          </p:cNvPr>
          <p:cNvSpPr>
            <a:spLocks noGrp="1"/>
          </p:cNvSpPr>
          <p:nvPr>
            <p:ph type="sldNum" sz="quarter" idx="12"/>
          </p:nvPr>
        </p:nvSpPr>
        <p:spPr/>
        <p:txBody>
          <a:bodyPr/>
          <a:lstStyle/>
          <a:p>
            <a:fld id="{273EEA2F-D825-49D3-9C25-497F06EFD3F7}" type="slidenum">
              <a:rPr lang="en-IN" smtClean="0">
                <a:latin typeface="Gill Sans MT" panose="020B0502020104020203" pitchFamily="34" charset="0"/>
              </a:rPr>
              <a:t>8</a:t>
            </a:fld>
            <a:endParaRPr lang="en-IN">
              <a:latin typeface="Gill Sans MT" panose="020B0502020104020203" pitchFamily="34" charset="0"/>
            </a:endParaRPr>
          </a:p>
        </p:txBody>
      </p:sp>
      <p:sp>
        <p:nvSpPr>
          <p:cNvPr id="4" name="Title 3">
            <a:extLst>
              <a:ext uri="{FF2B5EF4-FFF2-40B4-BE49-F238E27FC236}">
                <a16:creationId xmlns:a16="http://schemas.microsoft.com/office/drawing/2014/main" id="{8F2FF47E-90D7-4432-80B8-B528A896CA74}"/>
              </a:ext>
            </a:extLst>
          </p:cNvPr>
          <p:cNvSpPr>
            <a:spLocks noGrp="1"/>
          </p:cNvSpPr>
          <p:nvPr>
            <p:ph type="title"/>
          </p:nvPr>
        </p:nvSpPr>
        <p:spPr/>
        <p:txBody>
          <a:bodyPr/>
          <a:lstStyle/>
          <a:p>
            <a:r>
              <a:rPr lang="en-US" dirty="0">
                <a:latin typeface="Gill Sans MT" panose="020B0502020104020203" pitchFamily="34" charset="0"/>
              </a:rPr>
              <a:t>LSA</a:t>
            </a:r>
            <a:endParaRPr lang="en-IN" dirty="0">
              <a:latin typeface="Gill Sans MT" panose="020B0502020104020203" pitchFamily="34" charset="0"/>
            </a:endParaRPr>
          </a:p>
        </p:txBody>
      </p:sp>
      <p:sp>
        <p:nvSpPr>
          <p:cNvPr id="5" name="Rectangle 4">
            <a:extLst>
              <a:ext uri="{FF2B5EF4-FFF2-40B4-BE49-F238E27FC236}">
                <a16:creationId xmlns:a16="http://schemas.microsoft.com/office/drawing/2014/main" id="{076FA4C3-1EB1-4E1A-8E5D-8E0C47575323}"/>
              </a:ext>
            </a:extLst>
          </p:cNvPr>
          <p:cNvSpPr/>
          <p:nvPr/>
        </p:nvSpPr>
        <p:spPr>
          <a:xfrm>
            <a:off x="838200" y="1425377"/>
            <a:ext cx="8458200" cy="461665"/>
          </a:xfrm>
          <a:prstGeom prst="rect">
            <a:avLst/>
          </a:prstGeom>
        </p:spPr>
        <p:txBody>
          <a:bodyPr wrap="square">
            <a:spAutoFit/>
          </a:bodyPr>
          <a:lstStyle/>
          <a:p>
            <a:r>
              <a:rPr lang="en-US" sz="2400" dirty="0">
                <a:solidFill>
                  <a:srgbClr val="FF0000"/>
                </a:solidFill>
                <a:latin typeface="Gill Sans MT" panose="020B0502020104020203" pitchFamily="34" charset="0"/>
              </a:rPr>
              <a:t>Step 2 : </a:t>
            </a:r>
            <a:r>
              <a:rPr lang="en-US" sz="2400" dirty="0">
                <a:latin typeface="Gill Sans MT" panose="020B0502020104020203" pitchFamily="34" charset="0"/>
              </a:rPr>
              <a:t>Perform Dimensionality reduction on the matrix A</a:t>
            </a:r>
          </a:p>
        </p:txBody>
      </p:sp>
      <p:sp>
        <p:nvSpPr>
          <p:cNvPr id="6" name="Rectangle 5">
            <a:extLst>
              <a:ext uri="{FF2B5EF4-FFF2-40B4-BE49-F238E27FC236}">
                <a16:creationId xmlns:a16="http://schemas.microsoft.com/office/drawing/2014/main" id="{42D6E75E-5E4D-4B76-8DA8-685C545CDE47}"/>
              </a:ext>
            </a:extLst>
          </p:cNvPr>
          <p:cNvSpPr/>
          <p:nvPr/>
        </p:nvSpPr>
        <p:spPr>
          <a:xfrm>
            <a:off x="838200" y="2290425"/>
            <a:ext cx="10642600" cy="748795"/>
          </a:xfrm>
          <a:prstGeom prst="rect">
            <a:avLst/>
          </a:prstGeom>
        </p:spPr>
        <p:txBody>
          <a:bodyPr wrap="square">
            <a:spAutoFit/>
          </a:bodyPr>
          <a:lstStyle/>
          <a:p>
            <a:r>
              <a:rPr lang="en-US" sz="2133" dirty="0">
                <a:latin typeface="Gill Sans MT" panose="020B0502020104020203" pitchFamily="34" charset="0"/>
              </a:rPr>
              <a:t>This dimensionality reduction can be performed using </a:t>
            </a:r>
            <a:r>
              <a:rPr lang="en-US" sz="2133" b="1" dirty="0">
                <a:solidFill>
                  <a:srgbClr val="FF0000"/>
                </a:solidFill>
                <a:latin typeface="Gill Sans MT" panose="020B0502020104020203" pitchFamily="34" charset="0"/>
              </a:rPr>
              <a:t>truncated SVD</a:t>
            </a:r>
            <a:r>
              <a:rPr lang="en-US" sz="2133" dirty="0">
                <a:latin typeface="Gill Sans MT" panose="020B0502020104020203" pitchFamily="34" charset="0"/>
              </a:rPr>
              <a:t>. SVD, or singular value decomposition</a:t>
            </a:r>
            <a:endParaRPr lang="en-IN" sz="2133" dirty="0">
              <a:latin typeface="Gill Sans MT" panose="020B0502020104020203" pitchFamily="34" charset="0"/>
            </a:endParaRPr>
          </a:p>
        </p:txBody>
      </p:sp>
      <p:pic>
        <p:nvPicPr>
          <p:cNvPr id="6146" name="Picture 2">
            <a:extLst>
              <a:ext uri="{FF2B5EF4-FFF2-40B4-BE49-F238E27FC236}">
                <a16:creationId xmlns:a16="http://schemas.microsoft.com/office/drawing/2014/main" id="{B7BCC4A8-2FDA-4099-89F7-3AD611592F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4500" y="3787877"/>
            <a:ext cx="20574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101F3031-E76F-41BC-BB52-79026DF22B1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67300" y="3240037"/>
            <a:ext cx="5410200" cy="1731264"/>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1317F5E2-1190-4668-A4EF-196AE9C1D730}"/>
              </a:ext>
            </a:extLst>
          </p:cNvPr>
          <p:cNvSpPr/>
          <p:nvPr/>
        </p:nvSpPr>
        <p:spPr>
          <a:xfrm>
            <a:off x="4851400" y="5106393"/>
            <a:ext cx="6096000" cy="338554"/>
          </a:xfrm>
          <a:prstGeom prst="rect">
            <a:avLst/>
          </a:prstGeom>
        </p:spPr>
        <p:txBody>
          <a:bodyPr>
            <a:spAutoFit/>
          </a:bodyPr>
          <a:lstStyle/>
          <a:p>
            <a:r>
              <a:rPr lang="en-US" sz="1600" dirty="0">
                <a:latin typeface="Gill Sans MT" panose="020B0502020104020203" pitchFamily="34" charset="0"/>
              </a:rPr>
              <a:t>keeping the </a:t>
            </a:r>
            <a:r>
              <a:rPr lang="en-US" sz="1600" i="1" dirty="0">
                <a:latin typeface="Gill Sans MT" panose="020B0502020104020203" pitchFamily="34" charset="0"/>
              </a:rPr>
              <a:t>t </a:t>
            </a:r>
            <a:r>
              <a:rPr lang="en-US" sz="1600" dirty="0">
                <a:latin typeface="Gill Sans MT" panose="020B0502020104020203" pitchFamily="34" charset="0"/>
              </a:rPr>
              <a:t>most significant dimensions in our transformed space.</a:t>
            </a:r>
            <a:endParaRPr lang="en-IN" sz="1600" dirty="0">
              <a:latin typeface="Gill Sans MT" panose="020B0502020104020203" pitchFamily="34" charset="0"/>
            </a:endParaRPr>
          </a:p>
        </p:txBody>
      </p:sp>
      <p:sp>
        <p:nvSpPr>
          <p:cNvPr id="8" name="Rectangle 7">
            <a:extLst>
              <a:ext uri="{FF2B5EF4-FFF2-40B4-BE49-F238E27FC236}">
                <a16:creationId xmlns:a16="http://schemas.microsoft.com/office/drawing/2014/main" id="{4AEFD7F1-99F8-4E85-9681-DB5D0CB4EDBE}"/>
              </a:ext>
            </a:extLst>
          </p:cNvPr>
          <p:cNvSpPr/>
          <p:nvPr/>
        </p:nvSpPr>
        <p:spPr>
          <a:xfrm>
            <a:off x="838201" y="4567974"/>
            <a:ext cx="3594100" cy="1241622"/>
          </a:xfrm>
          <a:prstGeom prst="rect">
            <a:avLst/>
          </a:prstGeom>
        </p:spPr>
        <p:txBody>
          <a:bodyPr wrap="square">
            <a:spAutoFit/>
          </a:bodyPr>
          <a:lstStyle/>
          <a:p>
            <a:pPr algn="ctr"/>
            <a:r>
              <a:rPr lang="en-US" sz="1867" i="1" dirty="0">
                <a:latin typeface="Gill Sans MT" panose="020B0502020104020203" pitchFamily="34" charset="0"/>
              </a:rPr>
              <a:t>U</a:t>
            </a:r>
            <a:r>
              <a:rPr lang="en-US" sz="1867" dirty="0">
                <a:latin typeface="Gill Sans MT" panose="020B0502020104020203" pitchFamily="34" charset="0"/>
              </a:rPr>
              <a:t> ∈ ℝ^(m ⨉ t) emerges as our document-topic matrix, and </a:t>
            </a:r>
            <a:r>
              <a:rPr lang="en-US" sz="1867" i="1" dirty="0">
                <a:latin typeface="Gill Sans MT" panose="020B0502020104020203" pitchFamily="34" charset="0"/>
              </a:rPr>
              <a:t>V</a:t>
            </a:r>
            <a:r>
              <a:rPr lang="en-US" sz="1867" dirty="0">
                <a:latin typeface="Gill Sans MT" panose="020B0502020104020203" pitchFamily="34" charset="0"/>
              </a:rPr>
              <a:t> ∈ ℝ^(n ⨉ t) becomes our term-topic matrix.</a:t>
            </a:r>
            <a:endParaRPr lang="en-IN" sz="1867" dirty="0">
              <a:latin typeface="Gill Sans MT" panose="020B0502020104020203" pitchFamily="34" charset="0"/>
            </a:endParaRPr>
          </a:p>
        </p:txBody>
      </p:sp>
    </p:spTree>
    <p:extLst>
      <p:ext uri="{BB962C8B-B14F-4D97-AF65-F5344CB8AC3E}">
        <p14:creationId xmlns:p14="http://schemas.microsoft.com/office/powerpoint/2010/main" val="27484473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C591FBD-809A-42EF-9525-4024A0DA73FD}"/>
              </a:ext>
            </a:extLst>
          </p:cNvPr>
          <p:cNvSpPr>
            <a:spLocks noGrp="1"/>
          </p:cNvSpPr>
          <p:nvPr>
            <p:ph type="title"/>
          </p:nvPr>
        </p:nvSpPr>
        <p:spPr/>
        <p:txBody>
          <a:bodyPr/>
          <a:lstStyle/>
          <a:p>
            <a:r>
              <a:rPr lang="en-IN" dirty="0"/>
              <a:t>TOPIC MODELING</a:t>
            </a:r>
          </a:p>
        </p:txBody>
      </p:sp>
      <p:sp>
        <p:nvSpPr>
          <p:cNvPr id="3" name="Content Placeholder 2">
            <a:extLst>
              <a:ext uri="{FF2B5EF4-FFF2-40B4-BE49-F238E27FC236}">
                <a16:creationId xmlns:a16="http://schemas.microsoft.com/office/drawing/2014/main" id="{81CD251E-8906-470E-9E21-631D5ECC9878}"/>
              </a:ext>
            </a:extLst>
          </p:cNvPr>
          <p:cNvSpPr>
            <a:spLocks noGrp="1"/>
          </p:cNvSpPr>
          <p:nvPr>
            <p:ph idx="4294967295"/>
          </p:nvPr>
        </p:nvSpPr>
        <p:spPr>
          <a:xfrm>
            <a:off x="651334" y="2134309"/>
            <a:ext cx="7058025" cy="3459162"/>
          </a:xfrm>
        </p:spPr>
        <p:txBody>
          <a:bodyPr>
            <a:normAutofit/>
          </a:bodyPr>
          <a:lstStyle/>
          <a:p>
            <a:r>
              <a:rPr lang="en-US" sz="1800" dirty="0">
                <a:latin typeface="Gill Sans MT" panose="020B0502020104020203" pitchFamily="34" charset="0"/>
              </a:rPr>
              <a:t>LDA is a matrix factorization technique.</a:t>
            </a:r>
          </a:p>
          <a:p>
            <a:endParaRPr lang="en-US" sz="1800" dirty="0">
              <a:latin typeface="Gill Sans MT" panose="020B0502020104020203" pitchFamily="34" charset="0"/>
            </a:endParaRPr>
          </a:p>
          <a:p>
            <a:r>
              <a:rPr lang="en-US" sz="1800" dirty="0">
                <a:latin typeface="Gill Sans MT" panose="020B0502020104020203" pitchFamily="34" charset="0"/>
              </a:rPr>
              <a:t>LDA represents each document as </a:t>
            </a:r>
            <a:r>
              <a:rPr lang="en-US" sz="1800" b="1" dirty="0">
                <a:latin typeface="Gill Sans MT" panose="020B0502020104020203" pitchFamily="34" charset="0"/>
              </a:rPr>
              <a:t>mixtures of topics</a:t>
            </a:r>
            <a:r>
              <a:rPr lang="en-US" sz="1800" dirty="0">
                <a:latin typeface="Gill Sans MT" panose="020B0502020104020203" pitchFamily="34" charset="0"/>
              </a:rPr>
              <a:t> containing words with certain probabilities. </a:t>
            </a:r>
          </a:p>
          <a:p>
            <a:endParaRPr lang="en-US" sz="1800" dirty="0">
              <a:latin typeface="Gill Sans MT" panose="020B0502020104020203" pitchFamily="34" charset="0"/>
            </a:endParaRPr>
          </a:p>
          <a:p>
            <a:r>
              <a:rPr lang="en-US" sz="1800" dirty="0">
                <a:latin typeface="Gill Sans MT" panose="020B0502020104020203" pitchFamily="34" charset="0"/>
              </a:rPr>
              <a:t>The DTM shows a corpus of N documents D1, D2, D3 … </a:t>
            </a:r>
            <a:r>
              <a:rPr lang="en-US" sz="1800" dirty="0" err="1">
                <a:latin typeface="Gill Sans MT" panose="020B0502020104020203" pitchFamily="34" charset="0"/>
              </a:rPr>
              <a:t>Dn</a:t>
            </a:r>
            <a:r>
              <a:rPr lang="en-US" sz="1800" dirty="0">
                <a:latin typeface="Gill Sans MT" panose="020B0502020104020203" pitchFamily="34" charset="0"/>
              </a:rPr>
              <a:t> and vocabulary size of M words W1,W2 .. </a:t>
            </a:r>
            <a:r>
              <a:rPr lang="en-US" sz="1800" dirty="0" err="1">
                <a:latin typeface="Gill Sans MT" panose="020B0502020104020203" pitchFamily="34" charset="0"/>
              </a:rPr>
              <a:t>Wn</a:t>
            </a:r>
            <a:r>
              <a:rPr lang="en-US" sz="1800" dirty="0">
                <a:latin typeface="Gill Sans MT" panose="020B0502020104020203" pitchFamily="34" charset="0"/>
              </a:rPr>
              <a:t>. The value of </a:t>
            </a:r>
            <a:r>
              <a:rPr lang="en-US" sz="1800" dirty="0" err="1">
                <a:latin typeface="Gill Sans MT" panose="020B0502020104020203" pitchFamily="34" charset="0"/>
              </a:rPr>
              <a:t>i,j</a:t>
            </a:r>
            <a:r>
              <a:rPr lang="en-US" sz="1800" dirty="0">
                <a:latin typeface="Gill Sans MT" panose="020B0502020104020203" pitchFamily="34" charset="0"/>
              </a:rPr>
              <a:t> cell gives the frequency count of word </a:t>
            </a:r>
            <a:r>
              <a:rPr lang="en-US" sz="1800" dirty="0" err="1">
                <a:latin typeface="Gill Sans MT" panose="020B0502020104020203" pitchFamily="34" charset="0"/>
              </a:rPr>
              <a:t>Wj</a:t>
            </a:r>
            <a:r>
              <a:rPr lang="en-US" sz="1800" dirty="0">
                <a:latin typeface="Gill Sans MT" panose="020B0502020104020203" pitchFamily="34" charset="0"/>
              </a:rPr>
              <a:t> in Document Di.</a:t>
            </a:r>
          </a:p>
          <a:p>
            <a:endParaRPr lang="en-US" sz="1800" dirty="0">
              <a:latin typeface="Gill Sans MT" panose="020B0502020104020203" pitchFamily="34" charset="0"/>
            </a:endParaRPr>
          </a:p>
        </p:txBody>
      </p:sp>
      <p:graphicFrame>
        <p:nvGraphicFramePr>
          <p:cNvPr id="10" name="Table 9">
            <a:extLst>
              <a:ext uri="{FF2B5EF4-FFF2-40B4-BE49-F238E27FC236}">
                <a16:creationId xmlns:a16="http://schemas.microsoft.com/office/drawing/2014/main" id="{EDC3B5CE-18BF-46F4-9111-866CC3644D3E}"/>
              </a:ext>
            </a:extLst>
          </p:cNvPr>
          <p:cNvGraphicFramePr>
            <a:graphicFrameLocks noGrp="1"/>
          </p:cNvGraphicFramePr>
          <p:nvPr>
            <p:extLst>
              <p:ext uri="{D42A27DB-BD31-4B8C-83A1-F6EECF244321}">
                <p14:modId xmlns:p14="http://schemas.microsoft.com/office/powerpoint/2010/main" val="407537878"/>
              </p:ext>
            </p:extLst>
          </p:nvPr>
        </p:nvGraphicFramePr>
        <p:xfrm>
          <a:off x="8409821" y="2470438"/>
          <a:ext cx="3130845" cy="1839011"/>
        </p:xfrm>
        <a:graphic>
          <a:graphicData uri="http://schemas.openxmlformats.org/drawingml/2006/table">
            <a:tbl>
              <a:tblPr firstRow="1" bandRow="1">
                <a:tableStyleId>{5940675A-B579-460E-94D1-54222C63F5DA}</a:tableStyleId>
              </a:tblPr>
              <a:tblGrid>
                <a:gridCol w="626169">
                  <a:extLst>
                    <a:ext uri="{9D8B030D-6E8A-4147-A177-3AD203B41FA5}">
                      <a16:colId xmlns:a16="http://schemas.microsoft.com/office/drawing/2014/main" val="1227830132"/>
                    </a:ext>
                  </a:extLst>
                </a:gridCol>
                <a:gridCol w="626169">
                  <a:extLst>
                    <a:ext uri="{9D8B030D-6E8A-4147-A177-3AD203B41FA5}">
                      <a16:colId xmlns:a16="http://schemas.microsoft.com/office/drawing/2014/main" val="1539564541"/>
                    </a:ext>
                  </a:extLst>
                </a:gridCol>
                <a:gridCol w="626169">
                  <a:extLst>
                    <a:ext uri="{9D8B030D-6E8A-4147-A177-3AD203B41FA5}">
                      <a16:colId xmlns:a16="http://schemas.microsoft.com/office/drawing/2014/main" val="104473614"/>
                    </a:ext>
                  </a:extLst>
                </a:gridCol>
                <a:gridCol w="626169">
                  <a:extLst>
                    <a:ext uri="{9D8B030D-6E8A-4147-A177-3AD203B41FA5}">
                      <a16:colId xmlns:a16="http://schemas.microsoft.com/office/drawing/2014/main" val="3251055902"/>
                    </a:ext>
                  </a:extLst>
                </a:gridCol>
                <a:gridCol w="626169">
                  <a:extLst>
                    <a:ext uri="{9D8B030D-6E8A-4147-A177-3AD203B41FA5}">
                      <a16:colId xmlns:a16="http://schemas.microsoft.com/office/drawing/2014/main" val="1834775726"/>
                    </a:ext>
                  </a:extLst>
                </a:gridCol>
              </a:tblGrid>
              <a:tr h="375971">
                <a:tc>
                  <a:txBody>
                    <a:bodyPr/>
                    <a:lstStyle/>
                    <a:p>
                      <a:endParaRPr lang="en-US" dirty="0"/>
                    </a:p>
                  </a:txBody>
                  <a:tcPr/>
                </a:tc>
                <a:tc>
                  <a:txBody>
                    <a:bodyPr/>
                    <a:lstStyle/>
                    <a:p>
                      <a:r>
                        <a:rPr lang="en-US" dirty="0"/>
                        <a:t>W1</a:t>
                      </a:r>
                    </a:p>
                  </a:txBody>
                  <a:tcPr/>
                </a:tc>
                <a:tc>
                  <a:txBody>
                    <a:bodyPr/>
                    <a:lstStyle/>
                    <a:p>
                      <a:r>
                        <a:rPr lang="en-US" dirty="0"/>
                        <a:t>W2</a:t>
                      </a:r>
                    </a:p>
                  </a:txBody>
                  <a:tcPr/>
                </a:tc>
                <a:tc>
                  <a:txBody>
                    <a:bodyPr/>
                    <a:lstStyle/>
                    <a:p>
                      <a:r>
                        <a:rPr lang="en-US" dirty="0"/>
                        <a:t>W3</a:t>
                      </a:r>
                    </a:p>
                  </a:txBody>
                  <a:tcPr/>
                </a:tc>
                <a:tc>
                  <a:txBody>
                    <a:bodyPr/>
                    <a:lstStyle/>
                    <a:p>
                      <a:r>
                        <a:rPr lang="en-US" dirty="0"/>
                        <a:t>Wm</a:t>
                      </a:r>
                    </a:p>
                  </a:txBody>
                  <a:tcPr/>
                </a:tc>
                <a:extLst>
                  <a:ext uri="{0D108BD9-81ED-4DB2-BD59-A6C34878D82A}">
                    <a16:rowId xmlns:a16="http://schemas.microsoft.com/office/drawing/2014/main" val="760122703"/>
                  </a:ext>
                </a:extLst>
              </a:tr>
              <a:tr h="359690">
                <a:tc>
                  <a:txBody>
                    <a:bodyPr/>
                    <a:lstStyle/>
                    <a:p>
                      <a:r>
                        <a:rPr lang="en-US" dirty="0"/>
                        <a:t>D1</a:t>
                      </a:r>
                    </a:p>
                  </a:txBody>
                  <a:tcPr/>
                </a:tc>
                <a:tc>
                  <a:txBody>
                    <a:bodyPr/>
                    <a:lstStyle/>
                    <a:p>
                      <a:r>
                        <a:rPr lang="en-US" dirty="0"/>
                        <a:t>0</a:t>
                      </a:r>
                    </a:p>
                  </a:txBody>
                  <a:tcPr/>
                </a:tc>
                <a:tc>
                  <a:txBody>
                    <a:bodyPr/>
                    <a:lstStyle/>
                    <a:p>
                      <a:r>
                        <a:rPr lang="en-US" dirty="0"/>
                        <a:t>2</a:t>
                      </a:r>
                    </a:p>
                  </a:txBody>
                  <a:tcPr/>
                </a:tc>
                <a:tc>
                  <a:txBody>
                    <a:bodyPr/>
                    <a:lstStyle/>
                    <a:p>
                      <a:r>
                        <a:rPr lang="en-US" dirty="0"/>
                        <a:t>1</a:t>
                      </a:r>
                    </a:p>
                  </a:txBody>
                  <a:tcPr/>
                </a:tc>
                <a:tc>
                  <a:txBody>
                    <a:bodyPr/>
                    <a:lstStyle/>
                    <a:p>
                      <a:r>
                        <a:rPr lang="en-US" dirty="0"/>
                        <a:t>3</a:t>
                      </a:r>
                    </a:p>
                  </a:txBody>
                  <a:tcPr/>
                </a:tc>
                <a:extLst>
                  <a:ext uri="{0D108BD9-81ED-4DB2-BD59-A6C34878D82A}">
                    <a16:rowId xmlns:a16="http://schemas.microsoft.com/office/drawing/2014/main" val="2781799535"/>
                  </a:ext>
                </a:extLst>
              </a:tr>
              <a:tr h="359690">
                <a:tc>
                  <a:txBody>
                    <a:bodyPr/>
                    <a:lstStyle/>
                    <a:p>
                      <a:r>
                        <a:rPr lang="en-US" dirty="0"/>
                        <a:t>D2</a:t>
                      </a:r>
                    </a:p>
                  </a:txBody>
                  <a:tcPr/>
                </a:tc>
                <a:tc>
                  <a:txBody>
                    <a:bodyPr/>
                    <a:lstStyle/>
                    <a:p>
                      <a:r>
                        <a:rPr lang="en-US" dirty="0"/>
                        <a:t>1</a:t>
                      </a:r>
                    </a:p>
                  </a:txBody>
                  <a:tcPr/>
                </a:tc>
                <a:tc>
                  <a:txBody>
                    <a:bodyPr/>
                    <a:lstStyle/>
                    <a:p>
                      <a:r>
                        <a:rPr lang="en-US" dirty="0"/>
                        <a:t>0</a:t>
                      </a:r>
                    </a:p>
                  </a:txBody>
                  <a:tcPr/>
                </a:tc>
                <a:tc>
                  <a:txBody>
                    <a:bodyPr/>
                    <a:lstStyle/>
                    <a:p>
                      <a:r>
                        <a:rPr lang="en-US" dirty="0"/>
                        <a:t>4</a:t>
                      </a:r>
                    </a:p>
                  </a:txBody>
                  <a:tcPr/>
                </a:tc>
                <a:tc>
                  <a:txBody>
                    <a:bodyPr/>
                    <a:lstStyle/>
                    <a:p>
                      <a:r>
                        <a:rPr lang="en-US" dirty="0"/>
                        <a:t>0</a:t>
                      </a:r>
                    </a:p>
                  </a:txBody>
                  <a:tcPr/>
                </a:tc>
                <a:extLst>
                  <a:ext uri="{0D108BD9-81ED-4DB2-BD59-A6C34878D82A}">
                    <a16:rowId xmlns:a16="http://schemas.microsoft.com/office/drawing/2014/main" val="1969562377"/>
                  </a:ext>
                </a:extLst>
              </a:tr>
              <a:tr h="359690">
                <a:tc>
                  <a:txBody>
                    <a:bodyPr/>
                    <a:lstStyle/>
                    <a:p>
                      <a:r>
                        <a:rPr lang="en-US" dirty="0"/>
                        <a:t>D3</a:t>
                      </a:r>
                    </a:p>
                  </a:txBody>
                  <a:tcPr/>
                </a:tc>
                <a:tc>
                  <a:txBody>
                    <a:bodyPr/>
                    <a:lstStyle/>
                    <a:p>
                      <a:r>
                        <a:rPr lang="en-US" dirty="0"/>
                        <a:t>3</a:t>
                      </a:r>
                    </a:p>
                  </a:txBody>
                  <a:tcPr/>
                </a:tc>
                <a:tc>
                  <a:txBody>
                    <a:bodyPr/>
                    <a:lstStyle/>
                    <a:p>
                      <a:r>
                        <a:rPr lang="en-US" dirty="0"/>
                        <a:t>0</a:t>
                      </a:r>
                    </a:p>
                  </a:txBody>
                  <a:tcPr/>
                </a:tc>
                <a:tc>
                  <a:txBody>
                    <a:bodyPr/>
                    <a:lstStyle/>
                    <a:p>
                      <a:r>
                        <a:rPr lang="en-US" dirty="0"/>
                        <a:t>0</a:t>
                      </a:r>
                    </a:p>
                  </a:txBody>
                  <a:tcPr/>
                </a:tc>
                <a:tc>
                  <a:txBody>
                    <a:bodyPr/>
                    <a:lstStyle/>
                    <a:p>
                      <a:r>
                        <a:rPr lang="en-US" dirty="0"/>
                        <a:t>1</a:t>
                      </a:r>
                    </a:p>
                  </a:txBody>
                  <a:tcPr/>
                </a:tc>
                <a:extLst>
                  <a:ext uri="{0D108BD9-81ED-4DB2-BD59-A6C34878D82A}">
                    <a16:rowId xmlns:a16="http://schemas.microsoft.com/office/drawing/2014/main" val="3097820373"/>
                  </a:ext>
                </a:extLst>
              </a:tr>
              <a:tr h="35969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err="1">
                          <a:latin typeface="Gill Sans MT" panose="020B0502020104020203" pitchFamily="34" charset="0"/>
                        </a:rPr>
                        <a:t>Dn</a:t>
                      </a:r>
                      <a:endParaRPr lang="en-US" sz="1800" dirty="0"/>
                    </a:p>
                  </a:txBody>
                  <a:tcPr/>
                </a:tc>
                <a:tc>
                  <a:txBody>
                    <a:bodyPr/>
                    <a:lstStyle/>
                    <a:p>
                      <a:r>
                        <a:rPr lang="en-US" dirty="0"/>
                        <a:t>0</a:t>
                      </a:r>
                    </a:p>
                  </a:txBody>
                  <a:tcPr/>
                </a:tc>
                <a:tc>
                  <a:txBody>
                    <a:bodyPr/>
                    <a:lstStyle/>
                    <a:p>
                      <a:r>
                        <a:rPr lang="en-US" dirty="0"/>
                        <a:t>4</a:t>
                      </a:r>
                    </a:p>
                  </a:txBody>
                  <a:tcPr/>
                </a:tc>
                <a:tc>
                  <a:txBody>
                    <a:bodyPr/>
                    <a:lstStyle/>
                    <a:p>
                      <a:r>
                        <a:rPr lang="en-US" dirty="0"/>
                        <a:t>1</a:t>
                      </a:r>
                    </a:p>
                  </a:txBody>
                  <a:tcPr/>
                </a:tc>
                <a:tc>
                  <a:txBody>
                    <a:bodyPr/>
                    <a:lstStyle/>
                    <a:p>
                      <a:r>
                        <a:rPr lang="en-US" dirty="0"/>
                        <a:t>0</a:t>
                      </a:r>
                    </a:p>
                  </a:txBody>
                  <a:tcPr/>
                </a:tc>
                <a:extLst>
                  <a:ext uri="{0D108BD9-81ED-4DB2-BD59-A6C34878D82A}">
                    <a16:rowId xmlns:a16="http://schemas.microsoft.com/office/drawing/2014/main" val="556385927"/>
                  </a:ext>
                </a:extLst>
              </a:tr>
            </a:tbl>
          </a:graphicData>
        </a:graphic>
      </p:graphicFrame>
      <p:sp>
        <p:nvSpPr>
          <p:cNvPr id="6" name="TextBox 5">
            <a:extLst>
              <a:ext uri="{FF2B5EF4-FFF2-40B4-BE49-F238E27FC236}">
                <a16:creationId xmlns:a16="http://schemas.microsoft.com/office/drawing/2014/main" id="{D15D4072-194C-4648-ACFD-8A6BD16113D4}"/>
              </a:ext>
            </a:extLst>
          </p:cNvPr>
          <p:cNvSpPr txBox="1"/>
          <p:nvPr/>
        </p:nvSpPr>
        <p:spPr>
          <a:xfrm flipH="1">
            <a:off x="8582541" y="4571583"/>
            <a:ext cx="2785403" cy="646331"/>
          </a:xfrm>
          <a:prstGeom prst="rect">
            <a:avLst/>
          </a:prstGeom>
          <a:noFill/>
        </p:spPr>
        <p:txBody>
          <a:bodyPr wrap="square" rtlCol="0">
            <a:spAutoFit/>
          </a:bodyPr>
          <a:lstStyle/>
          <a:p>
            <a:pPr algn="ctr"/>
            <a:r>
              <a:rPr lang="en-US" dirty="0">
                <a:solidFill>
                  <a:prstClr val="black"/>
                </a:solidFill>
              </a:rPr>
              <a:t>Document-Term Matrix (DTM)</a:t>
            </a:r>
          </a:p>
        </p:txBody>
      </p:sp>
      <p:sp>
        <p:nvSpPr>
          <p:cNvPr id="8" name="Title 1"/>
          <p:cNvSpPr txBox="1">
            <a:spLocks/>
          </p:cNvSpPr>
          <p:nvPr/>
        </p:nvSpPr>
        <p:spPr>
          <a:xfrm>
            <a:off x="618185" y="1157917"/>
            <a:ext cx="4404576" cy="762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latin typeface="Gill Sans MT" panose="020B0502020104020203" pitchFamily="34" charset="0"/>
              </a:rPr>
              <a:t>Latent Dirichlet Allocation</a:t>
            </a:r>
          </a:p>
        </p:txBody>
      </p:sp>
    </p:spTree>
    <p:extLst>
      <p:ext uri="{BB962C8B-B14F-4D97-AF65-F5344CB8AC3E}">
        <p14:creationId xmlns:p14="http://schemas.microsoft.com/office/powerpoint/2010/main" val="1132783534"/>
      </p:ext>
    </p:extLst>
  </p:cSld>
  <p:clrMapOvr>
    <a:masterClrMapping/>
  </p:clrMapOvr>
</p:sld>
</file>

<file path=ppt/theme/theme1.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1896</TotalTime>
  <Words>1710</Words>
  <Application>Microsoft Office PowerPoint</Application>
  <PresentationFormat>Widescreen</PresentationFormat>
  <Paragraphs>211</Paragraphs>
  <Slides>14</Slides>
  <Notes>2</Notes>
  <HiddenSlides>1</HiddenSlides>
  <MMClips>0</MMClips>
  <ScaleCrop>false</ScaleCrop>
  <HeadingPairs>
    <vt:vector size="6" baseType="variant">
      <vt:variant>
        <vt:lpstr>Fonts Used</vt:lpstr>
      </vt:variant>
      <vt:variant>
        <vt:i4>14</vt:i4>
      </vt:variant>
      <vt:variant>
        <vt:lpstr>Theme</vt:lpstr>
      </vt:variant>
      <vt:variant>
        <vt:i4>2</vt:i4>
      </vt:variant>
      <vt:variant>
        <vt:lpstr>Slide Titles</vt:lpstr>
      </vt:variant>
      <vt:variant>
        <vt:i4>14</vt:i4>
      </vt:variant>
    </vt:vector>
  </HeadingPairs>
  <TitlesOfParts>
    <vt:vector size="30" baseType="lpstr">
      <vt:lpstr>Agency FB</vt:lpstr>
      <vt:lpstr>Arial</vt:lpstr>
      <vt:lpstr>Calibri</vt:lpstr>
      <vt:lpstr>Calibri Light</vt:lpstr>
      <vt:lpstr>Consolas</vt:lpstr>
      <vt:lpstr>Courier New</vt:lpstr>
      <vt:lpstr>georgia</vt:lpstr>
      <vt:lpstr>Gill Sans MT</vt:lpstr>
      <vt:lpstr>medium-content-serif-font</vt:lpstr>
      <vt:lpstr>Merriweather</vt:lpstr>
      <vt:lpstr>Proxima Nova</vt:lpstr>
      <vt:lpstr>Proxima Nova Light</vt:lpstr>
      <vt:lpstr>Proxima Nova Rg</vt:lpstr>
      <vt:lpstr>Wingdings</vt:lpstr>
      <vt:lpstr>2_Office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LSA</vt:lpstr>
      <vt:lpstr>LSA</vt:lpstr>
      <vt:lpstr>TOPIC MODELING</vt:lpstr>
      <vt:lpstr>TOPIC MODELING</vt:lpstr>
      <vt:lpstr>Word2Vec</vt:lpstr>
      <vt:lpstr>Word2Vec</vt:lpstr>
      <vt:lpstr>Word2Vec</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Kaliraj Balakrishnan</cp:lastModifiedBy>
  <cp:revision>41</cp:revision>
  <dcterms:modified xsi:type="dcterms:W3CDTF">2021-05-27T12:49:01Z</dcterms:modified>
</cp:coreProperties>
</file>