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9"/>
  </p:notesMasterIdLst>
  <p:sldIdLst>
    <p:sldId id="256" r:id="rId6"/>
    <p:sldId id="257" r:id="rId7"/>
    <p:sldId id="258" r:id="rId8"/>
    <p:sldId id="1867" r:id="rId9"/>
    <p:sldId id="1868" r:id="rId10"/>
    <p:sldId id="1873" r:id="rId11"/>
    <p:sldId id="1857" r:id="rId12"/>
    <p:sldId id="1874" r:id="rId13"/>
    <p:sldId id="1872" r:id="rId14"/>
    <p:sldId id="1870" r:id="rId15"/>
    <p:sldId id="1871" r:id="rId16"/>
    <p:sldId id="185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Hirsch" initials="JH" lastIdx="1" clrIdx="0">
    <p:extLst>
      <p:ext uri="{19B8F6BF-5375-455C-9EA6-DF929625EA0E}">
        <p15:presenceInfo xmlns:p15="http://schemas.microsoft.com/office/powerpoint/2012/main" userId="S::jhirsch@juniper.net::4eac41bc-4dc6-4897-910d-21fc69d7f7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4B335"/>
    <a:srgbClr val="FFFFFF"/>
    <a:srgbClr val="53B7C6"/>
    <a:srgbClr val="2E6900"/>
    <a:srgbClr val="414141"/>
    <a:srgbClr val="FEFEFF"/>
    <a:srgbClr val="BDBFBF"/>
    <a:srgbClr val="0097A4"/>
    <a:srgbClr val="E43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/>
    <p:restoredTop sz="94700"/>
  </p:normalViewPr>
  <p:slideViewPr>
    <p:cSldViewPr snapToGrid="0">
      <p:cViewPr varScale="1">
        <p:scale>
          <a:sx n="116" d="100"/>
          <a:sy n="116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0921-05A0-40ED-8849-8C4A18CCAE6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7B0C-41F4-4FE7-8DA5-6ED59D6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A7B0C-41F4-4FE7-8DA5-6ED59D6F4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FC8C49-D510-447D-994B-F2FA99EE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5" y="1"/>
            <a:ext cx="12188950" cy="68579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A234D9-1F89-4689-89BA-C77F9BF70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842" y="4243757"/>
            <a:ext cx="6112621" cy="308546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EFEFE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1FE1-8935-4EE6-BE25-A18F50F53F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17839" y="1711570"/>
            <a:ext cx="7716735" cy="1688111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EFEFE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4ED0-232F-4702-AAF8-13039CDCED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17842" y="3651352"/>
            <a:ext cx="7716732" cy="431978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800" b="0">
                <a:solidFill>
                  <a:srgbClr val="FEFEFE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Presenter’s name or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741065-8BCC-4C03-8ECF-7779F895C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2889" y="4999211"/>
            <a:ext cx="2366936" cy="3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181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88E6B5-2B73-48FF-8606-FD4A8F3D7DD8}"/>
              </a:ext>
            </a:extLst>
          </p:cNvPr>
          <p:cNvSpPr/>
          <p:nvPr/>
        </p:nvSpPr>
        <p:spPr>
          <a:xfrm>
            <a:off x="0" y="0"/>
            <a:ext cx="12192000" cy="317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514BC-00CF-4C5D-BE11-8FF1CECC9075}"/>
              </a:ext>
            </a:extLst>
          </p:cNvPr>
          <p:cNvSpPr/>
          <p:nvPr/>
        </p:nvSpPr>
        <p:spPr>
          <a:xfrm>
            <a:off x="2443769" y="1459380"/>
            <a:ext cx="7338645" cy="3892061"/>
          </a:xfrm>
          <a:prstGeom prst="rect">
            <a:avLst/>
          </a:prstGeom>
          <a:solidFill>
            <a:srgbClr val="83B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335B05-18CA-4ADD-BF6D-C08E4A84D2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62429" y="2046436"/>
            <a:ext cx="6296298" cy="2673350"/>
          </a:xfrm>
        </p:spPr>
        <p:txBody>
          <a:bodyPr anchor="ctr" anchorCtr="0"/>
          <a:lstStyle>
            <a:lvl1pPr marL="0" indent="0" algn="ctr">
              <a:buNone/>
              <a:defRPr sz="3200" cap="none" baseline="0">
                <a:solidFill>
                  <a:srgbClr val="FEFFFF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88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514BC-00CF-4C5D-BE11-8FF1CECC9075}"/>
              </a:ext>
            </a:extLst>
          </p:cNvPr>
          <p:cNvSpPr/>
          <p:nvPr/>
        </p:nvSpPr>
        <p:spPr>
          <a:xfrm>
            <a:off x="0" y="7951"/>
            <a:ext cx="12191999" cy="6858000"/>
          </a:xfrm>
          <a:prstGeom prst="rect">
            <a:avLst/>
          </a:prstGeom>
          <a:solidFill>
            <a:srgbClr val="83B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45579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3B893C-7462-4673-9A0D-5C823D36C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73571" y="4453"/>
            <a:ext cx="12260920" cy="6898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3D57B8-BFAE-4905-8E3F-3A6F125AA18B}"/>
              </a:ext>
            </a:extLst>
          </p:cNvPr>
          <p:cNvSpPr txBox="1"/>
          <p:nvPr/>
        </p:nvSpPr>
        <p:spPr>
          <a:xfrm>
            <a:off x="3381375" y="2257287"/>
            <a:ext cx="542925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5400" spc="-100" baseline="0">
                <a:solidFill>
                  <a:srgbClr val="FEFFFF"/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C7951-1CB5-4306-96BC-4209AE3AA7E5}"/>
              </a:ext>
            </a:extLst>
          </p:cNvPr>
          <p:cNvCxnSpPr>
            <a:cxnSpLocks/>
          </p:cNvCxnSpPr>
          <p:nvPr/>
        </p:nvCxnSpPr>
        <p:spPr>
          <a:xfrm>
            <a:off x="4619897" y="3276839"/>
            <a:ext cx="2952206" cy="0"/>
          </a:xfrm>
          <a:prstGeom prst="line">
            <a:avLst/>
          </a:prstGeom>
          <a:ln w="15875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7278E7D3-4D99-48EE-8C20-017722838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9897" y="3647598"/>
            <a:ext cx="2952206" cy="4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06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2A8D1-F303-41F7-87ED-FCEF1D5C73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 flipH="1">
            <a:off x="1" y="-1716"/>
            <a:ext cx="12192000" cy="685971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DF3C748-D5E2-4FB5-9576-EE213493AB87}"/>
              </a:ext>
            </a:extLst>
          </p:cNvPr>
          <p:cNvSpPr/>
          <p:nvPr/>
        </p:nvSpPr>
        <p:spPr>
          <a:xfrm>
            <a:off x="6096000" y="-9235"/>
            <a:ext cx="6097588" cy="6873372"/>
          </a:xfrm>
          <a:prstGeom prst="rect">
            <a:avLst/>
          </a:prstGeom>
          <a:solidFill>
            <a:srgbClr val="82A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836CC-C03E-4E9B-AB7E-C3B243402C22}"/>
              </a:ext>
            </a:extLst>
          </p:cNvPr>
          <p:cNvSpPr txBox="1"/>
          <p:nvPr/>
        </p:nvSpPr>
        <p:spPr>
          <a:xfrm>
            <a:off x="6668698" y="724107"/>
            <a:ext cx="298549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400" b="0" spc="-100">
                <a:solidFill>
                  <a:srgbClr val="FEFFFF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6527-1F63-4E06-B9BA-F54FCFC39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68698" y="1929633"/>
            <a:ext cx="4937078" cy="419100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None/>
              <a:defRPr sz="2400">
                <a:solidFill>
                  <a:srgbClr val="FEFFFF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rgbClr val="FEFFFF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rgbClr val="FEFFFF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rgbClr val="FEFFFF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rgbClr val="FE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974F06-5B0D-4E69-8410-E94FFDBBD3CA}"/>
              </a:ext>
            </a:extLst>
          </p:cNvPr>
          <p:cNvGrpSpPr/>
          <p:nvPr userDrawn="1"/>
        </p:nvGrpSpPr>
        <p:grpSpPr>
          <a:xfrm>
            <a:off x="10610277" y="6639079"/>
            <a:ext cx="639703" cy="175734"/>
            <a:chOff x="1855788" y="3378201"/>
            <a:chExt cx="3709987" cy="1019175"/>
          </a:xfrm>
          <a:solidFill>
            <a:srgbClr val="FEFE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220A15A-EB2D-4BBE-A629-73246A0D5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205C120-B949-4A6B-89CC-DE677080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8B8926-8E24-47A9-B675-46E269EBF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E18403D-7074-4D33-8E7F-A3C27C8D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5F22760-5A99-49F7-91E5-0483A4D32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F72A98E-F3D2-4FDD-AC1A-72620579FB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F5E692E-6E9A-4198-8194-4B4AA284B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30D08C1-9EBC-4A05-ADDE-28C557263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59BEA00-5B60-4874-BDFB-9D8741F39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FC6744E-0316-4400-94F0-33EB84686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50130B7-931D-480D-A326-BB8E8D68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0777263-C712-4BF0-8F4A-2F074F6C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1342039-4184-4376-8009-35E54FAD4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A10337F-9CDF-425E-ABF8-0419FB6DF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68E3999-5F4E-4240-AA91-2C571A6EB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69D1874-D724-483C-AC36-16FC6B8DE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921615F-CBF9-4336-AC30-D9C2F4074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214351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io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0F446BA-9422-46B7-AA7F-83437DF3B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86" r="6096"/>
          <a:stretch/>
        </p:blipFill>
        <p:spPr>
          <a:xfrm flipH="1">
            <a:off x="-436419" y="0"/>
            <a:ext cx="7487218" cy="687027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DF3C748-D5E2-4FB5-9576-EE213493AB87}"/>
              </a:ext>
            </a:extLst>
          </p:cNvPr>
          <p:cNvSpPr/>
          <p:nvPr/>
        </p:nvSpPr>
        <p:spPr>
          <a:xfrm>
            <a:off x="6094412" y="-2361"/>
            <a:ext cx="6097588" cy="6864136"/>
          </a:xfrm>
          <a:prstGeom prst="rect">
            <a:avLst/>
          </a:prstGeom>
          <a:solidFill>
            <a:srgbClr val="82A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9359-51B0-4CAC-98E8-A2049C31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1637" y="1619249"/>
            <a:ext cx="5019675" cy="3486151"/>
          </a:xfrm>
        </p:spPr>
        <p:txBody>
          <a:bodyPr anchor="ctr" anchorCtr="0"/>
          <a:lstStyle>
            <a:lvl1pPr marL="0" indent="0">
              <a:buNone/>
              <a:defRPr sz="4800">
                <a:solidFill>
                  <a:srgbClr val="FEFEFE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685800" indent="-339725">
              <a:defRPr sz="3200">
                <a:solidFill>
                  <a:srgbClr val="FEFEFE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>
              <a:defRPr>
                <a:solidFill>
                  <a:srgbClr val="FEFEFE"/>
                </a:solidFill>
              </a:defRPr>
            </a:lvl3pPr>
            <a:lvl4pPr>
              <a:defRPr>
                <a:solidFill>
                  <a:srgbClr val="FEFEFE"/>
                </a:solidFill>
              </a:defRPr>
            </a:lvl4pPr>
            <a:lvl5pPr>
              <a:defRPr>
                <a:solidFill>
                  <a:srgbClr val="FEFEF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F61D46-22D3-4F20-A6CF-7EAD5C243319}"/>
              </a:ext>
            </a:extLst>
          </p:cNvPr>
          <p:cNvGrpSpPr/>
          <p:nvPr userDrawn="1"/>
        </p:nvGrpSpPr>
        <p:grpSpPr>
          <a:xfrm>
            <a:off x="10610277" y="6639079"/>
            <a:ext cx="639703" cy="175734"/>
            <a:chOff x="1855788" y="3378201"/>
            <a:chExt cx="3709987" cy="1019175"/>
          </a:xfrm>
          <a:solidFill>
            <a:srgbClr val="FEFE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97AB186-DD94-41A7-AAD0-7409E0AA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29313EF-F58A-4613-822F-0B2A3C0B6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4C44804-DF94-4C1D-B93C-277D0774A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1037D46-8811-4B43-A962-D8691EEBA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7B8B14E-8D4D-44F2-9CAB-4846EE8D87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F8EB1D6-529F-4CDC-AB4B-4721F7A70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31280E7-CA4C-40CB-A6F2-A0ED3B7BA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6C5E70B-7A06-4D9E-8BD4-60B8234A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CF2900F-4822-4835-B87F-DAC1D7236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10E3FC5-26C1-4D08-A84F-F29DBED76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28F2E24-9CD2-43F6-93EF-21D79C889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E8E6F177-41FE-45D5-A1F7-5739A2E6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6D8C9C8-6AAF-40AA-8DB9-D0D8891DB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A7AB569-66B2-493A-A2D9-D28B1A4F5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89EF398-27CC-4C46-BD05-8B9ACC907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3BC5944-B291-445D-AC44-08C3A2DF9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74937FB-3303-46D7-BF06-B328BCAC1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207015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9015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E72ABD-7529-456D-97E2-F470CB60C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11" y="1121730"/>
            <a:ext cx="11081528" cy="460439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615F6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38267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11" y="1495254"/>
            <a:ext cx="11071242" cy="4398956"/>
          </a:xfrm>
        </p:spPr>
        <p:txBody>
          <a:bodyPr/>
          <a:lstStyle>
            <a:lvl1pPr marL="0" indent="0">
              <a:buNone/>
              <a:defRPr/>
            </a:lvl1pPr>
            <a:lvl2pPr marL="403225" indent="-174625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73096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591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86B9D5-E225-4A34-BE24-2269679286D1}"/>
              </a:ext>
            </a:extLst>
          </p:cNvPr>
          <p:cNvSpPr/>
          <p:nvPr/>
        </p:nvSpPr>
        <p:spPr>
          <a:xfrm>
            <a:off x="0" y="0"/>
            <a:ext cx="12192000" cy="323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514BC-00CF-4C5D-BE11-8FF1CECC9075}"/>
              </a:ext>
            </a:extLst>
          </p:cNvPr>
          <p:cNvSpPr/>
          <p:nvPr/>
        </p:nvSpPr>
        <p:spPr>
          <a:xfrm>
            <a:off x="0" y="1586548"/>
            <a:ext cx="12192000" cy="3892061"/>
          </a:xfrm>
          <a:prstGeom prst="rect">
            <a:avLst/>
          </a:prstGeom>
          <a:solidFill>
            <a:srgbClr val="83B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9C65C-A6F0-45E9-8F1F-840AD6A9BE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088" y="722813"/>
            <a:ext cx="10850562" cy="748938"/>
          </a:xfrm>
        </p:spPr>
        <p:txBody>
          <a:bodyPr anchor="b" anchorCtr="0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cap="none" baseline="0" dirty="0" smtClean="0">
                <a:solidFill>
                  <a:schemeClr val="tx1"/>
                </a:solidFill>
                <a:latin typeface="+mn-lt"/>
                <a:ea typeface="Lato Light" panose="020F0302020204030203" pitchFamily="34" charset="0"/>
                <a:cs typeface="Lato Light" panose="020F03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2002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993A41-1080-465C-BC33-A8A067D58FCA}"/>
              </a:ext>
            </a:extLst>
          </p:cNvPr>
          <p:cNvSpPr/>
          <p:nvPr/>
        </p:nvSpPr>
        <p:spPr>
          <a:xfrm>
            <a:off x="0" y="0"/>
            <a:ext cx="12192000" cy="811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514BC-00CF-4C5D-BE11-8FF1CECC9075}"/>
              </a:ext>
            </a:extLst>
          </p:cNvPr>
          <p:cNvSpPr/>
          <p:nvPr/>
        </p:nvSpPr>
        <p:spPr>
          <a:xfrm>
            <a:off x="0" y="1586548"/>
            <a:ext cx="12192000" cy="3892061"/>
          </a:xfrm>
          <a:prstGeom prst="rect">
            <a:avLst/>
          </a:prstGeom>
          <a:solidFill>
            <a:srgbClr val="83B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592923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7740587-8E63-4DFE-9AF5-EE9B927E84A9}"/>
              </a:ext>
            </a:extLst>
          </p:cNvPr>
          <p:cNvSpPr/>
          <p:nvPr/>
        </p:nvSpPr>
        <p:spPr>
          <a:xfrm>
            <a:off x="0" y="0"/>
            <a:ext cx="12192000" cy="108997"/>
          </a:xfrm>
          <a:prstGeom prst="rect">
            <a:avLst/>
          </a:prstGeom>
          <a:solidFill>
            <a:srgbClr val="83B1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0" tIns="60951" rIns="121900" bIns="60951" rtlCol="0" anchor="ctr"/>
          <a:lstStyle/>
          <a:p>
            <a:pPr algn="ctr"/>
            <a:endParaRPr lang="en-US" sz="1867">
              <a:latin typeface="Arial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9BD9F-EB35-416C-A36A-048D2DFE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11" y="125771"/>
            <a:ext cx="11071242" cy="8564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B1A5-CCD1-4F18-B737-A7EC38F8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391" y="1450975"/>
            <a:ext cx="11068861" cy="28389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DC55FA-CAD4-44ED-8FE8-B532D9D45D7C}"/>
              </a:ext>
            </a:extLst>
          </p:cNvPr>
          <p:cNvGrpSpPr/>
          <p:nvPr/>
        </p:nvGrpSpPr>
        <p:grpSpPr>
          <a:xfrm>
            <a:off x="10610277" y="6639079"/>
            <a:ext cx="639703" cy="175734"/>
            <a:chOff x="1855788" y="3378201"/>
            <a:chExt cx="3709987" cy="1019175"/>
          </a:xfrm>
          <a:solidFill>
            <a:schemeClr val="tx1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8325C0-29E5-4B68-9CAD-B1E00E29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7DAAFCF-EBBB-40B1-A4E9-BD28A752C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16A8744-DF49-401D-91E1-6B9DACAC8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065924E-3C4C-40E8-A61D-8795FCEC4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AF69FF3-7959-4A54-A9FB-9C5840723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9D13606-871E-4901-89B0-5C3B55A97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7E6C4DA-CA2E-4D2F-955D-9AD1AF6D2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C74F658-4046-43D7-821E-B57E1764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602C543C-0B72-482A-81C3-40109F6C0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F467010-8FDA-4A2D-9686-3EE60307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712681F6-4BBB-445D-834F-A0B7158FF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399A461A-9060-41DA-9839-4ECF67A7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263C464E-C18C-4330-8F6A-E817C9584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A3EDC79-511C-483A-AE43-8F87F1634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DE9FEF45-3930-476F-AA2F-C96BD9515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524DBCB1-1B70-473A-83D4-52B6E2D32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EF3D6A59-1A3E-4EA6-987D-D03885F30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A26C65-5E9D-4B0D-AC12-4EBEC46EDCDE}"/>
              </a:ext>
            </a:extLst>
          </p:cNvPr>
          <p:cNvSpPr txBox="1"/>
          <p:nvPr/>
        </p:nvSpPr>
        <p:spPr>
          <a:xfrm>
            <a:off x="603497" y="6670004"/>
            <a:ext cx="2494618" cy="96950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7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2021 Juniper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7067-9F7D-4EDE-ACFD-8EA6E6E7908D}"/>
              </a:ext>
            </a:extLst>
          </p:cNvPr>
          <p:cNvSpPr txBox="1"/>
          <p:nvPr userDrawn="1"/>
        </p:nvSpPr>
        <p:spPr>
          <a:xfrm>
            <a:off x="11537746" y="6644325"/>
            <a:ext cx="19617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</a:pPr>
            <a:fld id="{A0A0F8CF-BF28-4BBE-80B7-6058E89A110D}" type="slidenum">
              <a:rPr lang="en-US" sz="700" smtClean="0"/>
              <a:pPr algn="r">
                <a:spcBef>
                  <a:spcPts val="600"/>
                </a:spcBef>
              </a:pPr>
              <a:t>‹#›</a:t>
            </a:fld>
            <a:endParaRPr lang="en-US" sz="7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60315A-4A22-4E9F-B62D-3314490BEA2F}"/>
              </a:ext>
            </a:extLst>
          </p:cNvPr>
          <p:cNvCxnSpPr/>
          <p:nvPr userDrawn="1"/>
        </p:nvCxnSpPr>
        <p:spPr>
          <a:xfrm>
            <a:off x="11445126" y="6629843"/>
            <a:ext cx="0" cy="14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SIPCMContentMarking" descr="{&quot;HashCode&quot;:817091896,&quot;Placement&quot;:&quot;Footer&quot;,&quot;Top&quot;:523.380066,&quot;Left&quot;:433.7238,&quot;SlideWidth&quot;:960,&quot;SlideHeight&quot;:540}">
            <a:extLst>
              <a:ext uri="{FF2B5EF4-FFF2-40B4-BE49-F238E27FC236}">
                <a16:creationId xmlns:a16="http://schemas.microsoft.com/office/drawing/2014/main" id="{C1CF038A-5482-409F-A554-79C741A925CB}"/>
              </a:ext>
            </a:extLst>
          </p:cNvPr>
          <p:cNvSpPr txBox="1"/>
          <p:nvPr userDrawn="1"/>
        </p:nvSpPr>
        <p:spPr>
          <a:xfrm>
            <a:off x="5508292" y="66469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  <a:endParaRPr lang="en-US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8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90" r:id="rId12"/>
  </p:sldLayoutIdLst>
  <p:transition>
    <p:fade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n-lt"/>
          <a:ea typeface="Lato Light" panose="020F0302020204030203" pitchFamily="34" charset="0"/>
          <a:cs typeface="Lato Light" panose="020F0302020204030203" pitchFamily="34" charset="0"/>
        </a:defRPr>
      </a:lvl1pPr>
    </p:titleStyle>
    <p:bodyStyle>
      <a:lvl1pPr marL="173038" indent="-173038" algn="l" defTabSz="914377" rtl="0" eaLnBrk="1" latinLnBrk="0" hangingPunct="1">
        <a:lnSpc>
          <a:spcPct val="110000"/>
        </a:lnSpc>
        <a:spcBef>
          <a:spcPts val="1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5000"/>
        </a:lnSpc>
        <a:spcBef>
          <a:spcPts val="500"/>
        </a:spcBef>
        <a:buFont typeface="Lato" panose="020F050202020403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73038" algn="l" defTabSz="914377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95263" algn="l" defTabSz="914377" rtl="0" eaLnBrk="1" latinLnBrk="0" hangingPunct="1">
        <a:lnSpc>
          <a:spcPct val="95000"/>
        </a:lnSpc>
        <a:spcBef>
          <a:spcPts val="500"/>
        </a:spcBef>
        <a:buFont typeface="Lato" panose="020F0502020204030203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171450" algn="l" defTabSz="914377" rtl="0" eaLnBrk="1" latinLnBrk="0" hangingPunct="1">
        <a:lnSpc>
          <a:spcPct val="95000"/>
        </a:lnSpc>
        <a:spcBef>
          <a:spcPts val="500"/>
        </a:spcBef>
        <a:buFont typeface="Lato" panose="020F0502020204030203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>
          <p15:clr>
            <a:srgbClr val="F26B43"/>
          </p15:clr>
        </p15:guide>
        <p15:guide id="5" pos="3840">
          <p15:clr>
            <a:srgbClr val="F26B43"/>
          </p15:clr>
        </p15:guide>
        <p15:guide id="6">
          <p15:clr>
            <a:srgbClr val="F26B43"/>
          </p15:clr>
        </p15:guide>
        <p15:guide id="7" pos="7680">
          <p15:clr>
            <a:srgbClr val="F26B43"/>
          </p15:clr>
        </p15:guide>
        <p15:guide id="10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idr-bgp-ct-00" TargetMode="External"/><Relationship Id="rId2" Type="http://schemas.openxmlformats.org/officeDocument/2006/relationships/hyperlink" Target="https://datatracker.ietf.org/doc/slides-108-idr-bgp-classful-transport-planes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C2714-CB87-2440-83C8-79A132B4F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585" y="4801897"/>
            <a:ext cx="6112621" cy="308546"/>
          </a:xfrm>
        </p:spPr>
        <p:txBody>
          <a:bodyPr/>
          <a:lstStyle/>
          <a:p>
            <a:r>
              <a:rPr lang="en-US" dirty="0"/>
              <a:t>6 Nov 2022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9B2F3E-A5FE-FA4F-AAF8-63C7FC11A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82" y="2645306"/>
            <a:ext cx="7716735" cy="1688111"/>
          </a:xfrm>
        </p:spPr>
        <p:txBody>
          <a:bodyPr>
            <a:normAutofit fontScale="90000"/>
          </a:bodyPr>
          <a:lstStyle/>
          <a:p>
            <a:r>
              <a:rPr lang="en-US" dirty="0"/>
              <a:t>IETF-115 Hackathon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BGP CT: </a:t>
            </a:r>
            <a:r>
              <a:rPr lang="en-US" sz="3100" dirty="0"/>
              <a:t>interop experiment #2. </a:t>
            </a:r>
            <a:br>
              <a:rPr lang="en-US" sz="3600" dirty="0"/>
            </a:br>
            <a:br>
              <a:rPr lang="en-US" sz="3600" dirty="0"/>
            </a:br>
            <a:r>
              <a:rPr lang="en-US" sz="2700" b="1" dirty="0"/>
              <a:t>JUNOS interop with IOS-XR using SAFI 128</a:t>
            </a:r>
            <a:br>
              <a:rPr lang="en-US" sz="2800" b="1" dirty="0"/>
            </a:br>
            <a:endParaRPr lang="en-NL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806FDD-848F-6743-AE5B-2D7318C2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582" y="4403592"/>
            <a:ext cx="7716732" cy="277705"/>
          </a:xfrm>
        </p:spPr>
        <p:txBody>
          <a:bodyPr/>
          <a:lstStyle/>
          <a:p>
            <a:r>
              <a:rPr lang="en-US" sz="1800" dirty="0"/>
              <a:t>Kaliraj </a:t>
            </a:r>
            <a:r>
              <a:rPr lang="en-US" sz="1800" dirty="0" err="1"/>
              <a:t>Vairavakkalai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3566275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D00-CB8E-43F9-BE75-AD23D538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79" y="-328005"/>
            <a:ext cx="11071242" cy="856407"/>
          </a:xfrm>
        </p:spPr>
        <p:txBody>
          <a:bodyPr/>
          <a:lstStyle/>
          <a:p>
            <a:r>
              <a:rPr lang="en-US" sz="2400" dirty="0"/>
              <a:t>IOS-XR: screen capture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BF58-76AF-4252-A7BF-2AC055F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9" y="925122"/>
            <a:ext cx="10997082" cy="556193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RP/0/RP0/CPU0:ncs5508#show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13.21.0.13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 Nov  7 06:42:02.855 UTC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BGP neighbor is 13.21.0.13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Remote AS 2, local AS 1, external link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Description: Junos-23.1I20221103_0534_kaliraj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Remote router ID 81.5.5.5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BGP state = Established, up for 21:49:34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&lt;snip&gt;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family IPv4 Labeled-unicast: advertised and received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family VPNv4 Unicast: advertised and received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^C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9F16-C5C5-4372-B7C6-A5F11710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377" rtl="0" eaLnBrk="1" latinLnBrk="0" hangingPunct="1">
              <a:defRPr sz="93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1CAEDA-F13C-43B4-B3A8-D3983B7456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45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D00-CB8E-43F9-BE75-AD23D538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79" y="-328005"/>
            <a:ext cx="11071242" cy="856407"/>
          </a:xfrm>
        </p:spPr>
        <p:txBody>
          <a:bodyPr/>
          <a:lstStyle/>
          <a:p>
            <a:r>
              <a:rPr lang="en-US" sz="2400" dirty="0"/>
              <a:t>IOS-XR: screen capture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BF58-76AF-4252-A7BF-2AC055F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9" y="925122"/>
            <a:ext cx="10997082" cy="556193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RP/0/RP0/CPU0:ncs5508#   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vpnv4 unicast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81.1.2.2:16 81.2.2.2/32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 Nov  7 06:44:24.844 UTC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BGP routing table entry for 81.2.2.2/32, Route Distinguisher: 81.1.2.2:16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Versions: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Process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/RIB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SendTblVer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Speaker                 37          37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Label: 24001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 Modified: Nov  6 08:52:33.575 for 21:51:51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Paths: (2 available, best #1)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Advertised to peers (in unique update groups):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81.11.11.11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Path #1: Received by speaker 0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Advertised to peers (in unique update groups):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81.11.11.11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13.21.0.13 from 13.21.0.13 (81.5.5.5)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Received Label 33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Origin IGP,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localpref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100, valid, external, best, group-best, import-candidate, not-in-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Received Path ID 0, Local Path ID 0, version 37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Extended community: Color:100 0x0a02:0x00:0x00:0x00:0x00:0x00:0x64 RT:100:100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9F16-C5C5-4372-B7C6-A5F11710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377" rtl="0" eaLnBrk="1" latinLnBrk="0" hangingPunct="1">
              <a:defRPr sz="93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1CAEDA-F13C-43B4-B3A8-D3983B7456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36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1913-19D6-4E30-83A8-0195AC4D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F518-6ED3-4F78-AD21-E2B957E3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IETF Draft:</a:t>
            </a:r>
            <a:r>
              <a:rPr lang="en-US" sz="1800" dirty="0"/>
              <a:t>   </a:t>
            </a:r>
            <a:r>
              <a:rPr lang="en-US" dirty="0">
                <a:solidFill>
                  <a:srgbClr val="84B135"/>
                </a:solidFill>
                <a:hlinkClick r:id="rId3"/>
              </a:rPr>
              <a:t>https://datatracker.ietf.org/doc/html/draft-ietf-idr-bgp-ct-00</a:t>
            </a:r>
            <a:endParaRPr lang="en-US" dirty="0">
              <a:solidFill>
                <a:srgbClr val="84B1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community.cisco.com</a:t>
            </a:r>
            <a:r>
              <a:rPr lang="en-US" dirty="0"/>
              <a:t>/t5/</a:t>
            </a:r>
            <a:r>
              <a:rPr lang="en-US" dirty="0" err="1"/>
              <a:t>mpls</a:t>
            </a:r>
            <a:r>
              <a:rPr lang="en-US" dirty="0"/>
              <a:t>/mpls-l3vpn-over-sr-te-policy/td-p/3777357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E5BC-F761-40F2-9692-5C7F4313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377" rtl="0" eaLnBrk="1" latinLnBrk="0" hangingPunct="1">
              <a:defRPr sz="93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1CAEDA-F13C-43B4-B3A8-D3983B7456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3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900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F1450F-0360-7247-B057-7E2A72F8D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E74EEA6-103A-9E46-86DC-2D679B9E23F2}"/>
              </a:ext>
            </a:extLst>
          </p:cNvPr>
          <p:cNvSpPr/>
          <p:nvPr/>
        </p:nvSpPr>
        <p:spPr>
          <a:xfrm flipH="1">
            <a:off x="10859542" y="1929633"/>
            <a:ext cx="746234" cy="45194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2CC9-2F40-48BC-AA48-750AF177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11" y="0"/>
            <a:ext cx="11071242" cy="856407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BB0D-153B-4091-A244-9BD5A2FF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11" y="1061356"/>
            <a:ext cx="11071242" cy="4398956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BGP CT uses RFC 8277 and RFC 4364 NLRI encoding, with a new SAFI 76.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So can we demonstrate interop with devices that don’t implement SAFI 76 yet? by using SAFI 128 to carry the BGP-CT routes. Assuming the device is a Transport-only node (Border-Node) which doesn’t need L3VPN service-routes (option-C).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IOS XR Version 6.3.15 (NCS 5500)</a:t>
            </a:r>
            <a:endParaRPr lang="en-US" sz="1200" dirty="0">
              <a:ln>
                <a:solidFill>
                  <a:schemeClr val="tx2">
                    <a:alpha val="50000"/>
                  </a:schemeClr>
                </a:solidFill>
              </a:ln>
              <a:solidFill>
                <a:srgbClr val="002060"/>
              </a:solidFill>
            </a:endParaRPr>
          </a:p>
          <a:p>
            <a:pPr marL="688975" lvl="1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Note: Has L3VPN and SRTE features. But doesn’t support resolving L3VPN over SRTE. It appears that comes in release 6.5.2..</a:t>
            </a:r>
          </a:p>
          <a:p>
            <a:pPr marL="688975" lvl="1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1200" dirty="0">
              <a:ln>
                <a:solidFill>
                  <a:schemeClr val="tx2">
                    <a:alpha val="50000"/>
                  </a:schemeClr>
                </a:solidFill>
              </a:ln>
              <a:solidFill>
                <a:srgbClr val="002060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JUNOS private image 23.1I20221103_0534_kaliraj, has a hidden knob “use-safi-128” that:</a:t>
            </a:r>
          </a:p>
          <a:p>
            <a:pPr marL="688975" lvl="1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Negotiates SAFI 128 in Open message with the BN peer, with an understanding that the routes received will be CT routes.</a:t>
            </a:r>
          </a:p>
          <a:p>
            <a:pPr marL="688975" lvl="1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Converts SAFI 128 to SAFI 76 during reception of BGP updates. And advertises BGP-CT routes in SAFI-128 Update messages.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This allows achieving end-to-end intent based forwarding where-ever colored-resolution is supported, even if all devices don’t support SAFI-76.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i="1" dirty="0"/>
              <a:t>This just demonstrates the ease of implementing BGP CT.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408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F1450F-0360-7247-B057-7E2A72F8D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E74EEA6-103A-9E46-86DC-2D679B9E23F2}"/>
              </a:ext>
            </a:extLst>
          </p:cNvPr>
          <p:cNvSpPr/>
          <p:nvPr/>
        </p:nvSpPr>
        <p:spPr>
          <a:xfrm flipH="1">
            <a:off x="10396404" y="2594651"/>
            <a:ext cx="746234" cy="45194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25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E6E803-5CF1-154D-9846-33A3CAA17151}"/>
              </a:ext>
            </a:extLst>
          </p:cNvPr>
          <p:cNvSpPr/>
          <p:nvPr/>
        </p:nvSpPr>
        <p:spPr>
          <a:xfrm>
            <a:off x="6363916" y="1563133"/>
            <a:ext cx="5518023" cy="34187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3C26E8-926F-8248-829D-F9F403A409CD}"/>
              </a:ext>
            </a:extLst>
          </p:cNvPr>
          <p:cNvSpPr/>
          <p:nvPr/>
        </p:nvSpPr>
        <p:spPr>
          <a:xfrm>
            <a:off x="299544" y="1588286"/>
            <a:ext cx="5455458" cy="3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04B5E-9151-F147-94DF-8BB59038C4B7}"/>
              </a:ext>
            </a:extLst>
          </p:cNvPr>
          <p:cNvSpPr txBox="1"/>
          <p:nvPr/>
        </p:nvSpPr>
        <p:spPr>
          <a:xfrm>
            <a:off x="11006186" y="14815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78B7D-B117-5543-AF7F-2623FF260F3F}"/>
              </a:ext>
            </a:extLst>
          </p:cNvPr>
          <p:cNvSpPr txBox="1"/>
          <p:nvPr/>
        </p:nvSpPr>
        <p:spPr>
          <a:xfrm>
            <a:off x="1912824" y="14996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AS2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19E450-808F-5E4D-8740-F0D7E3119B94}"/>
              </a:ext>
            </a:extLst>
          </p:cNvPr>
          <p:cNvSpPr txBox="1"/>
          <p:nvPr/>
        </p:nvSpPr>
        <p:spPr>
          <a:xfrm>
            <a:off x="4065332" y="454915"/>
            <a:ext cx="3870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</a:rPr>
              <a:t>BGP Service Routes (SAFI 128)</a:t>
            </a:r>
            <a:endParaRPr lang="en-US" sz="1500" b="1" dirty="0">
              <a:ln w="12700">
                <a:solidFill>
                  <a:schemeClr val="tx1">
                    <a:alpha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0A5F90-6286-2144-84A6-B0B2AED94A5F}"/>
              </a:ext>
            </a:extLst>
          </p:cNvPr>
          <p:cNvSpPr/>
          <p:nvPr/>
        </p:nvSpPr>
        <p:spPr>
          <a:xfrm>
            <a:off x="9238058" y="2783547"/>
            <a:ext cx="715494" cy="716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2D13F0-E42D-1F45-84BB-B80AE24D6E10}"/>
              </a:ext>
            </a:extLst>
          </p:cNvPr>
          <p:cNvCxnSpPr>
            <a:cxnSpLocks/>
          </p:cNvCxnSpPr>
          <p:nvPr/>
        </p:nvCxnSpPr>
        <p:spPr>
          <a:xfrm>
            <a:off x="8283210" y="3173078"/>
            <a:ext cx="9514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220EDA-F31C-9043-B458-579BFEF13894}"/>
              </a:ext>
            </a:extLst>
          </p:cNvPr>
          <p:cNvCxnSpPr>
            <a:cxnSpLocks/>
          </p:cNvCxnSpPr>
          <p:nvPr/>
        </p:nvCxnSpPr>
        <p:spPr>
          <a:xfrm flipV="1">
            <a:off x="9953552" y="3078544"/>
            <a:ext cx="606699" cy="154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0514D7-B620-4A4B-AB99-E24A78E0A497}"/>
              </a:ext>
            </a:extLst>
          </p:cNvPr>
          <p:cNvCxnSpPr/>
          <p:nvPr/>
        </p:nvCxnSpPr>
        <p:spPr>
          <a:xfrm>
            <a:off x="7396827" y="2540965"/>
            <a:ext cx="35822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2C22EA-FD94-B34C-AD51-0F622B36AFB8}"/>
              </a:ext>
            </a:extLst>
          </p:cNvPr>
          <p:cNvSpPr/>
          <p:nvPr/>
        </p:nvSpPr>
        <p:spPr>
          <a:xfrm>
            <a:off x="3800156" y="2048083"/>
            <a:ext cx="1721839" cy="23164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FB0732E-209C-F64C-B8E8-7B9A447DAB87}"/>
              </a:ext>
            </a:extLst>
          </p:cNvPr>
          <p:cNvSpPr/>
          <p:nvPr/>
        </p:nvSpPr>
        <p:spPr>
          <a:xfrm>
            <a:off x="436207" y="2123109"/>
            <a:ext cx="1576552" cy="23017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16A454-B434-824C-9BE2-0A8AAC480050}"/>
              </a:ext>
            </a:extLst>
          </p:cNvPr>
          <p:cNvSpPr txBox="1"/>
          <p:nvPr/>
        </p:nvSpPr>
        <p:spPr>
          <a:xfrm>
            <a:off x="456554" y="1787043"/>
            <a:ext cx="8306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PE1</a:t>
            </a:r>
          </a:p>
          <a:p>
            <a:r>
              <a:rPr lang="en-US" sz="1400" b="1" dirty="0"/>
              <a:t>81.2.2.2</a:t>
            </a:r>
          </a:p>
          <a:p>
            <a:endParaRPr lang="en-US" dirty="0"/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76E2CC48-8461-874F-8E55-406113C1BB7C}"/>
              </a:ext>
            </a:extLst>
          </p:cNvPr>
          <p:cNvSpPr/>
          <p:nvPr/>
        </p:nvSpPr>
        <p:spPr>
          <a:xfrm>
            <a:off x="4691449" y="3572567"/>
            <a:ext cx="409903" cy="4624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CF37C3-8179-CE4F-841A-D75396353135}"/>
              </a:ext>
            </a:extLst>
          </p:cNvPr>
          <p:cNvSpPr txBox="1"/>
          <p:nvPr/>
        </p:nvSpPr>
        <p:spPr>
          <a:xfrm>
            <a:off x="4546813" y="394901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mpls</a:t>
            </a:r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B83DBD-4D3F-BC4A-B269-26C70115F5F4}"/>
              </a:ext>
            </a:extLst>
          </p:cNvPr>
          <p:cNvSpPr txBox="1"/>
          <p:nvPr/>
        </p:nvSpPr>
        <p:spPr>
          <a:xfrm>
            <a:off x="1224483" y="2257761"/>
            <a:ext cx="45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gold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3BE189-B3D6-0241-AAD8-A7F099104B1E}"/>
              </a:ext>
            </a:extLst>
          </p:cNvPr>
          <p:cNvSpPr txBox="1"/>
          <p:nvPr/>
        </p:nvSpPr>
        <p:spPr>
          <a:xfrm>
            <a:off x="1031639" y="2705643"/>
            <a:ext cx="611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bronze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795D2C-D51D-8E4F-8C1A-0DCF60F1A3A2}"/>
              </a:ext>
            </a:extLst>
          </p:cNvPr>
          <p:cNvSpPr txBox="1"/>
          <p:nvPr/>
        </p:nvSpPr>
        <p:spPr>
          <a:xfrm>
            <a:off x="1048523" y="3145914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best-effort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816FE9C-1484-984C-8C7C-FAD314CE0312}"/>
              </a:ext>
            </a:extLst>
          </p:cNvPr>
          <p:cNvSpPr/>
          <p:nvPr/>
        </p:nvSpPr>
        <p:spPr>
          <a:xfrm>
            <a:off x="2602179" y="3018367"/>
            <a:ext cx="665790" cy="651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201202-A159-B74C-9D6F-2D89F7B0AEF0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030159" y="3329580"/>
            <a:ext cx="572020" cy="144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2E6A98D-D67B-DB47-B115-251B75812EE7}"/>
              </a:ext>
            </a:extLst>
          </p:cNvPr>
          <p:cNvCxnSpPr>
            <a:cxnSpLocks/>
          </p:cNvCxnSpPr>
          <p:nvPr/>
        </p:nvCxnSpPr>
        <p:spPr>
          <a:xfrm>
            <a:off x="3235685" y="3314438"/>
            <a:ext cx="573654" cy="193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Can 92">
            <a:extLst>
              <a:ext uri="{FF2B5EF4-FFF2-40B4-BE49-F238E27FC236}">
                <a16:creationId xmlns:a16="http://schemas.microsoft.com/office/drawing/2014/main" id="{0EAFA82F-1BD4-E448-BDC3-3D16271178E0}"/>
              </a:ext>
            </a:extLst>
          </p:cNvPr>
          <p:cNvSpPr/>
          <p:nvPr/>
        </p:nvSpPr>
        <p:spPr>
          <a:xfrm>
            <a:off x="520177" y="3672982"/>
            <a:ext cx="550326" cy="33338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D7204C-8CF3-6E41-9328-70DE78A6FE6B}"/>
              </a:ext>
            </a:extLst>
          </p:cNvPr>
          <p:cNvSpPr txBox="1"/>
          <p:nvPr/>
        </p:nvSpPr>
        <p:spPr>
          <a:xfrm>
            <a:off x="418807" y="3945784"/>
            <a:ext cx="94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red.inet</a:t>
            </a:r>
            <a:endParaRPr lang="en-US" sz="1400" dirty="0"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B1D2E427-CF2A-174F-9344-500249EDD934}"/>
              </a:ext>
            </a:extLst>
          </p:cNvPr>
          <p:cNvSpPr/>
          <p:nvPr/>
        </p:nvSpPr>
        <p:spPr>
          <a:xfrm>
            <a:off x="1180654" y="2514485"/>
            <a:ext cx="788773" cy="20485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D9FC0269-0462-1A4E-8F31-571A923A5E84}"/>
              </a:ext>
            </a:extLst>
          </p:cNvPr>
          <p:cNvSpPr/>
          <p:nvPr/>
        </p:nvSpPr>
        <p:spPr>
          <a:xfrm>
            <a:off x="1090032" y="2919132"/>
            <a:ext cx="907621" cy="2048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AB3D9B7D-C1F2-D145-8761-DFAC507F8F42}"/>
              </a:ext>
            </a:extLst>
          </p:cNvPr>
          <p:cNvSpPr/>
          <p:nvPr/>
        </p:nvSpPr>
        <p:spPr>
          <a:xfrm>
            <a:off x="1087126" y="3344801"/>
            <a:ext cx="907621" cy="20485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344D682-CF5F-3444-89DB-DC6F27BB8992}"/>
              </a:ext>
            </a:extLst>
          </p:cNvPr>
          <p:cNvSpPr txBox="1"/>
          <p:nvPr/>
        </p:nvSpPr>
        <p:spPr>
          <a:xfrm>
            <a:off x="8257483" y="1383268"/>
            <a:ext cx="3308647" cy="7848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BGP Transport Routes 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(SAFI 128)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129" name="Footer Placeholder 3">
            <a:extLst>
              <a:ext uri="{FF2B5EF4-FFF2-40B4-BE49-F238E27FC236}">
                <a16:creationId xmlns:a16="http://schemas.microsoft.com/office/drawing/2014/main" id="{85962791-9983-B346-B124-6421D2E0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Juniper Networks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A54E0B-ABC2-4245-997B-78C559DE4A42}"/>
              </a:ext>
            </a:extLst>
          </p:cNvPr>
          <p:cNvSpPr txBox="1"/>
          <p:nvPr/>
        </p:nvSpPr>
        <p:spPr>
          <a:xfrm>
            <a:off x="3078219" y="43599"/>
            <a:ext cx="59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BGP CT : Junos interop with IOS-XR using SAFI 128</a:t>
            </a:r>
          </a:p>
        </p:txBody>
      </p:sp>
      <p:sp>
        <p:nvSpPr>
          <p:cNvPr id="121" name="Right Arrow 120">
            <a:extLst>
              <a:ext uri="{FF2B5EF4-FFF2-40B4-BE49-F238E27FC236}">
                <a16:creationId xmlns:a16="http://schemas.microsoft.com/office/drawing/2014/main" id="{AF445EDF-2E0F-2344-8548-3B71D8794713}"/>
              </a:ext>
            </a:extLst>
          </p:cNvPr>
          <p:cNvSpPr/>
          <p:nvPr/>
        </p:nvSpPr>
        <p:spPr>
          <a:xfrm>
            <a:off x="2089112" y="2598509"/>
            <a:ext cx="1662114" cy="1028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DE90AA8C-D39A-BC4C-A292-C51C39990D78}"/>
              </a:ext>
            </a:extLst>
          </p:cNvPr>
          <p:cNvSpPr/>
          <p:nvPr/>
        </p:nvSpPr>
        <p:spPr>
          <a:xfrm>
            <a:off x="2084665" y="2952118"/>
            <a:ext cx="1679306" cy="132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914CF11B-CBA9-DE44-BB43-FF7703A3A8BB}"/>
              </a:ext>
            </a:extLst>
          </p:cNvPr>
          <p:cNvSpPr/>
          <p:nvPr/>
        </p:nvSpPr>
        <p:spPr>
          <a:xfrm>
            <a:off x="2108863" y="3455083"/>
            <a:ext cx="1644794" cy="1155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773DE64C-BEB7-3D41-85BA-9B5F8AC7C017}"/>
              </a:ext>
            </a:extLst>
          </p:cNvPr>
          <p:cNvSpPr/>
          <p:nvPr/>
        </p:nvSpPr>
        <p:spPr>
          <a:xfrm>
            <a:off x="8303478" y="3778111"/>
            <a:ext cx="1875275" cy="18269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75631AF7-ADEA-1C48-9D7A-43AE7583B920}"/>
              </a:ext>
            </a:extLst>
          </p:cNvPr>
          <p:cNvSpPr/>
          <p:nvPr/>
        </p:nvSpPr>
        <p:spPr>
          <a:xfrm rot="10800000">
            <a:off x="8310349" y="2641036"/>
            <a:ext cx="1915077" cy="16413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FE394568-D522-7242-B388-C160E5BFC4A3}"/>
              </a:ext>
            </a:extLst>
          </p:cNvPr>
          <p:cNvSpPr/>
          <p:nvPr/>
        </p:nvSpPr>
        <p:spPr>
          <a:xfrm rot="10800000">
            <a:off x="8283210" y="2830241"/>
            <a:ext cx="1891317" cy="18229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521C40F-5D67-5245-814A-100D0DA1F226}"/>
              </a:ext>
            </a:extLst>
          </p:cNvPr>
          <p:cNvSpPr/>
          <p:nvPr/>
        </p:nvSpPr>
        <p:spPr>
          <a:xfrm>
            <a:off x="9098906" y="371726"/>
            <a:ext cx="1614726" cy="7981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81.10.10.10</a:t>
            </a:r>
          </a:p>
        </p:txBody>
      </p:sp>
      <p:sp>
        <p:nvSpPr>
          <p:cNvPr id="172" name="Right Arrow 171">
            <a:extLst>
              <a:ext uri="{FF2B5EF4-FFF2-40B4-BE49-F238E27FC236}">
                <a16:creationId xmlns:a16="http://schemas.microsoft.com/office/drawing/2014/main" id="{B2A6D17D-463A-2149-A4E7-68A33632ACEC}"/>
              </a:ext>
            </a:extLst>
          </p:cNvPr>
          <p:cNvSpPr/>
          <p:nvPr/>
        </p:nvSpPr>
        <p:spPr>
          <a:xfrm flipH="1">
            <a:off x="2538095" y="687966"/>
            <a:ext cx="6404957" cy="219509"/>
          </a:xfrm>
          <a:prstGeom prst="rightArrow">
            <a:avLst/>
          </a:prstGeom>
          <a:pattFill prst="lgGrid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C9641F3-8065-8745-8464-265A2BE69A72}"/>
              </a:ext>
            </a:extLst>
          </p:cNvPr>
          <p:cNvSpPr/>
          <p:nvPr/>
        </p:nvSpPr>
        <p:spPr>
          <a:xfrm>
            <a:off x="1135504" y="424563"/>
            <a:ext cx="1328243" cy="7981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RR1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81.4.4.4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5BB700-A463-5E4A-A15A-B0BD70AC3484}"/>
              </a:ext>
            </a:extLst>
          </p:cNvPr>
          <p:cNvSpPr txBox="1"/>
          <p:nvPr/>
        </p:nvSpPr>
        <p:spPr>
          <a:xfrm>
            <a:off x="759371" y="5358013"/>
            <a:ext cx="9525248" cy="1015663"/>
          </a:xfrm>
          <a:prstGeom prst="rect">
            <a:avLst/>
          </a:prstGeom>
          <a:noFill/>
          <a:ln>
            <a:solidFill>
              <a:schemeClr val="tx2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chemeClr val="tx2">
                      <a:alpha val="50000"/>
                    </a:schemeClr>
                  </a:solidFill>
                </a:ln>
              </a:rPr>
              <a:t>ASBR2 is IOS XR Software, Version 6.3.15. NCS-5500.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chemeClr val="tx2">
                      <a:alpha val="50000"/>
                    </a:schemeClr>
                  </a:solidFill>
                </a:ln>
              </a:rPr>
              <a:t>ASBR1 and all other nodes are JUNOS 23.1I20221103_0534_kaliraj (with hidden knob “</a:t>
            </a:r>
            <a:r>
              <a:rPr lang="en-US" sz="1500" b="1" dirty="0">
                <a:ln>
                  <a:solidFill>
                    <a:schemeClr val="tx2">
                      <a:alpha val="50000"/>
                    </a:schemeClr>
                  </a:solidFill>
                </a:ln>
              </a:rPr>
              <a:t>use-safi-128</a:t>
            </a:r>
            <a:r>
              <a:rPr lang="en-US" sz="1500" dirty="0">
                <a:ln>
                  <a:solidFill>
                    <a:schemeClr val="tx2">
                      <a:alpha val="50000"/>
                    </a:schemeClr>
                  </a:solidFill>
                </a:ln>
              </a:rPr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chemeClr val="tx2">
                      <a:alpha val="50000"/>
                    </a:schemeClr>
                  </a:solidFill>
                </a:ln>
              </a:rPr>
              <a:t>“use-safi-128” is configured at ASBR1, PE2 towards ASBR2.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>
                <a:solidFill>
                  <a:schemeClr val="tx2">
                    <a:alpha val="50000"/>
                  </a:schemeClr>
                </a:solidFill>
              </a:ln>
            </a:endParaRPr>
          </a:p>
        </p:txBody>
      </p:sp>
      <p:sp>
        <p:nvSpPr>
          <p:cNvPr id="188" name="Up Arrow 187">
            <a:extLst>
              <a:ext uri="{FF2B5EF4-FFF2-40B4-BE49-F238E27FC236}">
                <a16:creationId xmlns:a16="http://schemas.microsoft.com/office/drawing/2014/main" id="{963BCBCF-E203-594B-AB00-3875B6617583}"/>
              </a:ext>
            </a:extLst>
          </p:cNvPr>
          <p:cNvSpPr/>
          <p:nvPr/>
        </p:nvSpPr>
        <p:spPr>
          <a:xfrm rot="16200000" flipH="1">
            <a:off x="5819337" y="1620577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3896A-465A-5A49-AC06-493ED838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D099A1-F712-2A43-9715-355F9993B4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18D4D1BA-5A07-8B4D-B2FA-616B75336B4C}"/>
              </a:ext>
            </a:extLst>
          </p:cNvPr>
          <p:cNvSpPr/>
          <p:nvPr/>
        </p:nvSpPr>
        <p:spPr>
          <a:xfrm rot="3117495" flipH="1" flipV="1">
            <a:off x="10095503" y="1391466"/>
            <a:ext cx="857100" cy="229975"/>
          </a:xfrm>
          <a:prstGeom prst="rightArrow">
            <a:avLst/>
          </a:prstGeom>
          <a:pattFill prst="lgGrid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F7783C67-FD5B-C44B-A744-F930F233A1B9}"/>
              </a:ext>
            </a:extLst>
          </p:cNvPr>
          <p:cNvSpPr/>
          <p:nvPr/>
        </p:nvSpPr>
        <p:spPr>
          <a:xfrm rot="18068599" flipH="1">
            <a:off x="1061533" y="1424284"/>
            <a:ext cx="833644" cy="204599"/>
          </a:xfrm>
          <a:prstGeom prst="rightArrow">
            <a:avLst/>
          </a:prstGeom>
          <a:pattFill prst="lgGrid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6" name="Up Arrow 175">
            <a:extLst>
              <a:ext uri="{FF2B5EF4-FFF2-40B4-BE49-F238E27FC236}">
                <a16:creationId xmlns:a16="http://schemas.microsoft.com/office/drawing/2014/main" id="{1CA34A86-60E2-CC47-B48E-62CBA4C0B260}"/>
              </a:ext>
            </a:extLst>
          </p:cNvPr>
          <p:cNvSpPr/>
          <p:nvPr/>
        </p:nvSpPr>
        <p:spPr>
          <a:xfrm rot="16200000" flipH="1">
            <a:off x="8939622" y="1598572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8" name="Up Arrow 177">
            <a:extLst>
              <a:ext uri="{FF2B5EF4-FFF2-40B4-BE49-F238E27FC236}">
                <a16:creationId xmlns:a16="http://schemas.microsoft.com/office/drawing/2014/main" id="{0DEEFBDA-E35E-FA40-9F40-B051E68EF634}"/>
              </a:ext>
            </a:extLst>
          </p:cNvPr>
          <p:cNvSpPr/>
          <p:nvPr/>
        </p:nvSpPr>
        <p:spPr>
          <a:xfrm rot="16200000" flipH="1">
            <a:off x="9402485" y="3877321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074FB-CBC3-3BAA-4F1D-69D8D544A22B}"/>
              </a:ext>
            </a:extLst>
          </p:cNvPr>
          <p:cNvSpPr txBox="1"/>
          <p:nvPr/>
        </p:nvSpPr>
        <p:spPr>
          <a:xfrm>
            <a:off x="3856629" y="2232828"/>
            <a:ext cx="45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DEE0F-558F-3DF4-F99E-856F7C326936}"/>
              </a:ext>
            </a:extLst>
          </p:cNvPr>
          <p:cNvSpPr txBox="1"/>
          <p:nvPr/>
        </p:nvSpPr>
        <p:spPr>
          <a:xfrm>
            <a:off x="3853755" y="2626374"/>
            <a:ext cx="611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bronze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C045-5CFF-4698-A4F5-11AD2A9D1FAE}"/>
              </a:ext>
            </a:extLst>
          </p:cNvPr>
          <p:cNvSpPr txBox="1"/>
          <p:nvPr/>
        </p:nvSpPr>
        <p:spPr>
          <a:xfrm>
            <a:off x="3860031" y="3109133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best-effort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3A79C960-7AC7-F6C5-1C81-B55A2D6551EE}"/>
              </a:ext>
            </a:extLst>
          </p:cNvPr>
          <p:cNvSpPr/>
          <p:nvPr/>
        </p:nvSpPr>
        <p:spPr>
          <a:xfrm>
            <a:off x="3897064" y="2477704"/>
            <a:ext cx="907621" cy="20485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C87F78E-EA22-004A-ADA4-A2A02175C033}"/>
              </a:ext>
            </a:extLst>
          </p:cNvPr>
          <p:cNvSpPr/>
          <p:nvPr/>
        </p:nvSpPr>
        <p:spPr>
          <a:xfrm>
            <a:off x="3901540" y="2882351"/>
            <a:ext cx="907621" cy="2048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65EA433-8B85-E3E7-D072-19F5A498CFD6}"/>
              </a:ext>
            </a:extLst>
          </p:cNvPr>
          <p:cNvSpPr/>
          <p:nvPr/>
        </p:nvSpPr>
        <p:spPr>
          <a:xfrm>
            <a:off x="3898634" y="3308020"/>
            <a:ext cx="907621" cy="20485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F8848E4-BF10-3993-1EAB-477F9CC8CDE4}"/>
              </a:ext>
            </a:extLst>
          </p:cNvPr>
          <p:cNvSpPr/>
          <p:nvPr/>
        </p:nvSpPr>
        <p:spPr>
          <a:xfrm rot="10800000">
            <a:off x="2093261" y="2455914"/>
            <a:ext cx="1662114" cy="10281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C7E02D-6FD9-1356-F8BD-BFE3A1337699}"/>
              </a:ext>
            </a:extLst>
          </p:cNvPr>
          <p:cNvSpPr/>
          <p:nvPr/>
        </p:nvSpPr>
        <p:spPr>
          <a:xfrm rot="10800000">
            <a:off x="2070158" y="3081935"/>
            <a:ext cx="1679306" cy="132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56FF026-6483-B330-D312-006AB9ACD106}"/>
              </a:ext>
            </a:extLst>
          </p:cNvPr>
          <p:cNvSpPr/>
          <p:nvPr/>
        </p:nvSpPr>
        <p:spPr>
          <a:xfrm rot="10800000">
            <a:off x="2091298" y="3575977"/>
            <a:ext cx="1644794" cy="1155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E3CF23-034C-D749-109A-37ECA125965D}"/>
              </a:ext>
            </a:extLst>
          </p:cNvPr>
          <p:cNvSpPr txBox="1"/>
          <p:nvPr/>
        </p:nvSpPr>
        <p:spPr>
          <a:xfrm>
            <a:off x="4290044" y="1784171"/>
            <a:ext cx="8306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ASBR1</a:t>
            </a:r>
          </a:p>
          <a:p>
            <a:r>
              <a:rPr lang="en-US" sz="1400" b="1" dirty="0"/>
              <a:t>81.5.5.5</a:t>
            </a:r>
          </a:p>
          <a:p>
            <a:endParaRPr lang="en-US" sz="16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FD208A5-DF42-10B5-D0D1-CDB100C906C6}"/>
              </a:ext>
            </a:extLst>
          </p:cNvPr>
          <p:cNvSpPr/>
          <p:nvPr/>
        </p:nvSpPr>
        <p:spPr>
          <a:xfrm>
            <a:off x="6538091" y="2137423"/>
            <a:ext cx="1721839" cy="2316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C00493C3-FBE1-2282-A91C-5628C91BF4FC}"/>
              </a:ext>
            </a:extLst>
          </p:cNvPr>
          <p:cNvSpPr/>
          <p:nvPr/>
        </p:nvSpPr>
        <p:spPr>
          <a:xfrm>
            <a:off x="7429384" y="3661907"/>
            <a:ext cx="409903" cy="4624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CF4740-7D49-E6FD-4FBF-1D6107419222}"/>
              </a:ext>
            </a:extLst>
          </p:cNvPr>
          <p:cNvSpPr txBox="1"/>
          <p:nvPr/>
        </p:nvSpPr>
        <p:spPr>
          <a:xfrm>
            <a:off x="7284748" y="403835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mpls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635FFD-F376-EAD2-693F-860594FDCD2C}"/>
              </a:ext>
            </a:extLst>
          </p:cNvPr>
          <p:cNvSpPr txBox="1"/>
          <p:nvPr/>
        </p:nvSpPr>
        <p:spPr>
          <a:xfrm>
            <a:off x="6594564" y="2322168"/>
            <a:ext cx="45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03C7E-8275-3434-80A1-45584B9E22E1}"/>
              </a:ext>
            </a:extLst>
          </p:cNvPr>
          <p:cNvSpPr txBox="1"/>
          <p:nvPr/>
        </p:nvSpPr>
        <p:spPr>
          <a:xfrm>
            <a:off x="6591690" y="2715714"/>
            <a:ext cx="611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bronze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15B483-3690-C8E5-E01C-6027C42D50E0}"/>
              </a:ext>
            </a:extLst>
          </p:cNvPr>
          <p:cNvSpPr txBox="1"/>
          <p:nvPr/>
        </p:nvSpPr>
        <p:spPr>
          <a:xfrm>
            <a:off x="6597966" y="3198473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best-effort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424D8FC0-54AA-3DBA-EB24-DA13A4A67B44}"/>
              </a:ext>
            </a:extLst>
          </p:cNvPr>
          <p:cNvSpPr/>
          <p:nvPr/>
        </p:nvSpPr>
        <p:spPr>
          <a:xfrm>
            <a:off x="6634999" y="2567044"/>
            <a:ext cx="907621" cy="20485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BF4FD1AB-EB59-825E-61E7-5AE50C3CE289}"/>
              </a:ext>
            </a:extLst>
          </p:cNvPr>
          <p:cNvSpPr/>
          <p:nvPr/>
        </p:nvSpPr>
        <p:spPr>
          <a:xfrm>
            <a:off x="6639475" y="2971691"/>
            <a:ext cx="907621" cy="2048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A321D245-0380-B4C3-8252-83D3E4A6BE6C}"/>
              </a:ext>
            </a:extLst>
          </p:cNvPr>
          <p:cNvSpPr/>
          <p:nvPr/>
        </p:nvSpPr>
        <p:spPr>
          <a:xfrm>
            <a:off x="6636569" y="3397360"/>
            <a:ext cx="907621" cy="20485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657E66-0991-AEC7-C90D-E65DF84B0DC9}"/>
              </a:ext>
            </a:extLst>
          </p:cNvPr>
          <p:cNvSpPr txBox="1"/>
          <p:nvPr/>
        </p:nvSpPr>
        <p:spPr>
          <a:xfrm>
            <a:off x="6981440" y="1852424"/>
            <a:ext cx="1143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ASBR2</a:t>
            </a:r>
          </a:p>
          <a:p>
            <a:r>
              <a:rPr lang="en-US" sz="1400" b="1" dirty="0"/>
              <a:t>81.14.14.14</a:t>
            </a:r>
          </a:p>
          <a:p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B5FB56-AEA1-3D58-6B9C-9CE35F44C5B3}"/>
              </a:ext>
            </a:extLst>
          </p:cNvPr>
          <p:cNvSpPr txBox="1"/>
          <p:nvPr/>
        </p:nvSpPr>
        <p:spPr>
          <a:xfrm>
            <a:off x="8303478" y="4529189"/>
            <a:ext cx="3308647" cy="7848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BGP Transport Routes 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(SAFI 4)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50C86336-EAAB-1C19-6568-544EE7DF09FC}"/>
              </a:ext>
            </a:extLst>
          </p:cNvPr>
          <p:cNvSpPr/>
          <p:nvPr/>
        </p:nvSpPr>
        <p:spPr>
          <a:xfrm rot="10800000">
            <a:off x="8256493" y="3571104"/>
            <a:ext cx="1911750" cy="18269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C44B347-40C2-17CE-1549-B9BAEB159170}"/>
              </a:ext>
            </a:extLst>
          </p:cNvPr>
          <p:cNvSpPr/>
          <p:nvPr/>
        </p:nvSpPr>
        <p:spPr>
          <a:xfrm>
            <a:off x="10237066" y="2033772"/>
            <a:ext cx="1576552" cy="23017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2DA7A4-6A77-B747-68B6-0BEAA3E3BF4B}"/>
              </a:ext>
            </a:extLst>
          </p:cNvPr>
          <p:cNvSpPr txBox="1"/>
          <p:nvPr/>
        </p:nvSpPr>
        <p:spPr>
          <a:xfrm>
            <a:off x="10219235" y="1759665"/>
            <a:ext cx="11432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PE2</a:t>
            </a:r>
          </a:p>
          <a:p>
            <a:r>
              <a:rPr lang="en-US" sz="1400" b="1" dirty="0"/>
              <a:t>81.11.11.11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A6A6F9-8E53-44D4-7047-F1C8CAC1F757}"/>
              </a:ext>
            </a:extLst>
          </p:cNvPr>
          <p:cNvSpPr txBox="1"/>
          <p:nvPr/>
        </p:nvSpPr>
        <p:spPr>
          <a:xfrm>
            <a:off x="10845980" y="2215897"/>
            <a:ext cx="452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gold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B479E-842A-B353-0A3F-E9B773E83945}"/>
              </a:ext>
            </a:extLst>
          </p:cNvPr>
          <p:cNvSpPr txBox="1"/>
          <p:nvPr/>
        </p:nvSpPr>
        <p:spPr>
          <a:xfrm>
            <a:off x="10832498" y="2616306"/>
            <a:ext cx="611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bronze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D58ADE-3FC6-BDD4-65BB-9B040FA535BD}"/>
              </a:ext>
            </a:extLst>
          </p:cNvPr>
          <p:cNvSpPr txBox="1"/>
          <p:nvPr/>
        </p:nvSpPr>
        <p:spPr>
          <a:xfrm>
            <a:off x="10849382" y="305657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best-effort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8CCA59DA-A066-A494-8646-0E9EC742B65A}"/>
              </a:ext>
            </a:extLst>
          </p:cNvPr>
          <p:cNvSpPr/>
          <p:nvPr/>
        </p:nvSpPr>
        <p:spPr>
          <a:xfrm>
            <a:off x="10603538" y="3585328"/>
            <a:ext cx="550326" cy="33338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DF9E05-3F38-0C30-0780-4F9BEA659F95}"/>
              </a:ext>
            </a:extLst>
          </p:cNvPr>
          <p:cNvSpPr txBox="1"/>
          <p:nvPr/>
        </p:nvSpPr>
        <p:spPr>
          <a:xfrm>
            <a:off x="10500062" y="3857296"/>
            <a:ext cx="877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red.inet</a:t>
            </a:r>
            <a:endParaRPr lang="en-US" sz="1400" dirty="0"/>
          </a:p>
        </p:txBody>
      </p:sp>
      <p:sp>
        <p:nvSpPr>
          <p:cNvPr id="83" name="Can 82">
            <a:extLst>
              <a:ext uri="{FF2B5EF4-FFF2-40B4-BE49-F238E27FC236}">
                <a16:creationId xmlns:a16="http://schemas.microsoft.com/office/drawing/2014/main" id="{18135118-53C7-C9AB-772B-1BEA260A18B4}"/>
              </a:ext>
            </a:extLst>
          </p:cNvPr>
          <p:cNvSpPr/>
          <p:nvPr/>
        </p:nvSpPr>
        <p:spPr>
          <a:xfrm>
            <a:off x="10886415" y="2460773"/>
            <a:ext cx="907621" cy="20485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>
            <a:extLst>
              <a:ext uri="{FF2B5EF4-FFF2-40B4-BE49-F238E27FC236}">
                <a16:creationId xmlns:a16="http://schemas.microsoft.com/office/drawing/2014/main" id="{D95390D7-21CC-079E-DADF-30A994982BC4}"/>
              </a:ext>
            </a:extLst>
          </p:cNvPr>
          <p:cNvSpPr/>
          <p:nvPr/>
        </p:nvSpPr>
        <p:spPr>
          <a:xfrm>
            <a:off x="10890891" y="2829795"/>
            <a:ext cx="907621" cy="2048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>
            <a:extLst>
              <a:ext uri="{FF2B5EF4-FFF2-40B4-BE49-F238E27FC236}">
                <a16:creationId xmlns:a16="http://schemas.microsoft.com/office/drawing/2014/main" id="{6B02CC83-4DC7-FA97-ACF7-E29F8903C88D}"/>
              </a:ext>
            </a:extLst>
          </p:cNvPr>
          <p:cNvSpPr/>
          <p:nvPr/>
        </p:nvSpPr>
        <p:spPr>
          <a:xfrm>
            <a:off x="10887985" y="3255464"/>
            <a:ext cx="907621" cy="20485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FF529C-9CC3-30C9-948D-A2998293E13C}"/>
              </a:ext>
            </a:extLst>
          </p:cNvPr>
          <p:cNvSpPr txBox="1"/>
          <p:nvPr/>
        </p:nvSpPr>
        <p:spPr>
          <a:xfrm>
            <a:off x="5024538" y="4560505"/>
            <a:ext cx="3308647" cy="7848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BGP Transport Routes 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    (SAFI 4)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4EEA82B-EC94-8017-9F00-28573F990019}"/>
              </a:ext>
            </a:extLst>
          </p:cNvPr>
          <p:cNvSpPr/>
          <p:nvPr/>
        </p:nvSpPr>
        <p:spPr>
          <a:xfrm rot="16200000" flipH="1">
            <a:off x="5811947" y="4097617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88D559-54A0-86D7-32C2-D23F9F3A8422}"/>
              </a:ext>
            </a:extLst>
          </p:cNvPr>
          <p:cNvSpPr txBox="1"/>
          <p:nvPr/>
        </p:nvSpPr>
        <p:spPr>
          <a:xfrm>
            <a:off x="5090178" y="1262394"/>
            <a:ext cx="3308647" cy="5539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BGP Transport Routes 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54E158-2CF5-DC72-0327-BCB9694B6B37}"/>
              </a:ext>
            </a:extLst>
          </p:cNvPr>
          <p:cNvSpPr txBox="1"/>
          <p:nvPr/>
        </p:nvSpPr>
        <p:spPr>
          <a:xfrm>
            <a:off x="5824820" y="1600115"/>
            <a:ext cx="1484572" cy="5539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(SAFI 128)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638BA60-E061-AC40-B163-DEAFDCD6CEA8}"/>
              </a:ext>
            </a:extLst>
          </p:cNvPr>
          <p:cNvSpPr txBox="1"/>
          <p:nvPr/>
        </p:nvSpPr>
        <p:spPr>
          <a:xfrm>
            <a:off x="4641582" y="1594510"/>
            <a:ext cx="1378384" cy="5539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(SAFI 76)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EEF740F5-F8BC-A630-C6BD-438478F93E68}"/>
              </a:ext>
            </a:extLst>
          </p:cNvPr>
          <p:cNvSpPr/>
          <p:nvPr/>
        </p:nvSpPr>
        <p:spPr>
          <a:xfrm rot="5400000" flipH="1">
            <a:off x="5964856" y="4097616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2A4F29-F4B3-CDF1-BF05-859A8718BF36}"/>
              </a:ext>
            </a:extLst>
          </p:cNvPr>
          <p:cNvSpPr txBox="1"/>
          <p:nvPr/>
        </p:nvSpPr>
        <p:spPr>
          <a:xfrm>
            <a:off x="5215775" y="2547831"/>
            <a:ext cx="1484572" cy="5539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(SAFI 128)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179" name="Up Arrow 178">
            <a:extLst>
              <a:ext uri="{FF2B5EF4-FFF2-40B4-BE49-F238E27FC236}">
                <a16:creationId xmlns:a16="http://schemas.microsoft.com/office/drawing/2014/main" id="{28BC955F-5346-F819-C6D5-356AA3B248E1}"/>
              </a:ext>
            </a:extLst>
          </p:cNvPr>
          <p:cNvSpPr/>
          <p:nvPr/>
        </p:nvSpPr>
        <p:spPr>
          <a:xfrm rot="5400000" flipH="1">
            <a:off x="8951744" y="2047280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3" name="Up Arrow 192">
            <a:extLst>
              <a:ext uri="{FF2B5EF4-FFF2-40B4-BE49-F238E27FC236}">
                <a16:creationId xmlns:a16="http://schemas.microsoft.com/office/drawing/2014/main" id="{C3C765D0-8726-ECCA-F295-C0F608839A84}"/>
              </a:ext>
            </a:extLst>
          </p:cNvPr>
          <p:cNvSpPr/>
          <p:nvPr/>
        </p:nvSpPr>
        <p:spPr>
          <a:xfrm rot="5400000" flipH="1">
            <a:off x="5847002" y="2151838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912C93-1478-1A47-843B-5069CACAA3DA}"/>
              </a:ext>
            </a:extLst>
          </p:cNvPr>
          <p:cNvSpPr txBox="1"/>
          <p:nvPr/>
        </p:nvSpPr>
        <p:spPr>
          <a:xfrm>
            <a:off x="1852889" y="4534815"/>
            <a:ext cx="3308647" cy="7848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BGP Transport Routes 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    (SAFI 4, 76)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195" name="Up Arrow 194">
            <a:extLst>
              <a:ext uri="{FF2B5EF4-FFF2-40B4-BE49-F238E27FC236}">
                <a16:creationId xmlns:a16="http://schemas.microsoft.com/office/drawing/2014/main" id="{E78960FC-27EC-F2AA-A12E-5468FEB8ACD6}"/>
              </a:ext>
            </a:extLst>
          </p:cNvPr>
          <p:cNvSpPr/>
          <p:nvPr/>
        </p:nvSpPr>
        <p:spPr>
          <a:xfrm rot="5400000" flipH="1">
            <a:off x="2793207" y="4071926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6" name="Up Arrow 195">
            <a:extLst>
              <a:ext uri="{FF2B5EF4-FFF2-40B4-BE49-F238E27FC236}">
                <a16:creationId xmlns:a16="http://schemas.microsoft.com/office/drawing/2014/main" id="{DDC3C82E-CC37-A9A6-57AE-62FE065C1FA7}"/>
              </a:ext>
            </a:extLst>
          </p:cNvPr>
          <p:cNvSpPr/>
          <p:nvPr/>
        </p:nvSpPr>
        <p:spPr>
          <a:xfrm rot="16200000" flipH="1">
            <a:off x="2605667" y="4071307"/>
            <a:ext cx="307058" cy="735540"/>
          </a:xfrm>
          <a:prstGeom prst="upArrow">
            <a:avLst/>
          </a:prstGeom>
          <a:pattFill prst="openDmnd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0EE61B5-F086-C63F-FDE4-4164CAB4EE4A}"/>
              </a:ext>
            </a:extLst>
          </p:cNvPr>
          <p:cNvSpPr txBox="1"/>
          <p:nvPr/>
        </p:nvSpPr>
        <p:spPr>
          <a:xfrm>
            <a:off x="7793701" y="2122154"/>
            <a:ext cx="1484572" cy="5539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(SAFI 128)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DF158A2-1544-CAD5-9D0E-222BAFAE89E1}"/>
              </a:ext>
            </a:extLst>
          </p:cNvPr>
          <p:cNvSpPr txBox="1"/>
          <p:nvPr/>
        </p:nvSpPr>
        <p:spPr>
          <a:xfrm>
            <a:off x="8974516" y="2118611"/>
            <a:ext cx="1484572" cy="5539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</a:rPr>
              <a:t>       (SAFI 76)</a:t>
            </a:r>
          </a:p>
          <a:p>
            <a:r>
              <a:rPr lang="en-US" sz="1500" b="1" dirty="0">
                <a:ln w="1270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5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53757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F1450F-0360-7247-B057-7E2A72F8D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E74EEA6-103A-9E46-86DC-2D679B9E23F2}"/>
              </a:ext>
            </a:extLst>
          </p:cNvPr>
          <p:cNvSpPr/>
          <p:nvPr/>
        </p:nvSpPr>
        <p:spPr>
          <a:xfrm flipH="1">
            <a:off x="10348903" y="3105290"/>
            <a:ext cx="746234" cy="451945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90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D00-CB8E-43F9-BE75-AD23D538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79" y="-328005"/>
            <a:ext cx="11071242" cy="856407"/>
          </a:xfrm>
        </p:spPr>
        <p:txBody>
          <a:bodyPr/>
          <a:lstStyle/>
          <a:p>
            <a:r>
              <a:rPr lang="en-US" sz="2400" dirty="0"/>
              <a:t>Junos: screen capture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BF58-76AF-4252-A7BF-2AC055F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81" y="913246"/>
            <a:ext cx="10997082" cy="556193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user@junos-box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ingress logical-system all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logical-system: P1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Ingress LSP: 3 sessions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             From            State     Packets            Bytes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LSPname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81.5.5.5        81.2.2.2        Up              0                0 lsp-PE1-ASBR1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81.5.5.5        81.2.2.2        Up              0                0 lsp-PE1-ASBR1-bronze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81.5.5.5        81.2.2.2        Up        5079185        467285020 lsp-PE1-ASBR1-gold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logical-system: PE2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Ingress LSP: 3 sessions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             From            State     Packets            Bytes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LSPname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81.14.14.14     81.11.11.11     Up              0                0 lsp-PE2-ASBR4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81.14.14.14     81.11.11.11     Up              0                0 lsp-PE2-ASBR4-bronze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81.14.14.14     81.11.11.11     Up        5075862        466979304 lsp-PE2-ASBR4-gold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logical-system: default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Ingress LSP: 3 sessions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             From            State     Packets            Bytes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LSPname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81.2.2.2        81.5.5.5        Up              0                0 lsp-ASBR1-PE1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81.2.2.2        81.5.5.5        Up              0                0 lsp-ASBR1-PE1-bronze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81.2.2.2        81.5.5.5        Up        5075862        466979304 lsp-ASBR1-PE1-gold</a:t>
            </a:r>
          </a:p>
          <a:p>
            <a:pPr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9F16-C5C5-4372-B7C6-A5F11710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377" rtl="0" eaLnBrk="1" latinLnBrk="0" hangingPunct="1">
              <a:defRPr sz="93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1CAEDA-F13C-43B4-B3A8-D3983B7456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35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D00-CB8E-43F9-BE75-AD23D538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79" y="-328005"/>
            <a:ext cx="11071242" cy="856407"/>
          </a:xfrm>
        </p:spPr>
        <p:txBody>
          <a:bodyPr/>
          <a:lstStyle/>
          <a:p>
            <a:r>
              <a:rPr lang="en-US" sz="2400" dirty="0"/>
              <a:t>Junos: screen capture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BF58-76AF-4252-A7BF-2AC055F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81" y="913246"/>
            <a:ext cx="10997082" cy="556193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user@junos-box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run 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neighbor 13.21.0.21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Nov 07 06:57:00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Peer: 13.21.0.21+179 AS 1      Local: 13.21.0.13+55304 AS 2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Cisco NCS-5500 XR-6.3.15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Group: toAs1-T               Routing-Instance: master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Forwarding routing-instance: master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External    State: Established    Flags: &lt;Sync&gt;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&lt;snip&gt;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Address families configured: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-labeled-unicast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-transport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NLRI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-transport: BgpCTSafi128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&lt;snip&gt;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Local Interface: et-0/0/2.0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NLRI advertised by peer: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-labeled-unicast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-transport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NLRI for this session: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-labeled-unicast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-transport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NLRI of received end-of-rib markers: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-labeled-unicast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-transport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NLRI of all end-of-rib markers sent: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-labeled-unicast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-transport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&lt;snip&gt;</a:t>
            </a:r>
          </a:p>
          <a:p>
            <a:pPr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9F16-C5C5-4372-B7C6-A5F11710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377" rtl="0" eaLnBrk="1" latinLnBrk="0" hangingPunct="1">
              <a:defRPr sz="93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1CAEDA-F13C-43B4-B3A8-D3983B7456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11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D00-CB8E-43F9-BE75-AD23D538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79" y="-328005"/>
            <a:ext cx="11071242" cy="856407"/>
          </a:xfrm>
        </p:spPr>
        <p:txBody>
          <a:bodyPr/>
          <a:lstStyle/>
          <a:p>
            <a:r>
              <a:rPr lang="en-US" sz="2400" dirty="0"/>
              <a:t>Junos: screen capture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BF58-76AF-4252-A7BF-2AC055F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81" y="913246"/>
            <a:ext cx="10997082" cy="556193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user@junos-box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run show route table bgp.transport.3 source-gateway 13.21.0.21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Nov 07 07:07:35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bgp.transport.3: 6 destinations, 6 routes (6 active, 0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Restart Complete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81.11.11.11:31:81.11.11.11/96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*[BGP/167] 21:50:46,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localpref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path: 1 I, validation-state: unverified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13.21.0.21 via et-0/0/2.0, Push 24003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81.11.11.11:32:81.11.11.11/96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*[BGP/167] 06:02:54,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localpref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path: 1 I, validation-state: unverified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13.21.0.21 via et-0/0/2.0, Push 24004</a:t>
            </a:r>
          </a:p>
          <a:p>
            <a:pPr>
              <a:spcBef>
                <a:spcPts val="0"/>
              </a:spcBef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9F16-C5C5-4372-B7C6-A5F11710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377" rtl="0" eaLnBrk="1" latinLnBrk="0" hangingPunct="1">
              <a:defRPr sz="93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1CAEDA-F13C-43B4-B3A8-D3983B7456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62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uniper 2021">
  <a:themeElements>
    <a:clrScheme name="Juniper 2020">
      <a:dk1>
        <a:srgbClr val="414141"/>
      </a:dk1>
      <a:lt1>
        <a:srgbClr val="FFFFFF"/>
      </a:lt1>
      <a:dk2>
        <a:srgbClr val="CFDD45"/>
      </a:dk2>
      <a:lt2>
        <a:srgbClr val="53B9C6"/>
      </a:lt2>
      <a:accent1>
        <a:srgbClr val="84B135"/>
      </a:accent1>
      <a:accent2>
        <a:srgbClr val="0096A4"/>
      </a:accent2>
      <a:accent3>
        <a:srgbClr val="009F77"/>
      </a:accent3>
      <a:accent4>
        <a:srgbClr val="E36B00"/>
      </a:accent4>
      <a:accent5>
        <a:srgbClr val="FFB71B"/>
      </a:accent5>
      <a:accent6>
        <a:srgbClr val="E43D2F"/>
      </a:accent6>
      <a:hlink>
        <a:srgbClr val="009F77"/>
      </a:hlink>
      <a:folHlink>
        <a:srgbClr val="008663"/>
      </a:folHlink>
    </a:clrScheme>
    <a:fontScheme name="lato">
      <a:majorFont>
        <a:latin typeface="Lato Semi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uniper PPT Template 2020" id="{8CC6BADC-6C40-41D2-8766-74FA89D4985D}" vid="{7BCB6951-FC4E-4E15-ADA9-F79812BCD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9684110BFFD141979621364A0AC57F" ma:contentTypeVersion="16" ma:contentTypeDescription="Create a new document." ma:contentTypeScope="" ma:versionID="98f308722029de2673a74c4b6d5b7524">
  <xsd:schema xmlns:xsd="http://www.w3.org/2001/XMLSchema" xmlns:xs="http://www.w3.org/2001/XMLSchema" xmlns:p="http://schemas.microsoft.com/office/2006/metadata/properties" xmlns:ns2="274fa9d9-de9a-4830-a6f1-1a9884844f56" xmlns:ns3="7fbd3c01-092a-4c88-a0c9-a83d6e86f2d3" targetNamespace="http://schemas.microsoft.com/office/2006/metadata/properties" ma:root="true" ma:fieldsID="5f7683af4b6720dee54d78ea23d9929f" ns2:_="" ns3:_="">
    <xsd:import namespace="274fa9d9-de9a-4830-a6f1-1a9884844f56"/>
    <xsd:import namespace="7fbd3c01-092a-4c88-a0c9-a83d6e86f2d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fa9d9-de9a-4830-a6f1-1a9884844f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d3c01-092a-4c88-a0c9-a83d6e86f2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a3ce5a06-b323-45b4-8d97-2f59321c9a5a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C10278-2A49-4925-9728-C280A919E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4fa9d9-de9a-4830-a6f1-1a9884844f56"/>
    <ds:schemaRef ds:uri="7fbd3c01-092a-4c88-a0c9-a83d6e86f2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1D596F-53C0-4952-81E5-3539E883EEF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D358B51-B6F0-4E57-8049-FAD82289DE0F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7fbd3c01-092a-4c88-a0c9-a83d6e86f2d3"/>
    <ds:schemaRef ds:uri="274fa9d9-de9a-4830-a6f1-1a9884844f56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DDD5F95D-27BD-4797-9130-5939F5FF86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Juniper PPT Template 2020</Template>
  <TotalTime>8184</TotalTime>
  <Words>1045</Words>
  <Application>Microsoft Macintosh PowerPoint</Application>
  <PresentationFormat>Widescreen</PresentationFormat>
  <Paragraphs>202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Lato</vt:lpstr>
      <vt:lpstr>Lato Light</vt:lpstr>
      <vt:lpstr>Lato Semibold</vt:lpstr>
      <vt:lpstr>Wingdings</vt:lpstr>
      <vt:lpstr>Juniper 2021</vt:lpstr>
      <vt:lpstr>IETF-115 Hackathon  BGP CT: interop experiment #2.   JUNOS interop with IOS-XR using SAFI 128 </vt:lpstr>
      <vt:lpstr>PowerPoint Presentation</vt:lpstr>
      <vt:lpstr>Concept</vt:lpstr>
      <vt:lpstr>PowerPoint Presentation</vt:lpstr>
      <vt:lpstr>PowerPoint Presentation</vt:lpstr>
      <vt:lpstr>PowerPoint Presentation</vt:lpstr>
      <vt:lpstr>Junos: screen capture (1/3)</vt:lpstr>
      <vt:lpstr>Junos: screen capture (2/3)</vt:lpstr>
      <vt:lpstr>Junos: screen capture (3/3)</vt:lpstr>
      <vt:lpstr>IOS-XR: screen capture (1/2)</vt:lpstr>
      <vt:lpstr>IOS-XR: screen capture (2/2)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PowerPoint Template</dc:title>
  <dc:creator>Maricel Lennon</dc:creator>
  <cp:lastModifiedBy>Kaliraj Vairavakkalai</cp:lastModifiedBy>
  <cp:revision>136</cp:revision>
  <dcterms:created xsi:type="dcterms:W3CDTF">2020-11-06T23:37:12Z</dcterms:created>
  <dcterms:modified xsi:type="dcterms:W3CDTF">2022-11-07T17:11:54Z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Juniper 2020 a:37</vt:lpwstr>
  </property>
  <property fmtid="{D5CDD505-2E9C-101B-9397-08002B2CF9AE}" pid="3" name="ClassificationContentMarkingFooterText">
    <vt:lpwstr>Juniper Business Use Only</vt:lpwstr>
  </property>
  <property fmtid="{D5CDD505-2E9C-101B-9397-08002B2CF9AE}" pid="4" name="ContentTypeId">
    <vt:lpwstr>0x010100AA9684110BFFD141979621364A0AC57F</vt:lpwstr>
  </property>
  <property fmtid="{D5CDD505-2E9C-101B-9397-08002B2CF9AE}" pid="5" name="MSIP_Label_0633b888-ae0d-4341-a75f-06e04137d755_Enabled">
    <vt:lpwstr>true</vt:lpwstr>
  </property>
  <property fmtid="{D5CDD505-2E9C-101B-9397-08002B2CF9AE}" pid="6" name="MSIP_Label_0633b888-ae0d-4341-a75f-06e04137d755_SetDate">
    <vt:lpwstr>2021-06-17T21:46:06Z</vt:lpwstr>
  </property>
  <property fmtid="{D5CDD505-2E9C-101B-9397-08002B2CF9AE}" pid="7" name="MSIP_Label_0633b888-ae0d-4341-a75f-06e04137d755_Method">
    <vt:lpwstr>Standard</vt:lpwstr>
  </property>
  <property fmtid="{D5CDD505-2E9C-101B-9397-08002B2CF9AE}" pid="8" name="MSIP_Label_0633b888-ae0d-4341-a75f-06e04137d755_Name">
    <vt:lpwstr>0633b888-ae0d-4341-a75f-06e04137d755</vt:lpwstr>
  </property>
  <property fmtid="{D5CDD505-2E9C-101B-9397-08002B2CF9AE}" pid="9" name="MSIP_Label_0633b888-ae0d-4341-a75f-06e04137d755_SiteId">
    <vt:lpwstr>bea78b3c-4cdb-4130-854a-1d193232e5f4</vt:lpwstr>
  </property>
  <property fmtid="{D5CDD505-2E9C-101B-9397-08002B2CF9AE}" pid="10" name="MSIP_Label_0633b888-ae0d-4341-a75f-06e04137d755_ActionId">
    <vt:lpwstr>bdae6827-6bee-41f7-938c-3bd748ed4b69</vt:lpwstr>
  </property>
  <property fmtid="{D5CDD505-2E9C-101B-9397-08002B2CF9AE}" pid="11" name="MSIP_Label_0633b888-ae0d-4341-a75f-06e04137d755_ContentBits">
    <vt:lpwstr>2</vt:lpwstr>
  </property>
</Properties>
</file>