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notesMasterIdLst>
    <p:notesMasterId r:id="rId23"/>
  </p:notesMasterIdLst>
  <p:sldIdLst>
    <p:sldId id="256" r:id="rId2"/>
    <p:sldId id="274" r:id="rId3"/>
    <p:sldId id="275" r:id="rId4"/>
    <p:sldId id="257" r:id="rId5"/>
    <p:sldId id="258" r:id="rId6"/>
    <p:sldId id="259" r:id="rId7"/>
    <p:sldId id="276" r:id="rId8"/>
    <p:sldId id="277" r:id="rId9"/>
    <p:sldId id="262" r:id="rId10"/>
    <p:sldId id="281" r:id="rId11"/>
    <p:sldId id="263" r:id="rId12"/>
    <p:sldId id="278" r:id="rId13"/>
    <p:sldId id="279" r:id="rId14"/>
    <p:sldId id="280" r:id="rId15"/>
    <p:sldId id="264" r:id="rId16"/>
    <p:sldId id="267" r:id="rId17"/>
    <p:sldId id="270" r:id="rId18"/>
    <p:sldId id="265"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iraj k" initials="kk" lastIdx="1" clrIdx="0">
    <p:extLst>
      <p:ext uri="{19B8F6BF-5375-455C-9EA6-DF929625EA0E}">
        <p15:presenceInfo xmlns:p15="http://schemas.microsoft.com/office/powerpoint/2012/main" userId="39476247f571e4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1C31"/>
    <a:srgbClr val="FF0000"/>
    <a:srgbClr val="565754"/>
    <a:srgbClr val="9A876D"/>
    <a:srgbClr val="B6BCBC"/>
    <a:srgbClr val="F5EA17"/>
    <a:srgbClr val="2E3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93" d="100"/>
          <a:sy n="93" d="100"/>
        </p:scale>
        <p:origin x="3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33F7C-8A62-42C3-97F5-C4869365C90E}" type="datetimeFigureOut">
              <a:rPr lang="en-IN" smtClean="0"/>
              <a:t>10-01-2024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9F03D-B7C3-46EA-B0E7-BB1ACDCB04E3}" type="slidenum">
              <a:rPr lang="en-IN" smtClean="0"/>
              <a:t>‹#›</a:t>
            </a:fld>
            <a:endParaRPr lang="en-IN"/>
          </a:p>
        </p:txBody>
      </p:sp>
    </p:spTree>
    <p:extLst>
      <p:ext uri="{BB962C8B-B14F-4D97-AF65-F5344CB8AC3E}">
        <p14:creationId xmlns:p14="http://schemas.microsoft.com/office/powerpoint/2010/main" val="114609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49F03D-B7C3-46EA-B0E7-BB1ACDCB04E3}" type="slidenum">
              <a:rPr lang="en-IN" smtClean="0"/>
              <a:t>9</a:t>
            </a:fld>
            <a:endParaRPr lang="en-IN"/>
          </a:p>
        </p:txBody>
      </p:sp>
    </p:spTree>
    <p:extLst>
      <p:ext uri="{BB962C8B-B14F-4D97-AF65-F5344CB8AC3E}">
        <p14:creationId xmlns:p14="http://schemas.microsoft.com/office/powerpoint/2010/main" val="37556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ADEC-EA7F-AE9C-4190-5F78CBE18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4010E2-7FDC-2D31-7098-9DF84CF30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E144B2-E5D1-11AF-D16E-0989CFD23201}"/>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5" name="Footer Placeholder 4">
            <a:extLst>
              <a:ext uri="{FF2B5EF4-FFF2-40B4-BE49-F238E27FC236}">
                <a16:creationId xmlns:a16="http://schemas.microsoft.com/office/drawing/2014/main" id="{94690D1F-0642-D4EF-EC5D-12AED782F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05E5C-8958-4E9B-ABDC-C3F802DC053C}"/>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55609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27F6-16EA-F06A-CB7D-CDD223231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BEFC85-612F-E08B-2875-80BCF5165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82A00-2110-F49A-A2E3-6763B0FBFF7A}"/>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5" name="Footer Placeholder 4">
            <a:extLst>
              <a:ext uri="{FF2B5EF4-FFF2-40B4-BE49-F238E27FC236}">
                <a16:creationId xmlns:a16="http://schemas.microsoft.com/office/drawing/2014/main" id="{CB9887F3-8531-119E-94E7-2A0A0E868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E873F-1D89-D258-7490-ADB2F6058FDA}"/>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128011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353EFA-F9A7-F01B-1555-BA40F31C5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E10380-6C97-F126-C382-8E9815348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4BF6CE-2945-5A81-A9A4-487DC8FCA516}"/>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5" name="Footer Placeholder 4">
            <a:extLst>
              <a:ext uri="{FF2B5EF4-FFF2-40B4-BE49-F238E27FC236}">
                <a16:creationId xmlns:a16="http://schemas.microsoft.com/office/drawing/2014/main" id="{AA8F83BE-7999-DDBB-6AB3-1EA99D652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F8B72-CD5D-141E-004A-3ECC891CBC0D}"/>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303869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D44D-3782-B117-2F54-50B9C36382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D2B73A-21AC-D075-6193-2805A0D3B4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B29CFE-C7C2-F22D-273C-E0B29D6F55C7}"/>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5" name="Footer Placeholder 4">
            <a:extLst>
              <a:ext uri="{FF2B5EF4-FFF2-40B4-BE49-F238E27FC236}">
                <a16:creationId xmlns:a16="http://schemas.microsoft.com/office/drawing/2014/main" id="{AEF8DEEA-9D2B-A7E1-1370-D6364180B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7D031-C958-CE58-8894-7878E298792D}"/>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121859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DD35-B53E-7BA2-197B-0C71F43DF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F39140-3261-3C71-01FA-7056C07DBD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10B6C-C8C4-9779-1AC7-0E9CD3E2D2AA}"/>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5" name="Footer Placeholder 4">
            <a:extLst>
              <a:ext uri="{FF2B5EF4-FFF2-40B4-BE49-F238E27FC236}">
                <a16:creationId xmlns:a16="http://schemas.microsoft.com/office/drawing/2014/main" id="{507977EF-E8F0-E90D-C9A3-C81C60524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B77B0D-F7C5-6CE2-CAB9-0595F9A27F86}"/>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30119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5492-0777-08A2-54C0-522B9D9A20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70A941-34B3-920D-E611-471D0B098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270E06-303F-EABF-DEC2-0F5A5330E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1FAF8D-1B5E-BBBE-835A-4526002F7E39}"/>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6" name="Footer Placeholder 5">
            <a:extLst>
              <a:ext uri="{FF2B5EF4-FFF2-40B4-BE49-F238E27FC236}">
                <a16:creationId xmlns:a16="http://schemas.microsoft.com/office/drawing/2014/main" id="{B25D9E9F-6929-93C1-AFE7-0983197B6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F9701-D2D8-1E25-CC73-E3777AEDC728}"/>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82408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DE45-30E9-2084-2539-88E1710014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14CA4-B587-DDAF-0629-0251A8E68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26ABD-99CF-DF3D-9EF3-A653D8101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7FF653-2FBB-0A38-0F58-1B9861480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4A188-C697-CFA7-3841-7F580A1A1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1EC869-0AA3-B74F-FE28-3B82F5582381}"/>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8" name="Footer Placeholder 7">
            <a:extLst>
              <a:ext uri="{FF2B5EF4-FFF2-40B4-BE49-F238E27FC236}">
                <a16:creationId xmlns:a16="http://schemas.microsoft.com/office/drawing/2014/main" id="{6A3BF51F-098E-DE54-8560-E1C65C45EE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8447C1-5E74-1F33-9122-ECB21467CA1D}"/>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83079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8E28-0C44-4DB9-47EF-3FDF87D461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453164-9AC8-8DB2-A3CA-9C759792808B}"/>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4" name="Footer Placeholder 3">
            <a:extLst>
              <a:ext uri="{FF2B5EF4-FFF2-40B4-BE49-F238E27FC236}">
                <a16:creationId xmlns:a16="http://schemas.microsoft.com/office/drawing/2014/main" id="{D8547244-F20D-D4D9-2712-A9F154EBEE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9AAE87-85EC-EDC2-9324-755E2CAF2079}"/>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13040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FB21DE-7BC5-AD3F-690D-980D299D97B7}"/>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3" name="Footer Placeholder 2">
            <a:extLst>
              <a:ext uri="{FF2B5EF4-FFF2-40B4-BE49-F238E27FC236}">
                <a16:creationId xmlns:a16="http://schemas.microsoft.com/office/drawing/2014/main" id="{3B3CDB20-AD72-A36F-0DDB-B4C0D3058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E682F4-822A-0A8C-3B70-B3993DD533D0}"/>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273229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5E76-EDAB-DC4C-0D78-DC06894A4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535176-E9F1-22D6-9F0E-BDBE70E61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C16395-A04F-0211-2AB3-F1C870AC2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E135F-BDEA-DD5A-8000-C4B12754D825}"/>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6" name="Footer Placeholder 5">
            <a:extLst>
              <a:ext uri="{FF2B5EF4-FFF2-40B4-BE49-F238E27FC236}">
                <a16:creationId xmlns:a16="http://schemas.microsoft.com/office/drawing/2014/main" id="{53CE4299-98B0-9A12-4297-CA8AF39586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02B23-F297-334D-AA8A-0CFA85BCAEB8}"/>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62902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D6C8-5E04-849F-0C95-B4D2A28BA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5DEAD-1EBC-0BAC-6C26-295357974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508DC6-7680-BFBC-A6F6-C089BCE55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CC1F-84F9-454B-EF87-49558C06E2CE}"/>
              </a:ext>
            </a:extLst>
          </p:cNvPr>
          <p:cNvSpPr>
            <a:spLocks noGrp="1"/>
          </p:cNvSpPr>
          <p:nvPr>
            <p:ph type="dt" sz="half" idx="10"/>
          </p:nvPr>
        </p:nvSpPr>
        <p:spPr/>
        <p:txBody>
          <a:bodyPr/>
          <a:lstStyle/>
          <a:p>
            <a:fld id="{933482FA-AB82-488F-BB62-44D4DC9925C1}" type="datetimeFigureOut">
              <a:rPr lang="en-IN" smtClean="0"/>
              <a:t>10-01-2024</a:t>
            </a:fld>
            <a:endParaRPr lang="en-IN"/>
          </a:p>
        </p:txBody>
      </p:sp>
      <p:sp>
        <p:nvSpPr>
          <p:cNvPr id="6" name="Footer Placeholder 5">
            <a:extLst>
              <a:ext uri="{FF2B5EF4-FFF2-40B4-BE49-F238E27FC236}">
                <a16:creationId xmlns:a16="http://schemas.microsoft.com/office/drawing/2014/main" id="{8919EEF2-9441-D05C-3C34-2BEF72EE67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07441C-6CB7-1867-6B87-5CAA1EF295D9}"/>
              </a:ext>
            </a:extLst>
          </p:cNvPr>
          <p:cNvSpPr>
            <a:spLocks noGrp="1"/>
          </p:cNvSpPr>
          <p:nvPr>
            <p:ph type="sldNum" sz="quarter" idx="12"/>
          </p:nvPr>
        </p:nvSpPr>
        <p:spPr/>
        <p:txBody>
          <a:bodyPr/>
          <a:lstStyle/>
          <a:p>
            <a:fld id="{D8953DD9-C97D-4387-B8A4-6E5CAC9C1C13}" type="slidenum">
              <a:rPr lang="en-IN" smtClean="0"/>
              <a:t>‹#›</a:t>
            </a:fld>
            <a:endParaRPr lang="en-IN"/>
          </a:p>
        </p:txBody>
      </p:sp>
    </p:spTree>
    <p:extLst>
      <p:ext uri="{BB962C8B-B14F-4D97-AF65-F5344CB8AC3E}">
        <p14:creationId xmlns:p14="http://schemas.microsoft.com/office/powerpoint/2010/main" val="261761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3FAF8-2FDD-7A4E-27FB-97EC71716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1F6F5-F452-2D3D-32E0-016759C73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95F37-3329-96C6-5352-CB07DA348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482FA-AB82-488F-BB62-44D4DC9925C1}" type="datetimeFigureOut">
              <a:rPr lang="en-IN" smtClean="0"/>
              <a:t>10-01-2024</a:t>
            </a:fld>
            <a:endParaRPr lang="en-IN"/>
          </a:p>
        </p:txBody>
      </p:sp>
      <p:sp>
        <p:nvSpPr>
          <p:cNvPr id="5" name="Footer Placeholder 4">
            <a:extLst>
              <a:ext uri="{FF2B5EF4-FFF2-40B4-BE49-F238E27FC236}">
                <a16:creationId xmlns:a16="http://schemas.microsoft.com/office/drawing/2014/main" id="{A011FFAF-FA9D-D34B-EDCD-5C1ED245C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CE3DC6-4668-7107-E44F-53E0B7EE1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53DD9-C97D-4387-B8A4-6E5CAC9C1C13}" type="slidenum">
              <a:rPr lang="en-IN" smtClean="0"/>
              <a:t>‹#›</a:t>
            </a:fld>
            <a:endParaRPr lang="en-IN"/>
          </a:p>
        </p:txBody>
      </p:sp>
    </p:spTree>
    <p:extLst>
      <p:ext uri="{BB962C8B-B14F-4D97-AF65-F5344CB8AC3E}">
        <p14:creationId xmlns:p14="http://schemas.microsoft.com/office/powerpoint/2010/main" val="2696342224"/>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80EA-F347-97DD-EA69-69B8A01734E0}"/>
              </a:ext>
            </a:extLst>
          </p:cNvPr>
          <p:cNvSpPr>
            <a:spLocks noGrp="1"/>
          </p:cNvSpPr>
          <p:nvPr>
            <p:ph type="ctrTitle"/>
          </p:nvPr>
        </p:nvSpPr>
        <p:spPr>
          <a:xfrm>
            <a:off x="1148178" y="1080194"/>
            <a:ext cx="9895643" cy="1922678"/>
          </a:xfrm>
        </p:spPr>
        <p:txBody>
          <a:bodyPr>
            <a:normAutofit/>
          </a:bodyPr>
          <a:lstStyle/>
          <a:p>
            <a: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Online </a:t>
            </a:r>
            <a:r>
              <a:rPr lang="en-US" sz="480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Artwork </a:t>
            </a:r>
            <a:r>
              <a:rPr lang="en-US" sz="4800"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
            </a:r>
            <a: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ooking </a:t>
            </a:r>
            <a:b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Website</a:t>
            </a:r>
            <a:endParaRPr lang="en-IN"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F1BDCA45-0144-A751-52E4-3C4CB17E1EDE}"/>
              </a:ext>
            </a:extLst>
          </p:cNvPr>
          <p:cNvSpPr>
            <a:spLocks noGrp="1"/>
          </p:cNvSpPr>
          <p:nvPr>
            <p:ph type="subTitle" idx="1"/>
          </p:nvPr>
        </p:nvSpPr>
        <p:spPr>
          <a:xfrm>
            <a:off x="7542246" y="4606912"/>
            <a:ext cx="5968482" cy="1595340"/>
          </a:xfrm>
        </p:spPr>
        <p:txBody>
          <a:bodyPr>
            <a:normAutofit fontScale="25000" lnSpcReduction="20000"/>
          </a:bodyPr>
          <a:lstStyle/>
          <a:p>
            <a:pPr algn="ctr"/>
            <a:r>
              <a:rPr lang="en-IN" sz="8000" b="1" dirty="0">
                <a:solidFill>
                  <a:schemeClr val="accent6">
                    <a:lumMod val="50000"/>
                  </a:schemeClr>
                </a:solidFill>
                <a:latin typeface="Times New Roman" panose="02020603050405020304" pitchFamily="18" charset="0"/>
                <a:cs typeface="Times New Roman" panose="02020603050405020304" pitchFamily="18" charset="0"/>
              </a:rPr>
              <a:t>Student Name</a:t>
            </a:r>
            <a:br>
              <a:rPr lang="en-IN" sz="8000" dirty="0">
                <a:solidFill>
                  <a:srgbClr val="FF0000"/>
                </a:solidFill>
                <a:latin typeface="Times New Roman" panose="02020603050405020304" pitchFamily="18" charset="0"/>
                <a:cs typeface="Times New Roman" panose="02020603050405020304" pitchFamily="18" charset="0"/>
              </a:rPr>
            </a:br>
            <a:endParaRPr lang="en-IN" sz="8000" dirty="0">
              <a:solidFill>
                <a:srgbClr val="FF0000"/>
              </a:solidFill>
              <a:latin typeface="Times New Roman" panose="02020603050405020304" pitchFamily="18" charset="0"/>
              <a:cs typeface="Times New Roman" panose="02020603050405020304" pitchFamily="18" charset="0"/>
            </a:endParaRPr>
          </a:p>
          <a:p>
            <a:pPr algn="ctr"/>
            <a:r>
              <a:rPr lang="en-IN" sz="8000" b="1" dirty="0">
                <a:solidFill>
                  <a:schemeClr val="tx1">
                    <a:lumMod val="95000"/>
                    <a:lumOff val="5000"/>
                  </a:schemeClr>
                </a:solidFill>
                <a:latin typeface="Times New Roman" panose="02020603050405020304" pitchFamily="18" charset="0"/>
                <a:cs typeface="Times New Roman" panose="02020603050405020304" pitchFamily="18" charset="0"/>
              </a:rPr>
              <a:t>Presentation By</a:t>
            </a:r>
          </a:p>
          <a:p>
            <a:pPr algn="ctr"/>
            <a:r>
              <a:rPr lang="en-IN" sz="8000" b="1" dirty="0" err="1">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K.Kaliraj</a:t>
            </a:r>
            <a:endParaRPr lang="en-IN" sz="8000" b="1"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algn="ctr"/>
            <a:r>
              <a:rPr lang="en-IN" sz="8000" b="1"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21BIT120</a:t>
            </a:r>
          </a:p>
          <a:p>
            <a:pPr algn="ctr"/>
            <a:r>
              <a:rPr lang="en-IN" sz="8000" b="1"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Department of IT.</a:t>
            </a:r>
          </a:p>
          <a:p>
            <a:pPr algn="ctr"/>
            <a:r>
              <a:rPr lang="en-IN" sz="8000" b="1"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The American College.</a:t>
            </a:r>
          </a:p>
          <a:p>
            <a:pPr algn="ctr"/>
            <a:endParaRPr lang="en-IN" sz="2000" b="1"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F110EDD-1446-311F-9FDD-010563A651F6}"/>
              </a:ext>
            </a:extLst>
          </p:cNvPr>
          <p:cNvSpPr txBox="1"/>
          <p:nvPr/>
        </p:nvSpPr>
        <p:spPr>
          <a:xfrm>
            <a:off x="1002263" y="4454367"/>
            <a:ext cx="4987989" cy="2400657"/>
          </a:xfrm>
          <a:prstGeom prst="rect">
            <a:avLst/>
          </a:prstGeom>
          <a:noFill/>
        </p:spPr>
        <p:txBody>
          <a:bodyPr wrap="square" rtlCol="0">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Guide Name:</a:t>
            </a:r>
          </a:p>
          <a:p>
            <a:pPr algn="ct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r>
              <a:rPr lang="en-IN" sz="2000" b="1" dirty="0" err="1">
                <a:latin typeface="Times New Roman" panose="02020603050405020304" pitchFamily="18" charset="0"/>
                <a:cs typeface="Times New Roman" panose="02020603050405020304" pitchFamily="18" charset="0"/>
              </a:rPr>
              <a:t>Mrs.J.Jakkulin</a:t>
            </a:r>
            <a:r>
              <a:rPr lang="en-IN" sz="2000" b="1" dirty="0">
                <a:latin typeface="Times New Roman" panose="02020603050405020304" pitchFamily="18" charset="0"/>
                <a:cs typeface="Times New Roman" panose="02020603050405020304" pitchFamily="18" charset="0"/>
              </a:rPr>
              <a:t> Joshi </a:t>
            </a:r>
            <a:r>
              <a:rPr lang="en-IN" sz="2000" b="1" dirty="0" err="1">
                <a:latin typeface="Times New Roman" panose="02020603050405020304" pitchFamily="18" charset="0"/>
                <a:cs typeface="Times New Roman" panose="02020603050405020304" pitchFamily="18" charset="0"/>
              </a:rPr>
              <a:t>MCA,M.Tech</a:t>
            </a:r>
            <a:r>
              <a:rPr lang="en-IN" sz="2000" b="1" dirty="0">
                <a:latin typeface="Times New Roman" panose="02020603050405020304" pitchFamily="18" charset="0"/>
                <a:cs typeface="Times New Roman" panose="02020603050405020304" pitchFamily="18" charset="0"/>
              </a:rPr>
              <a:t>(IT)</a:t>
            </a:r>
          </a:p>
          <a:p>
            <a:pPr algn="ctr"/>
            <a:endParaRPr lang="en-IN" b="1" dirty="0">
              <a:latin typeface="Times New Roman" panose="02020603050405020304" pitchFamily="18" charset="0"/>
              <a:cs typeface="Times New Roman" panose="02020603050405020304" pitchFamily="18" charset="0"/>
            </a:endParaRPr>
          </a:p>
          <a:p>
            <a:r>
              <a:rPr lang="en-IN" b="1" dirty="0">
                <a:solidFill>
                  <a:srgbClr val="FF0000"/>
                </a:solidFill>
                <a:latin typeface="Times New Roman" panose="02020603050405020304" pitchFamily="18" charset="0"/>
                <a:cs typeface="Times New Roman" panose="02020603050405020304" pitchFamily="18" charset="0"/>
              </a:rPr>
              <a:t>Designation</a:t>
            </a:r>
            <a:r>
              <a:rPr lang="en-IN" b="1" dirty="0">
                <a:latin typeface="Times New Roman" panose="02020603050405020304" pitchFamily="18" charset="0"/>
                <a:cs typeface="Times New Roman" panose="02020603050405020304" pitchFamily="18" charset="0"/>
              </a:rPr>
              <a:t> : The Assistant </a:t>
            </a:r>
            <a:r>
              <a:rPr lang="en-IN" b="1" dirty="0" err="1">
                <a:latin typeface="Times New Roman" panose="02020603050405020304" pitchFamily="18" charset="0"/>
                <a:cs typeface="Times New Roman" panose="02020603050405020304" pitchFamily="18" charset="0"/>
              </a:rPr>
              <a:t>Profesor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Department Of IT.</a:t>
            </a:r>
          </a:p>
          <a:p>
            <a:r>
              <a:rPr lang="en-IN" b="1" dirty="0">
                <a:latin typeface="Times New Roman" panose="02020603050405020304" pitchFamily="18" charset="0"/>
                <a:cs typeface="Times New Roman" panose="02020603050405020304" pitchFamily="18" charset="0"/>
              </a:rPr>
              <a:t>The American College.</a:t>
            </a:r>
          </a:p>
          <a:p>
            <a:endParaRPr lang="en-IN" dirty="0"/>
          </a:p>
        </p:txBody>
      </p:sp>
    </p:spTree>
    <p:extLst>
      <p:ext uri="{BB962C8B-B14F-4D97-AF65-F5344CB8AC3E}">
        <p14:creationId xmlns:p14="http://schemas.microsoft.com/office/powerpoint/2010/main" val="43426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A9A8F-9AE1-C0C9-A054-3DFADB194BE9}"/>
              </a:ext>
            </a:extLst>
          </p:cNvPr>
          <p:cNvSpPr txBox="1"/>
          <p:nvPr/>
        </p:nvSpPr>
        <p:spPr>
          <a:xfrm>
            <a:off x="4460260" y="368012"/>
            <a:ext cx="5589901" cy="646331"/>
          </a:xfrm>
          <a:prstGeom prst="rect">
            <a:avLst/>
          </a:prstGeom>
          <a:noFill/>
        </p:spPr>
        <p:txBody>
          <a:bodyPr wrap="square">
            <a:spAutoFit/>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System Design</a:t>
            </a:r>
            <a:endParaRPr lang="en-IN"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615BEF-1655-D3FC-7A7A-F900936CDFE7}"/>
              </a:ext>
            </a:extLst>
          </p:cNvPr>
          <p:cNvSpPr txBox="1"/>
          <p:nvPr/>
        </p:nvSpPr>
        <p:spPr>
          <a:xfrm>
            <a:off x="4363942" y="1589903"/>
            <a:ext cx="3579446" cy="523220"/>
          </a:xfrm>
          <a:prstGeom prst="rect">
            <a:avLst/>
          </a:prstGeom>
          <a:noFill/>
        </p:spPr>
        <p:txBody>
          <a:bodyPr wrap="square">
            <a:spAutoFit/>
          </a:bodyPr>
          <a:lstStyle/>
          <a:p>
            <a:r>
              <a:rPr lang="en-US" sz="2800" b="1" dirty="0">
                <a:solidFill>
                  <a:schemeClr val="tx1">
                    <a:lumMod val="95000"/>
                    <a:lumOff val="5000"/>
                  </a:schemeClr>
                </a:solidFill>
                <a:effectLst>
                  <a:reflection blurRad="6350" stA="24000" endPos="45500" dir="5400000" sy="-100000" algn="bl" rotWithShape="0"/>
                </a:effectLst>
                <a:latin typeface="Times New Roman" panose="02020603050405020304" pitchFamily="18" charset="0"/>
                <a:cs typeface="Times New Roman" panose="02020603050405020304" pitchFamily="18" charset="0"/>
              </a:rPr>
              <a:t>Data Flow Diagram</a:t>
            </a:r>
            <a:endParaRPr lang="en-IN" sz="2800" dirty="0"/>
          </a:p>
        </p:txBody>
      </p:sp>
      <p:sp>
        <p:nvSpPr>
          <p:cNvPr id="2" name="Rectangle 1">
            <a:extLst>
              <a:ext uri="{FF2B5EF4-FFF2-40B4-BE49-F238E27FC236}">
                <a16:creationId xmlns:a16="http://schemas.microsoft.com/office/drawing/2014/main" id="{B07FD525-90A6-F112-724F-15CFA8484FC0}"/>
              </a:ext>
            </a:extLst>
          </p:cNvPr>
          <p:cNvSpPr/>
          <p:nvPr/>
        </p:nvSpPr>
        <p:spPr>
          <a:xfrm>
            <a:off x="4549400" y="3264243"/>
            <a:ext cx="253514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Online Artwork Booking Website</a:t>
            </a:r>
          </a:p>
        </p:txBody>
      </p:sp>
      <p:cxnSp>
        <p:nvCxnSpPr>
          <p:cNvPr id="6" name="Straight Arrow Connector 5">
            <a:extLst>
              <a:ext uri="{FF2B5EF4-FFF2-40B4-BE49-F238E27FC236}">
                <a16:creationId xmlns:a16="http://schemas.microsoft.com/office/drawing/2014/main" id="{9B455124-36F8-0BDA-A85A-1B75F5B848FC}"/>
              </a:ext>
            </a:extLst>
          </p:cNvPr>
          <p:cNvCxnSpPr>
            <a:stCxn id="2" idx="3"/>
          </p:cNvCxnSpPr>
          <p:nvPr/>
        </p:nvCxnSpPr>
        <p:spPr>
          <a:xfrm flipV="1">
            <a:off x="7084542" y="3698789"/>
            <a:ext cx="1433382" cy="2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C07DE8A-9BCB-DFC5-8169-74BEDC240113}"/>
              </a:ext>
            </a:extLst>
          </p:cNvPr>
          <p:cNvCxnSpPr>
            <a:cxnSpLocks/>
          </p:cNvCxnSpPr>
          <p:nvPr/>
        </p:nvCxnSpPr>
        <p:spPr>
          <a:xfrm>
            <a:off x="5816971" y="4178643"/>
            <a:ext cx="0" cy="108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F692037-9C00-917D-AE94-C4E0C814D8F0}"/>
              </a:ext>
            </a:extLst>
          </p:cNvPr>
          <p:cNvCxnSpPr>
            <a:cxnSpLocks/>
          </p:cNvCxnSpPr>
          <p:nvPr/>
        </p:nvCxnSpPr>
        <p:spPr>
          <a:xfrm flipH="1">
            <a:off x="3204519" y="3732770"/>
            <a:ext cx="140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44468B-E158-2E66-F0F7-DBADE56CE8DC}"/>
              </a:ext>
            </a:extLst>
          </p:cNvPr>
          <p:cNvCxnSpPr>
            <a:cxnSpLocks/>
          </p:cNvCxnSpPr>
          <p:nvPr/>
        </p:nvCxnSpPr>
        <p:spPr>
          <a:xfrm>
            <a:off x="7084542" y="4178643"/>
            <a:ext cx="1241797" cy="1141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28A8C9-AFC2-094C-8638-BC3D5CD01437}"/>
              </a:ext>
            </a:extLst>
          </p:cNvPr>
          <p:cNvCxnSpPr>
            <a:cxnSpLocks/>
          </p:cNvCxnSpPr>
          <p:nvPr/>
        </p:nvCxnSpPr>
        <p:spPr>
          <a:xfrm flipH="1">
            <a:off x="3507841" y="4174524"/>
            <a:ext cx="1041559" cy="1093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2AA4ABE-A1FB-10CF-BC47-8D0EC10B4AA7}"/>
              </a:ext>
            </a:extLst>
          </p:cNvPr>
          <p:cNvSpPr/>
          <p:nvPr/>
        </p:nvSpPr>
        <p:spPr>
          <a:xfrm>
            <a:off x="1318692" y="3324997"/>
            <a:ext cx="1894703"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Register User</a:t>
            </a:r>
          </a:p>
        </p:txBody>
      </p:sp>
      <p:sp>
        <p:nvSpPr>
          <p:cNvPr id="17" name="Oval 16">
            <a:extLst>
              <a:ext uri="{FF2B5EF4-FFF2-40B4-BE49-F238E27FC236}">
                <a16:creationId xmlns:a16="http://schemas.microsoft.com/office/drawing/2014/main" id="{B519AF2C-78C0-E149-0469-3F78F47B0585}"/>
              </a:ext>
            </a:extLst>
          </p:cNvPr>
          <p:cNvSpPr/>
          <p:nvPr/>
        </p:nvSpPr>
        <p:spPr>
          <a:xfrm>
            <a:off x="2240270" y="5263978"/>
            <a:ext cx="1894703"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DashBoard</a:t>
            </a:r>
            <a:endParaRPr lang="en-IN" dirty="0"/>
          </a:p>
        </p:txBody>
      </p:sp>
      <p:sp>
        <p:nvSpPr>
          <p:cNvPr id="18" name="Oval 17">
            <a:extLst>
              <a:ext uri="{FF2B5EF4-FFF2-40B4-BE49-F238E27FC236}">
                <a16:creationId xmlns:a16="http://schemas.microsoft.com/office/drawing/2014/main" id="{9AA38674-66F8-E2AF-D655-9CC6056AC1B3}"/>
              </a:ext>
            </a:extLst>
          </p:cNvPr>
          <p:cNvSpPr/>
          <p:nvPr/>
        </p:nvSpPr>
        <p:spPr>
          <a:xfrm>
            <a:off x="4994034" y="5263978"/>
            <a:ext cx="1894703"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Notification System</a:t>
            </a:r>
          </a:p>
        </p:txBody>
      </p:sp>
      <p:sp>
        <p:nvSpPr>
          <p:cNvPr id="19" name="Oval 18">
            <a:extLst>
              <a:ext uri="{FF2B5EF4-FFF2-40B4-BE49-F238E27FC236}">
                <a16:creationId xmlns:a16="http://schemas.microsoft.com/office/drawing/2014/main" id="{7D170993-22A9-D4D2-32F3-64E07FE9CDE3}"/>
              </a:ext>
            </a:extLst>
          </p:cNvPr>
          <p:cNvSpPr/>
          <p:nvPr/>
        </p:nvSpPr>
        <p:spPr>
          <a:xfrm>
            <a:off x="7705440" y="5320613"/>
            <a:ext cx="1894703"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Payment process</a:t>
            </a:r>
          </a:p>
        </p:txBody>
      </p:sp>
      <p:sp>
        <p:nvSpPr>
          <p:cNvPr id="20" name="Oval 19">
            <a:extLst>
              <a:ext uri="{FF2B5EF4-FFF2-40B4-BE49-F238E27FC236}">
                <a16:creationId xmlns:a16="http://schemas.microsoft.com/office/drawing/2014/main" id="{51FA8762-67C6-810C-5E4A-DD777DF1A2F1}"/>
              </a:ext>
            </a:extLst>
          </p:cNvPr>
          <p:cNvSpPr/>
          <p:nvPr/>
        </p:nvSpPr>
        <p:spPr>
          <a:xfrm>
            <a:off x="8517924" y="3302343"/>
            <a:ext cx="1894703"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Administrato</a:t>
            </a:r>
            <a:r>
              <a:rPr lang="en-IN" dirty="0"/>
              <a:t>r</a:t>
            </a:r>
          </a:p>
        </p:txBody>
      </p:sp>
    </p:spTree>
    <p:extLst>
      <p:ext uri="{BB962C8B-B14F-4D97-AF65-F5344CB8AC3E}">
        <p14:creationId xmlns:p14="http://schemas.microsoft.com/office/powerpoint/2010/main" val="143795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B16-FD43-AD82-06A8-891D997CC235}"/>
              </a:ext>
            </a:extLst>
          </p:cNvPr>
          <p:cNvSpPr>
            <a:spLocks noGrp="1"/>
          </p:cNvSpPr>
          <p:nvPr>
            <p:ph type="title"/>
          </p:nvPr>
        </p:nvSpPr>
        <p:spPr>
          <a:xfrm>
            <a:off x="3820534" y="607542"/>
            <a:ext cx="3607372" cy="424914"/>
          </a:xfrm>
        </p:spPr>
        <p:txBody>
          <a:bodyPr>
            <a:noAutofit/>
          </a:bodyPr>
          <a:lstStyle/>
          <a:p>
            <a:pPr algn="ctr"/>
            <a:r>
              <a:rPr lang="en-US" sz="2800" b="1" dirty="0">
                <a:solidFill>
                  <a:schemeClr val="tx1">
                    <a:lumMod val="95000"/>
                    <a:lumOff val="5000"/>
                  </a:schemeClr>
                </a:solidFill>
                <a:effectLst>
                  <a:reflection blurRad="6350" stA="24000" endPos="45500" dir="5400000" sy="-100000" algn="bl" rotWithShape="0"/>
                </a:effectLst>
                <a:latin typeface="Times New Roman" panose="02020603050405020304" pitchFamily="18" charset="0"/>
                <a:cs typeface="Times New Roman" panose="02020603050405020304" pitchFamily="18" charset="0"/>
              </a:rPr>
              <a:t>Data Flow Diagram</a:t>
            </a:r>
            <a:endParaRPr lang="en-IN" sz="2800" b="1" dirty="0">
              <a:solidFill>
                <a:schemeClr val="tx1">
                  <a:lumMod val="95000"/>
                  <a:lumOff val="5000"/>
                </a:schemeClr>
              </a:solidFill>
              <a:effectLst>
                <a:reflection blurRad="6350" stA="240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B8CF126-98F6-ADF5-427D-77D0A3938DAF}"/>
              </a:ext>
            </a:extLst>
          </p:cNvPr>
          <p:cNvSpPr/>
          <p:nvPr/>
        </p:nvSpPr>
        <p:spPr>
          <a:xfrm>
            <a:off x="4747920" y="3972477"/>
            <a:ext cx="1676400" cy="3524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Bell MT" panose="02020503060305020303" pitchFamily="18" charset="0"/>
              </a:rPr>
              <a:t>Administrator</a:t>
            </a:r>
          </a:p>
        </p:txBody>
      </p:sp>
      <p:cxnSp>
        <p:nvCxnSpPr>
          <p:cNvPr id="5" name="Straight Arrow Connector 4">
            <a:extLst>
              <a:ext uri="{FF2B5EF4-FFF2-40B4-BE49-F238E27FC236}">
                <a16:creationId xmlns:a16="http://schemas.microsoft.com/office/drawing/2014/main" id="{90FC4099-36A5-6587-FF48-C6955BC49915}"/>
              </a:ext>
            </a:extLst>
          </p:cNvPr>
          <p:cNvCxnSpPr/>
          <p:nvPr/>
        </p:nvCxnSpPr>
        <p:spPr>
          <a:xfrm flipV="1">
            <a:off x="5951032" y="3110465"/>
            <a:ext cx="400050" cy="86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DE8F25-D780-B9A4-AF26-B553C9FCF683}"/>
              </a:ext>
            </a:extLst>
          </p:cNvPr>
          <p:cNvCxnSpPr>
            <a:cxnSpLocks/>
          </p:cNvCxnSpPr>
          <p:nvPr/>
        </p:nvCxnSpPr>
        <p:spPr>
          <a:xfrm flipH="1" flipV="1">
            <a:off x="5017582" y="3138009"/>
            <a:ext cx="323850" cy="86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4C4A5D7-11A2-E036-8FB7-72BFD8653DF9}"/>
              </a:ext>
            </a:extLst>
          </p:cNvPr>
          <p:cNvCxnSpPr>
            <a:stCxn id="3" idx="3"/>
          </p:cNvCxnSpPr>
          <p:nvPr/>
        </p:nvCxnSpPr>
        <p:spPr>
          <a:xfrm flipV="1">
            <a:off x="6424320" y="4148689"/>
            <a:ext cx="6286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79E0869-367B-13A7-AA8F-1CC3A8AB3FE4}"/>
              </a:ext>
            </a:extLst>
          </p:cNvPr>
          <p:cNvCxnSpPr/>
          <p:nvPr/>
        </p:nvCxnSpPr>
        <p:spPr>
          <a:xfrm>
            <a:off x="5919495" y="4324902"/>
            <a:ext cx="200025" cy="57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BDC733-4716-DCE3-3072-9419D91EBAB4}"/>
              </a:ext>
            </a:extLst>
          </p:cNvPr>
          <p:cNvCxnSpPr/>
          <p:nvPr/>
        </p:nvCxnSpPr>
        <p:spPr>
          <a:xfrm flipH="1">
            <a:off x="4986045" y="4324902"/>
            <a:ext cx="323850" cy="59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E65C2F-9D84-EFB4-E00D-48D2114E46D8}"/>
              </a:ext>
            </a:extLst>
          </p:cNvPr>
          <p:cNvCxnSpPr>
            <a:cxnSpLocks/>
          </p:cNvCxnSpPr>
          <p:nvPr/>
        </p:nvCxnSpPr>
        <p:spPr>
          <a:xfrm flipH="1" flipV="1">
            <a:off x="4150807" y="3738084"/>
            <a:ext cx="628650"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24699A6-244E-C23F-8EB1-399DCB68675E}"/>
              </a:ext>
            </a:extLst>
          </p:cNvPr>
          <p:cNvSpPr/>
          <p:nvPr/>
        </p:nvSpPr>
        <p:spPr>
          <a:xfrm>
            <a:off x="5951032" y="2713095"/>
            <a:ext cx="1133475" cy="424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t>Manage users</a:t>
            </a:r>
          </a:p>
        </p:txBody>
      </p:sp>
      <p:sp>
        <p:nvSpPr>
          <p:cNvPr id="18" name="Oval 17">
            <a:extLst>
              <a:ext uri="{FF2B5EF4-FFF2-40B4-BE49-F238E27FC236}">
                <a16:creationId xmlns:a16="http://schemas.microsoft.com/office/drawing/2014/main" id="{F02631B8-17BA-5CE2-57F3-A83F98134446}"/>
              </a:ext>
            </a:extLst>
          </p:cNvPr>
          <p:cNvSpPr/>
          <p:nvPr/>
        </p:nvSpPr>
        <p:spPr>
          <a:xfrm>
            <a:off x="4450844" y="2776059"/>
            <a:ext cx="1133475" cy="3524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Login</a:t>
            </a:r>
          </a:p>
        </p:txBody>
      </p:sp>
      <p:sp>
        <p:nvSpPr>
          <p:cNvPr id="19" name="Oval 18">
            <a:extLst>
              <a:ext uri="{FF2B5EF4-FFF2-40B4-BE49-F238E27FC236}">
                <a16:creationId xmlns:a16="http://schemas.microsoft.com/office/drawing/2014/main" id="{704F80DD-B4CA-3FB9-B01F-54A47E89C69F}"/>
              </a:ext>
            </a:extLst>
          </p:cNvPr>
          <p:cNvSpPr/>
          <p:nvPr/>
        </p:nvSpPr>
        <p:spPr>
          <a:xfrm>
            <a:off x="3011667" y="3571938"/>
            <a:ext cx="1133475" cy="3524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t>Logout</a:t>
            </a:r>
          </a:p>
        </p:txBody>
      </p:sp>
      <p:sp>
        <p:nvSpPr>
          <p:cNvPr id="20" name="Oval 19">
            <a:extLst>
              <a:ext uri="{FF2B5EF4-FFF2-40B4-BE49-F238E27FC236}">
                <a16:creationId xmlns:a16="http://schemas.microsoft.com/office/drawing/2014/main" id="{873B9C03-EE89-E1BA-DC90-7B9A228F3071}"/>
              </a:ext>
            </a:extLst>
          </p:cNvPr>
          <p:cNvSpPr/>
          <p:nvPr/>
        </p:nvSpPr>
        <p:spPr>
          <a:xfrm>
            <a:off x="7052971" y="3948665"/>
            <a:ext cx="1133476" cy="4381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t>Manage Artworks</a:t>
            </a:r>
          </a:p>
        </p:txBody>
      </p:sp>
      <p:sp>
        <p:nvSpPr>
          <p:cNvPr id="21" name="Oval 20">
            <a:extLst>
              <a:ext uri="{FF2B5EF4-FFF2-40B4-BE49-F238E27FC236}">
                <a16:creationId xmlns:a16="http://schemas.microsoft.com/office/drawing/2014/main" id="{7A38E0BA-4268-B055-E51D-B4E72742208D}"/>
              </a:ext>
            </a:extLst>
          </p:cNvPr>
          <p:cNvSpPr/>
          <p:nvPr/>
        </p:nvSpPr>
        <p:spPr>
          <a:xfrm>
            <a:off x="5757570" y="4886877"/>
            <a:ext cx="1133475" cy="476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a:t>Generate Report</a:t>
            </a:r>
          </a:p>
        </p:txBody>
      </p:sp>
      <p:sp>
        <p:nvSpPr>
          <p:cNvPr id="22" name="Oval 21">
            <a:extLst>
              <a:ext uri="{FF2B5EF4-FFF2-40B4-BE49-F238E27FC236}">
                <a16:creationId xmlns:a16="http://schemas.microsoft.com/office/drawing/2014/main" id="{1E20526C-1C6C-97CF-4F24-D9594A87CCF2}"/>
              </a:ext>
            </a:extLst>
          </p:cNvPr>
          <p:cNvSpPr/>
          <p:nvPr/>
        </p:nvSpPr>
        <p:spPr>
          <a:xfrm>
            <a:off x="4328820" y="4920215"/>
            <a:ext cx="1295400" cy="476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50" b="1" dirty="0"/>
              <a:t>Dashboard Profiles</a:t>
            </a:r>
          </a:p>
        </p:txBody>
      </p:sp>
      <p:sp>
        <p:nvSpPr>
          <p:cNvPr id="6" name="TextBox 5">
            <a:extLst>
              <a:ext uri="{FF2B5EF4-FFF2-40B4-BE49-F238E27FC236}">
                <a16:creationId xmlns:a16="http://schemas.microsoft.com/office/drawing/2014/main" id="{21EB8FDD-99C8-E4CB-1BF6-54AF44FF1C73}"/>
              </a:ext>
            </a:extLst>
          </p:cNvPr>
          <p:cNvSpPr txBox="1"/>
          <p:nvPr/>
        </p:nvSpPr>
        <p:spPr>
          <a:xfrm>
            <a:off x="4846589" y="1284327"/>
            <a:ext cx="155526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Level 0</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67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B38C97-3884-73EE-C587-FF83FA752B1C}"/>
              </a:ext>
            </a:extLst>
          </p:cNvPr>
          <p:cNvSpPr/>
          <p:nvPr/>
        </p:nvSpPr>
        <p:spPr>
          <a:xfrm>
            <a:off x="4656071" y="3277783"/>
            <a:ext cx="1578444" cy="424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solidFill>
                  <a:schemeClr val="tx1">
                    <a:lumMod val="95000"/>
                    <a:lumOff val="5000"/>
                  </a:schemeClr>
                </a:solidFill>
                <a:latin typeface="Times New Roman" panose="02020603050405020304" pitchFamily="18" charset="0"/>
                <a:cs typeface="Times New Roman" panose="02020603050405020304" pitchFamily="18" charset="0"/>
              </a:rPr>
              <a:t>Register User</a:t>
            </a:r>
          </a:p>
        </p:txBody>
      </p:sp>
      <p:cxnSp>
        <p:nvCxnSpPr>
          <p:cNvPr id="3" name="Straight Arrow Connector 2">
            <a:extLst>
              <a:ext uri="{FF2B5EF4-FFF2-40B4-BE49-F238E27FC236}">
                <a16:creationId xmlns:a16="http://schemas.microsoft.com/office/drawing/2014/main" id="{5CAD03DD-D484-A4C2-3F99-F2D59150980E}"/>
              </a:ext>
            </a:extLst>
          </p:cNvPr>
          <p:cNvCxnSpPr/>
          <p:nvPr/>
        </p:nvCxnSpPr>
        <p:spPr>
          <a:xfrm flipH="1" flipV="1">
            <a:off x="4432233" y="2847536"/>
            <a:ext cx="223837" cy="464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046CA37-7601-4E92-1708-0EF929149CDF}"/>
              </a:ext>
            </a:extLst>
          </p:cNvPr>
          <p:cNvCxnSpPr/>
          <p:nvPr/>
        </p:nvCxnSpPr>
        <p:spPr>
          <a:xfrm flipV="1">
            <a:off x="5217930" y="2650229"/>
            <a:ext cx="171450" cy="62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34AB774-07F0-93BF-AAA9-3C58E00F3A88}"/>
              </a:ext>
            </a:extLst>
          </p:cNvPr>
          <p:cNvCxnSpPr/>
          <p:nvPr/>
        </p:nvCxnSpPr>
        <p:spPr>
          <a:xfrm flipV="1">
            <a:off x="6243688" y="2791198"/>
            <a:ext cx="219075" cy="46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B8D2D34-38BC-60ED-25BB-1E59427A277C}"/>
              </a:ext>
            </a:extLst>
          </p:cNvPr>
          <p:cNvCxnSpPr>
            <a:stCxn id="2" idx="3"/>
          </p:cNvCxnSpPr>
          <p:nvPr/>
        </p:nvCxnSpPr>
        <p:spPr>
          <a:xfrm>
            <a:off x="6234515" y="3490240"/>
            <a:ext cx="431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248CB9-C5CD-DFBB-156F-397271C1BE6B}"/>
              </a:ext>
            </a:extLst>
          </p:cNvPr>
          <p:cNvCxnSpPr>
            <a:cxnSpLocks/>
          </p:cNvCxnSpPr>
          <p:nvPr/>
        </p:nvCxnSpPr>
        <p:spPr>
          <a:xfrm>
            <a:off x="6037196" y="3699567"/>
            <a:ext cx="412984" cy="62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AE13C6-D403-2995-2D9F-B89BC34770A4}"/>
              </a:ext>
            </a:extLst>
          </p:cNvPr>
          <p:cNvCxnSpPr>
            <a:stCxn id="2" idx="2"/>
          </p:cNvCxnSpPr>
          <p:nvPr/>
        </p:nvCxnSpPr>
        <p:spPr>
          <a:xfrm>
            <a:off x="5445293" y="3702697"/>
            <a:ext cx="191853" cy="949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6826353-0668-1514-0F24-806965663EDF}"/>
              </a:ext>
            </a:extLst>
          </p:cNvPr>
          <p:cNvCxnSpPr>
            <a:stCxn id="2" idx="1"/>
          </p:cNvCxnSpPr>
          <p:nvPr/>
        </p:nvCxnSpPr>
        <p:spPr>
          <a:xfrm flipH="1">
            <a:off x="4189346" y="3490240"/>
            <a:ext cx="466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0F2899-5F83-ED65-999D-76D039A0FCA2}"/>
              </a:ext>
            </a:extLst>
          </p:cNvPr>
          <p:cNvCxnSpPr/>
          <p:nvPr/>
        </p:nvCxnSpPr>
        <p:spPr>
          <a:xfrm>
            <a:off x="4656071" y="3643126"/>
            <a:ext cx="0" cy="62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512965-0C3C-3374-51C5-7BCAFD2D70B3}"/>
              </a:ext>
            </a:extLst>
          </p:cNvPr>
          <p:cNvCxnSpPr/>
          <p:nvPr/>
        </p:nvCxnSpPr>
        <p:spPr>
          <a:xfrm>
            <a:off x="5134811" y="3699567"/>
            <a:ext cx="0" cy="161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8B525E2-4ABC-C013-B57C-0AEC08EFB4A1}"/>
              </a:ext>
            </a:extLst>
          </p:cNvPr>
          <p:cNvSpPr/>
          <p:nvPr/>
        </p:nvSpPr>
        <p:spPr>
          <a:xfrm rot="20633094">
            <a:off x="3783397" y="2500954"/>
            <a:ext cx="1085850" cy="3514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login</a:t>
            </a:r>
          </a:p>
        </p:txBody>
      </p:sp>
      <p:sp>
        <p:nvSpPr>
          <p:cNvPr id="13" name="Oval 12">
            <a:extLst>
              <a:ext uri="{FF2B5EF4-FFF2-40B4-BE49-F238E27FC236}">
                <a16:creationId xmlns:a16="http://schemas.microsoft.com/office/drawing/2014/main" id="{BF151D3A-E79C-0A92-2E3E-91A318B918A0}"/>
              </a:ext>
            </a:extLst>
          </p:cNvPr>
          <p:cNvSpPr/>
          <p:nvPr/>
        </p:nvSpPr>
        <p:spPr>
          <a:xfrm rot="1284954">
            <a:off x="4993071" y="2198138"/>
            <a:ext cx="1140724" cy="5103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logout</a:t>
            </a:r>
          </a:p>
        </p:txBody>
      </p:sp>
      <p:sp>
        <p:nvSpPr>
          <p:cNvPr id="14" name="Oval 13">
            <a:extLst>
              <a:ext uri="{FF2B5EF4-FFF2-40B4-BE49-F238E27FC236}">
                <a16:creationId xmlns:a16="http://schemas.microsoft.com/office/drawing/2014/main" id="{CDA8BEE9-D7C2-3F29-48F8-FC46814F4D7F}"/>
              </a:ext>
            </a:extLst>
          </p:cNvPr>
          <p:cNvSpPr/>
          <p:nvPr/>
        </p:nvSpPr>
        <p:spPr>
          <a:xfrm rot="1148045">
            <a:off x="6171808" y="2360441"/>
            <a:ext cx="1120444" cy="5072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Browse artwork</a:t>
            </a:r>
          </a:p>
        </p:txBody>
      </p:sp>
      <p:sp>
        <p:nvSpPr>
          <p:cNvPr id="15" name="Oval 14">
            <a:extLst>
              <a:ext uri="{FF2B5EF4-FFF2-40B4-BE49-F238E27FC236}">
                <a16:creationId xmlns:a16="http://schemas.microsoft.com/office/drawing/2014/main" id="{6201A273-84F1-DD41-D66F-AA5A43F1A368}"/>
              </a:ext>
            </a:extLst>
          </p:cNvPr>
          <p:cNvSpPr/>
          <p:nvPr/>
        </p:nvSpPr>
        <p:spPr>
          <a:xfrm>
            <a:off x="2975828" y="3256312"/>
            <a:ext cx="1223043" cy="4479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Search artwork</a:t>
            </a:r>
          </a:p>
        </p:txBody>
      </p:sp>
      <p:sp>
        <p:nvSpPr>
          <p:cNvPr id="16" name="Oval 15">
            <a:extLst>
              <a:ext uri="{FF2B5EF4-FFF2-40B4-BE49-F238E27FC236}">
                <a16:creationId xmlns:a16="http://schemas.microsoft.com/office/drawing/2014/main" id="{CE34421E-C002-3FDD-297E-B1FE9B5615C9}"/>
              </a:ext>
            </a:extLst>
          </p:cNvPr>
          <p:cNvSpPr/>
          <p:nvPr/>
        </p:nvSpPr>
        <p:spPr>
          <a:xfrm rot="1354404">
            <a:off x="3923137" y="4223904"/>
            <a:ext cx="1145570" cy="5730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View artwork details</a:t>
            </a:r>
          </a:p>
        </p:txBody>
      </p:sp>
      <p:sp>
        <p:nvSpPr>
          <p:cNvPr id="17" name="Oval 16">
            <a:extLst>
              <a:ext uri="{FF2B5EF4-FFF2-40B4-BE49-F238E27FC236}">
                <a16:creationId xmlns:a16="http://schemas.microsoft.com/office/drawing/2014/main" id="{AEB91A35-958B-B803-FEFB-A03714D7FAF0}"/>
              </a:ext>
            </a:extLst>
          </p:cNvPr>
          <p:cNvSpPr/>
          <p:nvPr/>
        </p:nvSpPr>
        <p:spPr>
          <a:xfrm>
            <a:off x="4345589" y="5313956"/>
            <a:ext cx="1578443" cy="5688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Make booking request</a:t>
            </a:r>
          </a:p>
        </p:txBody>
      </p:sp>
      <p:sp>
        <p:nvSpPr>
          <p:cNvPr id="18" name="Oval 17">
            <a:extLst>
              <a:ext uri="{FF2B5EF4-FFF2-40B4-BE49-F238E27FC236}">
                <a16:creationId xmlns:a16="http://schemas.microsoft.com/office/drawing/2014/main" id="{805FB0FD-03D6-9916-2BCF-BFD895E1A3A2}"/>
              </a:ext>
            </a:extLst>
          </p:cNvPr>
          <p:cNvSpPr/>
          <p:nvPr/>
        </p:nvSpPr>
        <p:spPr>
          <a:xfrm rot="1173994">
            <a:off x="5268850" y="4727469"/>
            <a:ext cx="1231689" cy="6339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View booking request</a:t>
            </a:r>
          </a:p>
        </p:txBody>
      </p:sp>
      <p:sp>
        <p:nvSpPr>
          <p:cNvPr id="19" name="Oval 18">
            <a:extLst>
              <a:ext uri="{FF2B5EF4-FFF2-40B4-BE49-F238E27FC236}">
                <a16:creationId xmlns:a16="http://schemas.microsoft.com/office/drawing/2014/main" id="{EF3ED99C-EB18-ABA7-C722-F760F2979E41}"/>
              </a:ext>
            </a:extLst>
          </p:cNvPr>
          <p:cNvSpPr/>
          <p:nvPr/>
        </p:nvSpPr>
        <p:spPr>
          <a:xfrm rot="379058">
            <a:off x="6149353" y="4327889"/>
            <a:ext cx="1374784" cy="616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Add artwork to favourite</a:t>
            </a:r>
          </a:p>
        </p:txBody>
      </p:sp>
      <p:sp>
        <p:nvSpPr>
          <p:cNvPr id="20" name="Oval 19">
            <a:extLst>
              <a:ext uri="{FF2B5EF4-FFF2-40B4-BE49-F238E27FC236}">
                <a16:creationId xmlns:a16="http://schemas.microsoft.com/office/drawing/2014/main" id="{5D2468FB-273F-A6D0-1277-EFD1890FC1F6}"/>
              </a:ext>
            </a:extLst>
          </p:cNvPr>
          <p:cNvSpPr/>
          <p:nvPr/>
        </p:nvSpPr>
        <p:spPr>
          <a:xfrm rot="21325787">
            <a:off x="6692856" y="3143642"/>
            <a:ext cx="960007" cy="5611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Sign</a:t>
            </a:r>
          </a:p>
          <a:p>
            <a:pPr algn="ctr"/>
            <a:r>
              <a:rPr lang="en-IN" sz="1200" b="1" dirty="0">
                <a:latin typeface="Arial" panose="020B0604020202020204" pitchFamily="34" charset="0"/>
                <a:cs typeface="Arial" panose="020B0604020202020204" pitchFamily="34" charset="0"/>
              </a:rPr>
              <a:t>up</a:t>
            </a:r>
          </a:p>
        </p:txBody>
      </p:sp>
      <p:sp>
        <p:nvSpPr>
          <p:cNvPr id="21" name="TextBox 20">
            <a:extLst>
              <a:ext uri="{FF2B5EF4-FFF2-40B4-BE49-F238E27FC236}">
                <a16:creationId xmlns:a16="http://schemas.microsoft.com/office/drawing/2014/main" id="{1D19EDA8-CF4A-38AE-EB49-132FA852F4DD}"/>
              </a:ext>
            </a:extLst>
          </p:cNvPr>
          <p:cNvSpPr txBox="1"/>
          <p:nvPr/>
        </p:nvSpPr>
        <p:spPr>
          <a:xfrm>
            <a:off x="4874791" y="740203"/>
            <a:ext cx="12448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Level 1</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35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846B71-0201-578B-561B-F66BD27E4749}"/>
              </a:ext>
            </a:extLst>
          </p:cNvPr>
          <p:cNvSpPr/>
          <p:nvPr/>
        </p:nvSpPr>
        <p:spPr>
          <a:xfrm>
            <a:off x="4843610" y="3872808"/>
            <a:ext cx="1743075" cy="438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chemeClr val="tx1">
                    <a:lumMod val="95000"/>
                    <a:lumOff val="5000"/>
                  </a:schemeClr>
                </a:solidFill>
                <a:latin typeface="Arial" panose="020B0604020202020204" pitchFamily="34" charset="0"/>
                <a:cs typeface="Arial" panose="020B0604020202020204" pitchFamily="34" charset="0"/>
              </a:rPr>
              <a:t>Dashboard</a:t>
            </a:r>
          </a:p>
        </p:txBody>
      </p:sp>
      <p:cxnSp>
        <p:nvCxnSpPr>
          <p:cNvPr id="3" name="Straight Arrow Connector 2">
            <a:extLst>
              <a:ext uri="{FF2B5EF4-FFF2-40B4-BE49-F238E27FC236}">
                <a16:creationId xmlns:a16="http://schemas.microsoft.com/office/drawing/2014/main" id="{4C7E9734-D212-97B1-B85A-E3A1DDF7CB71}"/>
              </a:ext>
            </a:extLst>
          </p:cNvPr>
          <p:cNvCxnSpPr>
            <a:cxnSpLocks/>
          </p:cNvCxnSpPr>
          <p:nvPr/>
        </p:nvCxnSpPr>
        <p:spPr>
          <a:xfrm flipV="1">
            <a:off x="6487521" y="3431731"/>
            <a:ext cx="652461" cy="424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A976244-01AA-1D5B-08A1-0C971B05B20E}"/>
              </a:ext>
            </a:extLst>
          </p:cNvPr>
          <p:cNvCxnSpPr>
            <a:stCxn id="2" idx="1"/>
          </p:cNvCxnSpPr>
          <p:nvPr/>
        </p:nvCxnSpPr>
        <p:spPr>
          <a:xfrm flipH="1" flipV="1">
            <a:off x="4033985" y="4091882"/>
            <a:ext cx="809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AE1A413-6C7F-22BF-FE8D-85B119C1AC0A}"/>
              </a:ext>
            </a:extLst>
          </p:cNvPr>
          <p:cNvCxnSpPr/>
          <p:nvPr/>
        </p:nvCxnSpPr>
        <p:spPr>
          <a:xfrm flipH="1">
            <a:off x="5151749" y="4330621"/>
            <a:ext cx="101073" cy="47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F73ED39-438A-CF3A-0F9D-2849690792FF}"/>
              </a:ext>
            </a:extLst>
          </p:cNvPr>
          <p:cNvCxnSpPr>
            <a:stCxn id="2" idx="2"/>
          </p:cNvCxnSpPr>
          <p:nvPr/>
        </p:nvCxnSpPr>
        <p:spPr>
          <a:xfrm>
            <a:off x="5715148" y="4310957"/>
            <a:ext cx="785812" cy="47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E354A8-7D1D-1E38-5651-45BDEC9B8C0C}"/>
              </a:ext>
            </a:extLst>
          </p:cNvPr>
          <p:cNvCxnSpPr>
            <a:stCxn id="2" idx="3"/>
          </p:cNvCxnSpPr>
          <p:nvPr/>
        </p:nvCxnSpPr>
        <p:spPr>
          <a:xfrm>
            <a:off x="6586685" y="4091883"/>
            <a:ext cx="939917" cy="21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812B20F-9296-23E5-5043-0E3B1BDECAB6}"/>
              </a:ext>
            </a:extLst>
          </p:cNvPr>
          <p:cNvSpPr/>
          <p:nvPr/>
        </p:nvSpPr>
        <p:spPr>
          <a:xfrm rot="20802440">
            <a:off x="4055951" y="2509077"/>
            <a:ext cx="1381317" cy="5481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View Artwork Ratings</a:t>
            </a:r>
          </a:p>
        </p:txBody>
      </p:sp>
      <p:sp>
        <p:nvSpPr>
          <p:cNvPr id="9" name="Oval 8">
            <a:extLst>
              <a:ext uri="{FF2B5EF4-FFF2-40B4-BE49-F238E27FC236}">
                <a16:creationId xmlns:a16="http://schemas.microsoft.com/office/drawing/2014/main" id="{4B1715A6-2011-06E4-6A97-C23243CD33E1}"/>
              </a:ext>
            </a:extLst>
          </p:cNvPr>
          <p:cNvSpPr/>
          <p:nvPr/>
        </p:nvSpPr>
        <p:spPr>
          <a:xfrm rot="3312372">
            <a:off x="7251148" y="2652585"/>
            <a:ext cx="668419" cy="1025168"/>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IN" sz="1400" b="1" dirty="0">
                <a:latin typeface="Arial Rounded MT Bold" panose="020F0704030504030204" pitchFamily="34" charset="0"/>
                <a:cs typeface="Arial" panose="020B0604020202020204" pitchFamily="34" charset="0"/>
              </a:rPr>
              <a:t>View Likes</a:t>
            </a:r>
          </a:p>
        </p:txBody>
      </p:sp>
      <p:sp>
        <p:nvSpPr>
          <p:cNvPr id="10" name="Oval 9">
            <a:extLst>
              <a:ext uri="{FF2B5EF4-FFF2-40B4-BE49-F238E27FC236}">
                <a16:creationId xmlns:a16="http://schemas.microsoft.com/office/drawing/2014/main" id="{303CE20F-A196-899B-CA95-12E0599AAB2B}"/>
              </a:ext>
            </a:extLst>
          </p:cNvPr>
          <p:cNvSpPr/>
          <p:nvPr/>
        </p:nvSpPr>
        <p:spPr>
          <a:xfrm rot="2893824">
            <a:off x="7685125" y="3615451"/>
            <a:ext cx="615519" cy="1242467"/>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IN" sz="1200" b="1" dirty="0">
                <a:latin typeface="Arial" panose="020B0604020202020204" pitchFamily="34" charset="0"/>
                <a:cs typeface="Arial" panose="020B0604020202020204" pitchFamily="34" charset="0"/>
              </a:rPr>
              <a:t>View comments</a:t>
            </a:r>
          </a:p>
        </p:txBody>
      </p:sp>
      <p:sp>
        <p:nvSpPr>
          <p:cNvPr id="11" name="Oval 10">
            <a:extLst>
              <a:ext uri="{FF2B5EF4-FFF2-40B4-BE49-F238E27FC236}">
                <a16:creationId xmlns:a16="http://schemas.microsoft.com/office/drawing/2014/main" id="{1CDD3675-BA85-DBC3-1ABA-4294B01A8794}"/>
              </a:ext>
            </a:extLst>
          </p:cNvPr>
          <p:cNvSpPr/>
          <p:nvPr/>
        </p:nvSpPr>
        <p:spPr>
          <a:xfrm>
            <a:off x="2546883" y="3821606"/>
            <a:ext cx="1479925" cy="5759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err="1">
                <a:latin typeface="Arial" panose="020B0604020202020204" pitchFamily="34" charset="0"/>
                <a:cs typeface="Arial" panose="020B0604020202020204" pitchFamily="34" charset="0"/>
              </a:rPr>
              <a:t>Institiute</a:t>
            </a:r>
            <a:endParaRPr lang="en-IN" sz="1600" b="1" dirty="0">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C5A915BB-B988-9C3E-384A-7E95956B9857}"/>
              </a:ext>
            </a:extLst>
          </p:cNvPr>
          <p:cNvSpPr/>
          <p:nvPr/>
        </p:nvSpPr>
        <p:spPr>
          <a:xfrm>
            <a:off x="4370772" y="4786566"/>
            <a:ext cx="1276351" cy="475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settings</a:t>
            </a:r>
          </a:p>
        </p:txBody>
      </p:sp>
      <p:sp>
        <p:nvSpPr>
          <p:cNvPr id="13" name="Oval 12">
            <a:extLst>
              <a:ext uri="{FF2B5EF4-FFF2-40B4-BE49-F238E27FC236}">
                <a16:creationId xmlns:a16="http://schemas.microsoft.com/office/drawing/2014/main" id="{342484C6-C6EA-F859-221B-7A2A5D4C9D01}"/>
              </a:ext>
            </a:extLst>
          </p:cNvPr>
          <p:cNvSpPr/>
          <p:nvPr/>
        </p:nvSpPr>
        <p:spPr>
          <a:xfrm rot="19850534">
            <a:off x="6058088" y="4696267"/>
            <a:ext cx="1340240" cy="4381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Arial" panose="020B0604020202020204" pitchFamily="34" charset="0"/>
                <a:cs typeface="Arial" panose="020B0604020202020204" pitchFamily="34" charset="0"/>
              </a:rPr>
              <a:t>views</a:t>
            </a:r>
          </a:p>
        </p:txBody>
      </p:sp>
      <p:cxnSp>
        <p:nvCxnSpPr>
          <p:cNvPr id="14" name="Straight Arrow Connector 13">
            <a:extLst>
              <a:ext uri="{FF2B5EF4-FFF2-40B4-BE49-F238E27FC236}">
                <a16:creationId xmlns:a16="http://schemas.microsoft.com/office/drawing/2014/main" id="{1A4A33A3-0BBD-6721-7970-B75C1F8A9939}"/>
              </a:ext>
            </a:extLst>
          </p:cNvPr>
          <p:cNvCxnSpPr/>
          <p:nvPr/>
        </p:nvCxnSpPr>
        <p:spPr>
          <a:xfrm flipH="1" flipV="1">
            <a:off x="4915047" y="3024369"/>
            <a:ext cx="300038" cy="84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ECFABA-C8C4-6AD7-87A7-58B590A1C033}"/>
              </a:ext>
            </a:extLst>
          </p:cNvPr>
          <p:cNvSpPr txBox="1"/>
          <p:nvPr/>
        </p:nvSpPr>
        <p:spPr>
          <a:xfrm>
            <a:off x="4901608" y="828799"/>
            <a:ext cx="1585913"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Level 2</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89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ED19DA-549F-8DBE-A7BF-8F9ECC464775}"/>
              </a:ext>
            </a:extLst>
          </p:cNvPr>
          <p:cNvSpPr/>
          <p:nvPr/>
        </p:nvSpPr>
        <p:spPr>
          <a:xfrm>
            <a:off x="3684008" y="2740848"/>
            <a:ext cx="1724025" cy="352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solidFill>
                  <a:schemeClr val="tx1">
                    <a:lumMod val="95000"/>
                    <a:lumOff val="5000"/>
                  </a:schemeClr>
                </a:solidFill>
                <a:latin typeface="Bell MT" panose="02020503060305020303" pitchFamily="18" charset="0"/>
              </a:rPr>
              <a:t>Payment Gateway</a:t>
            </a:r>
          </a:p>
        </p:txBody>
      </p:sp>
      <p:cxnSp>
        <p:nvCxnSpPr>
          <p:cNvPr id="4" name="Straight Arrow Connector 3">
            <a:extLst>
              <a:ext uri="{FF2B5EF4-FFF2-40B4-BE49-F238E27FC236}">
                <a16:creationId xmlns:a16="http://schemas.microsoft.com/office/drawing/2014/main" id="{AA4958EC-672A-B707-BF4C-EC08F6948FA1}"/>
              </a:ext>
            </a:extLst>
          </p:cNvPr>
          <p:cNvCxnSpPr>
            <a:cxnSpLocks/>
            <a:stCxn id="3" idx="3"/>
          </p:cNvCxnSpPr>
          <p:nvPr/>
        </p:nvCxnSpPr>
        <p:spPr>
          <a:xfrm>
            <a:off x="5408033" y="2917061"/>
            <a:ext cx="94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A0C64B7-6B78-14FE-ECD6-118C576A8DEF}"/>
              </a:ext>
            </a:extLst>
          </p:cNvPr>
          <p:cNvSpPr/>
          <p:nvPr/>
        </p:nvSpPr>
        <p:spPr>
          <a:xfrm>
            <a:off x="6375267" y="2678936"/>
            <a:ext cx="1619250" cy="476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Process Payment</a:t>
            </a:r>
          </a:p>
        </p:txBody>
      </p:sp>
      <p:sp>
        <p:nvSpPr>
          <p:cNvPr id="6" name="Rectangle 5">
            <a:extLst>
              <a:ext uri="{FF2B5EF4-FFF2-40B4-BE49-F238E27FC236}">
                <a16:creationId xmlns:a16="http://schemas.microsoft.com/office/drawing/2014/main" id="{CA34A6F2-CAFB-CD4F-28F7-E08FE32B704B}"/>
              </a:ext>
            </a:extLst>
          </p:cNvPr>
          <p:cNvSpPr/>
          <p:nvPr/>
        </p:nvSpPr>
        <p:spPr>
          <a:xfrm>
            <a:off x="3684008" y="3541309"/>
            <a:ext cx="1724025" cy="4667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solidFill>
                  <a:schemeClr val="tx1">
                    <a:lumMod val="95000"/>
                    <a:lumOff val="5000"/>
                  </a:schemeClr>
                </a:solidFill>
                <a:latin typeface="Bell MT" panose="02020503060305020303" pitchFamily="18" charset="0"/>
              </a:rPr>
              <a:t>Notification System</a:t>
            </a:r>
          </a:p>
        </p:txBody>
      </p:sp>
      <p:cxnSp>
        <p:nvCxnSpPr>
          <p:cNvPr id="7" name="Straight Arrow Connector 6">
            <a:extLst>
              <a:ext uri="{FF2B5EF4-FFF2-40B4-BE49-F238E27FC236}">
                <a16:creationId xmlns:a16="http://schemas.microsoft.com/office/drawing/2014/main" id="{1DA5A1CD-FBEC-CEB0-B74D-D8C8BF96CF93}"/>
              </a:ext>
            </a:extLst>
          </p:cNvPr>
          <p:cNvCxnSpPr>
            <a:stCxn id="6" idx="3"/>
          </p:cNvCxnSpPr>
          <p:nvPr/>
        </p:nvCxnSpPr>
        <p:spPr>
          <a:xfrm flipV="1">
            <a:off x="5408033" y="3774666"/>
            <a:ext cx="974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77D2E7D-7705-E3A4-10BF-7A6C16143B12}"/>
              </a:ext>
            </a:extLst>
          </p:cNvPr>
          <p:cNvSpPr/>
          <p:nvPr/>
        </p:nvSpPr>
        <p:spPr>
          <a:xfrm>
            <a:off x="6387291" y="3523192"/>
            <a:ext cx="1514475" cy="4667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Send Notification</a:t>
            </a:r>
          </a:p>
        </p:txBody>
      </p:sp>
      <p:sp>
        <p:nvSpPr>
          <p:cNvPr id="10" name="TextBox 9">
            <a:extLst>
              <a:ext uri="{FF2B5EF4-FFF2-40B4-BE49-F238E27FC236}">
                <a16:creationId xmlns:a16="http://schemas.microsoft.com/office/drawing/2014/main" id="{E617C889-E717-9001-DD95-4989C0EDB0D1}"/>
              </a:ext>
            </a:extLst>
          </p:cNvPr>
          <p:cNvSpPr txBox="1"/>
          <p:nvPr/>
        </p:nvSpPr>
        <p:spPr>
          <a:xfrm>
            <a:off x="4871697" y="797139"/>
            <a:ext cx="204763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Level 3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5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676A-4372-C799-733B-B42C9429A06F}"/>
              </a:ext>
            </a:extLst>
          </p:cNvPr>
          <p:cNvSpPr>
            <a:spLocks noGrp="1"/>
          </p:cNvSpPr>
          <p:nvPr>
            <p:ph type="title"/>
          </p:nvPr>
        </p:nvSpPr>
        <p:spPr>
          <a:xfrm>
            <a:off x="3865190" y="316728"/>
            <a:ext cx="3764934" cy="566738"/>
          </a:xfrm>
        </p:spPr>
        <p:txBody>
          <a:bodyPr>
            <a:noAutofit/>
          </a:bodyPr>
          <a:lstStyle/>
          <a:p>
            <a:pPr algn="ctr"/>
            <a:r>
              <a:rPr lang="en-IN" sz="3600" b="1" dirty="0">
                <a:solidFill>
                  <a:schemeClr val="tx1">
                    <a:lumMod val="95000"/>
                    <a:lumOff val="5000"/>
                  </a:schemeClr>
                </a:solidFill>
                <a:effectLst>
                  <a:reflection blurRad="6350" stA="27000" endPos="45500" dir="5400000" sy="-100000" algn="bl" rotWithShape="0"/>
                </a:effectLst>
                <a:latin typeface="Times New Roman" panose="02020603050405020304" pitchFamily="18" charset="0"/>
                <a:cs typeface="Times New Roman" panose="02020603050405020304" pitchFamily="18" charset="0"/>
              </a:rPr>
              <a:t>Database Design</a:t>
            </a:r>
          </a:p>
        </p:txBody>
      </p:sp>
      <p:sp>
        <p:nvSpPr>
          <p:cNvPr id="3" name="TextBox 2">
            <a:extLst>
              <a:ext uri="{FF2B5EF4-FFF2-40B4-BE49-F238E27FC236}">
                <a16:creationId xmlns:a16="http://schemas.microsoft.com/office/drawing/2014/main" id="{D6E76430-CD15-41C0-2B19-2B8736DB283F}"/>
              </a:ext>
            </a:extLst>
          </p:cNvPr>
          <p:cNvSpPr txBox="1"/>
          <p:nvPr/>
        </p:nvSpPr>
        <p:spPr>
          <a:xfrm>
            <a:off x="1451708" y="1640758"/>
            <a:ext cx="10023599" cy="3416320"/>
          </a:xfrm>
          <a:prstGeom prst="rect">
            <a:avLst/>
          </a:prstGeom>
          <a:noFill/>
        </p:spPr>
        <p:txBody>
          <a:bodyPr wrap="square" rtlCol="0">
            <a:spAutoFit/>
          </a:bodyPr>
          <a:lstStyle/>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1.Users:   </a:t>
            </a:r>
            <a:r>
              <a:rPr lang="en-IN" sz="2400" dirty="0" err="1">
                <a:latin typeface="Times New Roman" panose="02020603050405020304" pitchFamily="18" charset="0"/>
                <a:cs typeface="Times New Roman" panose="02020603050405020304" pitchFamily="18" charset="0"/>
              </a:rPr>
              <a:t>User_id</a:t>
            </a:r>
            <a:r>
              <a:rPr lang="en-IN" sz="2400" dirty="0">
                <a:latin typeface="Times New Roman" panose="02020603050405020304" pitchFamily="18" charset="0"/>
                <a:cs typeface="Times New Roman" panose="02020603050405020304" pitchFamily="18" charset="0"/>
              </a:rPr>
              <a:t>, username, email, password, etc.</a:t>
            </a:r>
          </a:p>
          <a:p>
            <a:endParaRPr lang="en-IN" sz="2400" b="1" dirty="0">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2. Artworks:  </a:t>
            </a:r>
            <a:r>
              <a:rPr lang="en-IN" sz="2400" dirty="0" err="1">
                <a:latin typeface="Times New Roman" panose="02020603050405020304" pitchFamily="18" charset="0"/>
                <a:cs typeface="Times New Roman" panose="02020603050405020304" pitchFamily="18" charset="0"/>
              </a:rPr>
              <a:t>Artwork_id</a:t>
            </a:r>
            <a:r>
              <a:rPr lang="en-IN" sz="2400" dirty="0">
                <a:latin typeface="Times New Roman" panose="02020603050405020304" pitchFamily="18" charset="0"/>
                <a:cs typeface="Times New Roman" panose="02020603050405020304" pitchFamily="18" charset="0"/>
              </a:rPr>
              <a:t>, title, artist, description, price, etc.</a:t>
            </a:r>
          </a:p>
          <a:p>
            <a:endParaRPr lang="en-IN" sz="2400" b="1" dirty="0">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3.Bookings:  </a:t>
            </a:r>
            <a:r>
              <a:rPr lang="en-IN" sz="2400" dirty="0" err="1">
                <a:latin typeface="Times New Roman" panose="02020603050405020304" pitchFamily="18" charset="0"/>
                <a:cs typeface="Times New Roman" panose="02020603050405020304" pitchFamily="18" charset="0"/>
              </a:rPr>
              <a:t>Booking_id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user_id</a:t>
            </a:r>
            <a:r>
              <a:rPr lang="en-IN" sz="2400" dirty="0">
                <a:latin typeface="Times New Roman" panose="02020603050405020304" pitchFamily="18" charset="0"/>
                <a:cs typeface="Times New Roman" panose="02020603050405020304" pitchFamily="18" charset="0"/>
              </a:rPr>
              <a:t> (foreign key referencing Users), </a:t>
            </a:r>
            <a:r>
              <a:rPr lang="en-IN" sz="2400" dirty="0" err="1">
                <a:latin typeface="Times New Roman" panose="02020603050405020304" pitchFamily="18" charset="0"/>
                <a:cs typeface="Times New Roman" panose="02020603050405020304" pitchFamily="18" charset="0"/>
              </a:rPr>
              <a:t>artwork_id</a:t>
            </a:r>
            <a:r>
              <a:rPr lang="en-IN" sz="2400" dirty="0">
                <a:latin typeface="Times New Roman" panose="02020603050405020304" pitchFamily="18" charset="0"/>
                <a:cs typeface="Times New Roman" panose="02020603050405020304" pitchFamily="18" charset="0"/>
              </a:rPr>
              <a:t> (foreign key referencing Artworks), </a:t>
            </a:r>
            <a:r>
              <a:rPr lang="en-IN" sz="2400" dirty="0" err="1">
                <a:latin typeface="Times New Roman" panose="02020603050405020304" pitchFamily="18" charset="0"/>
                <a:cs typeface="Times New Roman" panose="02020603050405020304" pitchFamily="18" charset="0"/>
              </a:rPr>
              <a:t>booking_date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return_date</a:t>
            </a:r>
            <a:r>
              <a:rPr lang="en-IN" sz="2400" dirty="0">
                <a:latin typeface="Times New Roman" panose="02020603050405020304" pitchFamily="18" charset="0"/>
                <a:cs typeface="Times New Roman" panose="02020603050405020304" pitchFamily="18" charset="0"/>
              </a:rPr>
              <a:t>, etc.</a:t>
            </a:r>
          </a:p>
          <a:p>
            <a:endParaRPr lang="en-IN" sz="2400" dirty="0">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4. Transactions (optional, for payment):</a:t>
            </a:r>
            <a:r>
              <a:rPr lang="en-IN" sz="2400" dirty="0" err="1">
                <a:latin typeface="Times New Roman" panose="02020603050405020304" pitchFamily="18" charset="0"/>
                <a:cs typeface="Times New Roman" panose="02020603050405020304" pitchFamily="18" charset="0"/>
              </a:rPr>
              <a:t>Transaction_id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booking_id</a:t>
            </a:r>
            <a:r>
              <a:rPr lang="en-IN" sz="2400" dirty="0">
                <a:latin typeface="Times New Roman" panose="02020603050405020304" pitchFamily="18" charset="0"/>
                <a:cs typeface="Times New Roman" panose="02020603050405020304" pitchFamily="18" charset="0"/>
              </a:rPr>
              <a:t> (foreign key referencing Bookings), amount, </a:t>
            </a:r>
            <a:r>
              <a:rPr lang="en-IN" sz="2400" dirty="0" err="1">
                <a:latin typeface="Times New Roman" panose="02020603050405020304" pitchFamily="18" charset="0"/>
                <a:cs typeface="Times New Roman" panose="02020603050405020304" pitchFamily="18" charset="0"/>
              </a:rPr>
              <a:t>payment_status</a:t>
            </a:r>
            <a:r>
              <a:rPr lang="en-IN" sz="2400" dirty="0">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27105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2D3005-9B79-1DA2-1575-394F28305ECB}"/>
              </a:ext>
            </a:extLst>
          </p:cNvPr>
          <p:cNvSpPr txBox="1"/>
          <p:nvPr/>
        </p:nvSpPr>
        <p:spPr>
          <a:xfrm>
            <a:off x="3783100" y="340780"/>
            <a:ext cx="4385389" cy="769441"/>
          </a:xfrm>
          <a:prstGeom prst="rect">
            <a:avLst/>
          </a:prstGeom>
          <a:noFill/>
        </p:spPr>
        <p:txBody>
          <a:bodyPr wrap="square" rtlCol="0">
            <a:spAutoFit/>
          </a:bodyPr>
          <a:lstStyle/>
          <a:p>
            <a:pPr algn="ctr"/>
            <a:r>
              <a:rPr lang="en-US" sz="4400" b="1" dirty="0">
                <a:solidFill>
                  <a:schemeClr val="tx1">
                    <a:lumMod val="95000"/>
                    <a:lumOff val="5000"/>
                  </a:schemeClr>
                </a:solidFill>
                <a:effectLst>
                  <a:reflection blurRad="6350" stA="25000" endPos="45500" dir="5400000" sy="-100000" algn="bl" rotWithShape="0"/>
                </a:effectLst>
                <a:latin typeface="Times New Roman" panose="02020603050405020304" pitchFamily="18" charset="0"/>
                <a:cs typeface="Times New Roman" panose="02020603050405020304" pitchFamily="18" charset="0"/>
              </a:rPr>
              <a:t>System Testing</a:t>
            </a:r>
            <a:endParaRPr lang="en-IN" sz="4400" b="1" dirty="0">
              <a:solidFill>
                <a:schemeClr val="tx1">
                  <a:lumMod val="95000"/>
                  <a:lumOff val="5000"/>
                </a:schemeClr>
              </a:solidFill>
              <a:effectLst>
                <a:reflection blurRad="6350" stA="25000" endPos="45500" dir="5400000" sy="-100000" algn="bl" rotWithShape="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F3DC3A-B144-DBB0-01E4-EEBB5CD60FAA}"/>
              </a:ext>
            </a:extLst>
          </p:cNvPr>
          <p:cNvSpPr txBox="1"/>
          <p:nvPr/>
        </p:nvSpPr>
        <p:spPr>
          <a:xfrm flipH="1">
            <a:off x="1237818" y="1731294"/>
            <a:ext cx="9716363" cy="4401205"/>
          </a:xfrm>
          <a:prstGeom prst="rect">
            <a:avLst/>
          </a:prstGeom>
          <a:noFill/>
        </p:spPr>
        <p:txBody>
          <a:bodyPr wrap="square" rtlCol="0">
            <a:spAutoFit/>
          </a:bodyPr>
          <a:lstStyle/>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1.Functional Testing: </a:t>
            </a:r>
            <a:r>
              <a:rPr lang="en-US" sz="2000" dirty="0">
                <a:latin typeface="Times New Roman" panose="02020603050405020304" pitchFamily="18" charset="0"/>
                <a:cs typeface="Times New Roman" panose="02020603050405020304" pitchFamily="18" charset="0"/>
              </a:rPr>
              <a:t>Ensure all features like artwork search, booking, user authentication, payment processing, etc., work as expected. </a:t>
            </a:r>
          </a:p>
          <a:p>
            <a:pPr algn="just"/>
            <a:r>
              <a:rPr lang="en-US" sz="2000" dirty="0">
                <a:latin typeface="Times New Roman" panose="02020603050405020304" pitchFamily="18" charset="0"/>
                <a:cs typeface="Times New Roman" panose="02020603050405020304" pitchFamily="18" charset="0"/>
              </a:rPr>
              <a:t> </a:t>
            </a: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2.Compatibility Testing: </a:t>
            </a:r>
            <a:r>
              <a:rPr lang="en-US" sz="2000" dirty="0">
                <a:latin typeface="Times New Roman" panose="02020603050405020304" pitchFamily="18" charset="0"/>
                <a:cs typeface="Times New Roman" panose="02020603050405020304" pitchFamily="18" charset="0"/>
              </a:rPr>
              <a:t>Check website performance across different browsers (Chrome, Firefox, Safari, etc.) and devices (desktop, tablet, mobile).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3.Usability Testing: </a:t>
            </a:r>
            <a:r>
              <a:rPr lang="en-US" sz="2000" dirty="0">
                <a:latin typeface="Times New Roman" panose="02020603050405020304" pitchFamily="18" charset="0"/>
                <a:cs typeface="Times New Roman" panose="02020603050405020304" pitchFamily="18" charset="0"/>
              </a:rPr>
              <a:t>Evaluate the user interface, ease of navigation, and overall user experience.</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4.Security Testing: </a:t>
            </a:r>
            <a:r>
              <a:rPr lang="en-US" sz="2000" dirty="0">
                <a:latin typeface="Times New Roman" panose="02020603050405020304" pitchFamily="18" charset="0"/>
                <a:cs typeface="Times New Roman" panose="02020603050405020304" pitchFamily="18" charset="0"/>
              </a:rPr>
              <a:t>Assess the website's security measures to prevent data breaches, SQL injections, and other vulnerabilities.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5.Database Testing: </a:t>
            </a:r>
            <a:r>
              <a:rPr lang="en-US" sz="2000" dirty="0">
                <a:latin typeface="Times New Roman" panose="02020603050405020304" pitchFamily="18" charset="0"/>
                <a:cs typeface="Times New Roman" panose="02020603050405020304" pitchFamily="18" charset="0"/>
              </a:rPr>
              <a:t>Verify data integrity, accuracy, and how the website interacts with the database.</a:t>
            </a:r>
          </a:p>
        </p:txBody>
      </p:sp>
    </p:spTree>
    <p:extLst>
      <p:ext uri="{BB962C8B-B14F-4D97-AF65-F5344CB8AC3E}">
        <p14:creationId xmlns:p14="http://schemas.microsoft.com/office/powerpoint/2010/main" val="323716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8ED9B-1E04-DA01-3A71-B9B12594B2A6}"/>
              </a:ext>
            </a:extLst>
          </p:cNvPr>
          <p:cNvSpPr txBox="1"/>
          <p:nvPr/>
        </p:nvSpPr>
        <p:spPr>
          <a:xfrm>
            <a:off x="3637037" y="535459"/>
            <a:ext cx="4305300" cy="523220"/>
          </a:xfrm>
          <a:prstGeom prst="rect">
            <a:avLst/>
          </a:prstGeom>
          <a:noFill/>
        </p:spPr>
        <p:txBody>
          <a:bodyPr wrap="square" rtlCol="0">
            <a:spAutoFit/>
          </a:bodyPr>
          <a:lstStyle/>
          <a:p>
            <a:pPr algn="ctr"/>
            <a:r>
              <a:rPr lang="en-IN" sz="2800" b="1" dirty="0">
                <a:solidFill>
                  <a:schemeClr val="tx1">
                    <a:lumMod val="95000"/>
                    <a:lumOff val="5000"/>
                  </a:schemeClr>
                </a:solidFill>
                <a:effectLst>
                  <a:outerShdw blurRad="38100" dist="38100" dir="2700000" algn="tl">
                    <a:srgbClr val="000000">
                      <a:alpha val="43137"/>
                    </a:srgbClr>
                  </a:outerShdw>
                  <a:reflection blurRad="6350" stA="23000" endPos="45500" dir="5400000" sy="-100000" algn="bl" rotWithShape="0"/>
                </a:effectLst>
                <a:latin typeface="Times New Roman" panose="02020603050405020304" pitchFamily="18" charset="0"/>
                <a:cs typeface="Times New Roman" panose="02020603050405020304" pitchFamily="18" charset="0"/>
              </a:rPr>
              <a:t>Future Enhancement</a:t>
            </a:r>
          </a:p>
        </p:txBody>
      </p:sp>
      <p:sp>
        <p:nvSpPr>
          <p:cNvPr id="3" name="TextBox 2">
            <a:extLst>
              <a:ext uri="{FF2B5EF4-FFF2-40B4-BE49-F238E27FC236}">
                <a16:creationId xmlns:a16="http://schemas.microsoft.com/office/drawing/2014/main" id="{6B4C9F39-68BC-69FC-DB5A-C830D370C5D1}"/>
              </a:ext>
            </a:extLst>
          </p:cNvPr>
          <p:cNvSpPr txBox="1"/>
          <p:nvPr/>
        </p:nvSpPr>
        <p:spPr>
          <a:xfrm>
            <a:off x="1717136" y="1914406"/>
            <a:ext cx="9354517" cy="3477875"/>
          </a:xfrm>
          <a:prstGeom prst="rect">
            <a:avLst/>
          </a:prstGeom>
          <a:noFill/>
        </p:spPr>
        <p:txBody>
          <a:bodyPr wrap="square" rtlCol="0">
            <a:spAutoFit/>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1.Social Media Integration: </a:t>
            </a:r>
            <a:r>
              <a:rPr lang="en-US" sz="2000" dirty="0">
                <a:latin typeface="Times New Roman" panose="02020603050405020304" pitchFamily="18" charset="0"/>
                <a:cs typeface="Times New Roman" panose="02020603050405020304" pitchFamily="18" charset="0"/>
              </a:rPr>
              <a:t>Enable users to share their favorite artworks or bookings on social media platforms, expanding the website's reach.</a:t>
            </a:r>
          </a:p>
          <a:p>
            <a:endParaRPr lang="en-US" sz="2000" dirty="0">
              <a:latin typeface="Times New Roman" panose="02020603050405020304" pitchFamily="18" charset="0"/>
              <a:cs typeface="Times New Roman" panose="02020603050405020304" pitchFamily="18" charset="0"/>
            </a:endParaRP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2.Live Chat Support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Integrate a live chat feature for customer support, providing real-time assistance to users regarding artwork inquiries, bookings, or issues.</a:t>
            </a:r>
          </a:p>
          <a:p>
            <a:endParaRPr lang="en-US" sz="2000" b="1" dirty="0">
              <a:latin typeface="Times New Roman" panose="02020603050405020304" pitchFamily="18" charset="0"/>
              <a:cs typeface="Times New Roman" panose="02020603050405020304" pitchFamily="18" charset="0"/>
            </a:endParaRP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3.Artwork Upload for Artists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Provide a platform for artists to upload and showcase their artworks, managing their own profiles and listings.</a:t>
            </a:r>
          </a:p>
          <a:p>
            <a:endParaRPr lang="en-US" sz="2000" dirty="0">
              <a:latin typeface="Times New Roman" panose="02020603050405020304" pitchFamily="18" charset="0"/>
              <a:cs typeface="Times New Roman" panose="02020603050405020304" pitchFamily="18" charset="0"/>
            </a:endParaRP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4.Multi-Language Support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 multilingual support to cater to a broader audience and make the website accessible to users from different regions.</a:t>
            </a:r>
          </a:p>
        </p:txBody>
      </p:sp>
    </p:spTree>
    <p:extLst>
      <p:ext uri="{BB962C8B-B14F-4D97-AF65-F5344CB8AC3E}">
        <p14:creationId xmlns:p14="http://schemas.microsoft.com/office/powerpoint/2010/main" val="85146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B748-7DB9-71F9-DF32-839AB1EAABAB}"/>
              </a:ext>
            </a:extLst>
          </p:cNvPr>
          <p:cNvSpPr>
            <a:spLocks noGrp="1"/>
          </p:cNvSpPr>
          <p:nvPr>
            <p:ph type="title"/>
          </p:nvPr>
        </p:nvSpPr>
        <p:spPr>
          <a:xfrm>
            <a:off x="4907901" y="68227"/>
            <a:ext cx="2537895" cy="566738"/>
          </a:xfrm>
        </p:spPr>
        <p:txBody>
          <a:bodyPr>
            <a:normAutofit/>
          </a:bodyPr>
          <a:lstStyle/>
          <a:p>
            <a:pPr algn="ctr"/>
            <a:r>
              <a:rPr lang="en-US" sz="2800" b="1" dirty="0">
                <a:solidFill>
                  <a:schemeClr val="tx1">
                    <a:lumMod val="95000"/>
                    <a:lumOff val="5000"/>
                  </a:schemeClr>
                </a:solidFill>
                <a:effectLst>
                  <a:reflection blurRad="6350" stA="26000" endPos="45500" dir="5400000" sy="-100000" algn="bl" rotWithShape="0"/>
                </a:effectLst>
                <a:latin typeface="Times New Roman" panose="02020603050405020304" pitchFamily="18" charset="0"/>
                <a:cs typeface="Times New Roman" panose="02020603050405020304" pitchFamily="18" charset="0"/>
              </a:rPr>
              <a:t>Screen</a:t>
            </a:r>
            <a:r>
              <a:rPr lang="en-US" b="1" dirty="0">
                <a:solidFill>
                  <a:schemeClr val="tx1">
                    <a:lumMod val="95000"/>
                    <a:lumOff val="5000"/>
                  </a:schemeClr>
                </a:solidFill>
                <a:effectLst>
                  <a:reflection blurRad="6350" stA="26000" endPos="45500" dir="5400000" sy="-100000" algn="bl" rotWithShape="0"/>
                </a:effectLst>
                <a:latin typeface="Times New Roman" panose="02020603050405020304" pitchFamily="18" charset="0"/>
                <a:cs typeface="Times New Roman" panose="02020603050405020304" pitchFamily="18" charset="0"/>
              </a:rPr>
              <a:t> Shots</a:t>
            </a:r>
            <a:endParaRPr lang="en-IN" b="1" dirty="0">
              <a:solidFill>
                <a:schemeClr val="tx1">
                  <a:lumMod val="95000"/>
                  <a:lumOff val="5000"/>
                </a:schemeClr>
              </a:solidFill>
              <a:effectLst>
                <a:reflection blurRad="6350" stA="26000" endPos="45500" dir="5400000" sy="-100000" algn="bl" rotWithShape="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C51738-3EF7-EB40-BF91-C37A431B6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82" y="1091582"/>
            <a:ext cx="7621036" cy="4286832"/>
          </a:xfrm>
          <a:prstGeom prst="rect">
            <a:avLst/>
          </a:prstGeom>
        </p:spPr>
      </p:pic>
      <p:sp>
        <p:nvSpPr>
          <p:cNvPr id="3" name="TextBox 2">
            <a:extLst>
              <a:ext uri="{FF2B5EF4-FFF2-40B4-BE49-F238E27FC236}">
                <a16:creationId xmlns:a16="http://schemas.microsoft.com/office/drawing/2014/main" id="{AE86BF65-7A6F-F8A3-8975-7B3427297B0B}"/>
              </a:ext>
            </a:extLst>
          </p:cNvPr>
          <p:cNvSpPr txBox="1"/>
          <p:nvPr/>
        </p:nvSpPr>
        <p:spPr>
          <a:xfrm>
            <a:off x="4171690" y="5766418"/>
            <a:ext cx="4609844" cy="523220"/>
          </a:xfrm>
          <a:prstGeom prst="rect">
            <a:avLst/>
          </a:prstGeom>
          <a:noFill/>
        </p:spPr>
        <p:txBody>
          <a:bodyPr wrap="square" rtlCol="0">
            <a:spAutoFit/>
          </a:bodyPr>
          <a:lstStyle/>
          <a:p>
            <a:pPr algn="ctr"/>
            <a:r>
              <a:rPr lang="en-IN" sz="2800" b="1" dirty="0">
                <a:solidFill>
                  <a:schemeClr val="tx1">
                    <a:lumMod val="95000"/>
                    <a:lumOff val="5000"/>
                  </a:schemeClr>
                </a:solidFill>
              </a:rPr>
              <a:t>Registration Form</a:t>
            </a:r>
          </a:p>
        </p:txBody>
      </p:sp>
    </p:spTree>
    <p:extLst>
      <p:ext uri="{BB962C8B-B14F-4D97-AF65-F5344CB8AC3E}">
        <p14:creationId xmlns:p14="http://schemas.microsoft.com/office/powerpoint/2010/main" val="338119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73ADD-1C4A-9842-1822-5DB9AFEDD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428" y="410546"/>
            <a:ext cx="8527143" cy="4796518"/>
          </a:xfrm>
          <a:prstGeom prst="rect">
            <a:avLst/>
          </a:prstGeom>
        </p:spPr>
      </p:pic>
      <p:sp>
        <p:nvSpPr>
          <p:cNvPr id="4" name="TextBox 3">
            <a:extLst>
              <a:ext uri="{FF2B5EF4-FFF2-40B4-BE49-F238E27FC236}">
                <a16:creationId xmlns:a16="http://schemas.microsoft.com/office/drawing/2014/main" id="{D3B80D22-F0AD-F7FB-D922-5B7E61294BF2}"/>
              </a:ext>
            </a:extLst>
          </p:cNvPr>
          <p:cNvSpPr txBox="1"/>
          <p:nvPr/>
        </p:nvSpPr>
        <p:spPr>
          <a:xfrm>
            <a:off x="4136948" y="5653257"/>
            <a:ext cx="5608415" cy="584775"/>
          </a:xfrm>
          <a:prstGeom prst="rect">
            <a:avLst/>
          </a:prstGeom>
          <a:noFill/>
        </p:spPr>
        <p:txBody>
          <a:bodyPr wrap="square" rtlCol="0">
            <a:spAutoFit/>
          </a:bodyPr>
          <a:lstStyle/>
          <a:p>
            <a:r>
              <a:rPr lang="en-IN" sz="3200" b="1" dirty="0">
                <a:solidFill>
                  <a:schemeClr val="tx1">
                    <a:lumMod val="95000"/>
                    <a:lumOff val="5000"/>
                  </a:schemeClr>
                </a:solidFill>
                <a:latin typeface="Times New Roman" panose="02020603050405020304" pitchFamily="18" charset="0"/>
                <a:cs typeface="Times New Roman" panose="02020603050405020304" pitchFamily="18" charset="0"/>
              </a:rPr>
              <a:t>Dashboard system </a:t>
            </a:r>
          </a:p>
        </p:txBody>
      </p:sp>
    </p:spTree>
    <p:extLst>
      <p:ext uri="{BB962C8B-B14F-4D97-AF65-F5344CB8AC3E}">
        <p14:creationId xmlns:p14="http://schemas.microsoft.com/office/powerpoint/2010/main" val="228219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3A3DC-4E5B-8D24-14CE-50A99BBAE8F9}"/>
              </a:ext>
            </a:extLst>
          </p:cNvPr>
          <p:cNvSpPr txBox="1"/>
          <p:nvPr/>
        </p:nvSpPr>
        <p:spPr>
          <a:xfrm>
            <a:off x="4594697" y="131806"/>
            <a:ext cx="3478384" cy="584775"/>
          </a:xfrm>
          <a:prstGeom prst="rect">
            <a:avLst/>
          </a:prstGeom>
          <a:noFill/>
        </p:spPr>
        <p:txBody>
          <a:bodyPr wrap="square" rtlCol="0">
            <a:spAutoFit/>
          </a:bodyPr>
          <a:lstStyle/>
          <a:p>
            <a:pPr algn="just"/>
            <a:r>
              <a:rPr lang="en-IN" sz="3200" b="1" dirty="0">
                <a:solidFill>
                  <a:schemeClr val="tx1">
                    <a:lumMod val="95000"/>
                    <a:lumOff val="5000"/>
                  </a:schemeClr>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1E6AFAE7-D5C8-8CE4-C9F9-4A30E15C2740}"/>
              </a:ext>
            </a:extLst>
          </p:cNvPr>
          <p:cNvSpPr txBox="1"/>
          <p:nvPr/>
        </p:nvSpPr>
        <p:spPr>
          <a:xfrm>
            <a:off x="624059" y="648607"/>
            <a:ext cx="3593714" cy="5124480"/>
          </a:xfrm>
          <a:prstGeom prst="rect">
            <a:avLst/>
          </a:prstGeom>
          <a:noFill/>
        </p:spPr>
        <p:txBody>
          <a:bodyPr wrap="square" rtlCol="0">
            <a:spAutoFit/>
          </a:bodyPr>
          <a:lstStyle/>
          <a:p>
            <a:pPr marL="0" indent="0" algn="just">
              <a:lnSpc>
                <a:spcPct val="150000"/>
              </a:lnSpc>
              <a:buNone/>
            </a:pPr>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1</a:t>
            </a:r>
            <a:r>
              <a:rPr lang="en-IN" sz="14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0" indent="0" algn="just">
              <a:lnSpc>
                <a:spcPct val="150000"/>
              </a:lnSpc>
              <a:buNone/>
            </a:pPr>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rPr>
              <a:t>1.1Abstract</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2.System Analysis</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2.1 Existing System</a:t>
            </a:r>
          </a:p>
          <a:p>
            <a:pPr marL="0" indent="0" algn="just">
              <a:lnSpc>
                <a:spcPct val="150000"/>
              </a:lnSpc>
              <a:buNone/>
            </a:pPr>
            <a:r>
              <a:rPr lang="en-IN" sz="1200"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2.2 Proposed System</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System Requirements</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3.1 Software requirements</a:t>
            </a:r>
          </a:p>
          <a:p>
            <a:pPr marL="0" indent="0" algn="just">
              <a:lnSpc>
                <a:spcPct val="150000"/>
              </a:lnSpc>
              <a:buNone/>
            </a:pPr>
            <a:r>
              <a:rPr lang="en-IN" sz="1200"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3.2 Hardware requirements</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Module description</a:t>
            </a:r>
          </a:p>
          <a:p>
            <a:pPr marL="0" indent="0" algn="just">
              <a:lnSpc>
                <a:spcPct val="150000"/>
              </a:lnSpc>
              <a:buNone/>
            </a:pPr>
            <a:r>
              <a:rPr lang="en-IN" sz="1200" b="1" spc="-15"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5. </a:t>
            </a: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System Design</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5.1 Data flow diagram</a:t>
            </a:r>
          </a:p>
          <a:p>
            <a:pPr marL="0" indent="0" algn="just">
              <a:lnSpc>
                <a:spcPct val="150000"/>
              </a:lnSpc>
              <a:buNone/>
            </a:pPr>
            <a:r>
              <a:rPr lang="en-IN" sz="1200"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5.2 Database design</a:t>
            </a:r>
          </a:p>
          <a:p>
            <a:pPr marL="0" indent="0" algn="just">
              <a:lnSpc>
                <a:spcPct val="150000"/>
              </a:lnSpc>
              <a:buNone/>
            </a:pPr>
            <a:r>
              <a:rPr lang="en-IN" sz="1200" b="1" spc="-15"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6.Screen Shots.</a:t>
            </a:r>
            <a:endPar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7. System Implementation</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8. System Testing</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9. Conclusion</a:t>
            </a:r>
          </a:p>
          <a:p>
            <a:pPr marL="0" indent="0" algn="just">
              <a:lnSpc>
                <a:spcPct val="150000"/>
              </a:lnSpc>
              <a:buNone/>
            </a:pPr>
            <a:r>
              <a:rPr lang="en-IN" sz="1200" b="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10. Future Enhancement</a:t>
            </a:r>
            <a:endParaRPr lang="en-IN" sz="12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8802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759F39-4BEA-A973-1F4C-8A76C1D1CA24}"/>
              </a:ext>
            </a:extLst>
          </p:cNvPr>
          <p:cNvSpPr/>
          <p:nvPr/>
        </p:nvSpPr>
        <p:spPr>
          <a:xfrm>
            <a:off x="4162701" y="507657"/>
            <a:ext cx="3339376" cy="923330"/>
          </a:xfrm>
          <a:prstGeom prst="rect">
            <a:avLst/>
          </a:prstGeom>
          <a:noFill/>
        </p:spPr>
        <p:txBody>
          <a:bodyPr wrap="none" lIns="91440" tIns="45720" rIns="91440" bIns="45720">
            <a:spAutoFit/>
          </a:bodyPr>
          <a:lstStyle/>
          <a:p>
            <a:pPr algn="ctr"/>
            <a:r>
              <a:rPr lang="en-US" sz="5400" b="0" cap="none" spc="0" dirty="0">
                <a:ln w="0"/>
                <a:solidFill>
                  <a:schemeClr val="tx1">
                    <a:lumMod val="95000"/>
                    <a:lumOff val="5000"/>
                  </a:schemeClr>
                </a:solidFill>
                <a:effectLst>
                  <a:reflection blurRad="6350" stA="27000" endPos="45500" dir="5400000" sy="-100000" algn="bl" rotWithShape="0"/>
                </a:effectLst>
                <a:latin typeface="Times New Roman" panose="02020603050405020304" pitchFamily="18" charset="0"/>
                <a:cs typeface="Times New Roman" panose="02020603050405020304" pitchFamily="18" charset="0"/>
              </a:rPr>
              <a:t>Conclusion</a:t>
            </a:r>
            <a:endParaRPr lang="en-IN" sz="5400" b="0" cap="none" spc="0" dirty="0">
              <a:ln w="0"/>
              <a:solidFill>
                <a:schemeClr val="tx1">
                  <a:lumMod val="95000"/>
                  <a:lumOff val="5000"/>
                </a:schemeClr>
              </a:solidFill>
              <a:effectLst>
                <a:reflection blurRad="6350" stA="27000" endPos="45500" dir="5400000" sy="-100000" algn="bl" rotWithShape="0"/>
              </a:effectLst>
            </a:endParaRPr>
          </a:p>
        </p:txBody>
      </p:sp>
      <p:sp>
        <p:nvSpPr>
          <p:cNvPr id="4" name="TextBox 3">
            <a:extLst>
              <a:ext uri="{FF2B5EF4-FFF2-40B4-BE49-F238E27FC236}">
                <a16:creationId xmlns:a16="http://schemas.microsoft.com/office/drawing/2014/main" id="{472E2995-FC28-ADE1-794B-4A621E56128B}"/>
              </a:ext>
            </a:extLst>
          </p:cNvPr>
          <p:cNvSpPr txBox="1"/>
          <p:nvPr/>
        </p:nvSpPr>
        <p:spPr>
          <a:xfrm>
            <a:off x="1505465" y="2194745"/>
            <a:ext cx="929640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technologies empowers the creation of a comprehensive and interactive online artwork booking platform. Through HTML, CSS, JavaScript, PHP, and MySQL, the website can provide a seamless user experience, robust functionalities, data security, and efficient data management.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82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735CB7-6DCC-85FA-7E74-D1B4E853DE32}"/>
              </a:ext>
            </a:extLst>
          </p:cNvPr>
          <p:cNvSpPr/>
          <p:nvPr/>
        </p:nvSpPr>
        <p:spPr>
          <a:xfrm>
            <a:off x="2946571" y="1859340"/>
            <a:ext cx="6298858" cy="1569660"/>
          </a:xfrm>
          <a:prstGeom prst="rect">
            <a:avLst/>
          </a:prstGeom>
          <a:noFill/>
        </p:spPr>
        <p:txBody>
          <a:bodyPr wrap="square" lIns="91440" tIns="45720" rIns="91440" bIns="45720">
            <a:spAutoFit/>
          </a:bodyPr>
          <a:lstStyle/>
          <a:p>
            <a:pPr algn="ctr"/>
            <a:r>
              <a:rPr lang="en-US" sz="9600" dirty="0">
                <a:ln w="0"/>
                <a:solidFill>
                  <a:schemeClr val="tx1">
                    <a:lumMod val="95000"/>
                    <a:lumOff val="5000"/>
                  </a:schemeClr>
                </a:solidFill>
                <a:effectLst>
                  <a:outerShdw blurRad="38100" dist="38100" dir="2700000" algn="tl">
                    <a:srgbClr val="000000">
                      <a:alpha val="43137"/>
                    </a:srgbClr>
                  </a:outerShdw>
                  <a:reflection blurRad="6350" stA="53000" endA="300" endPos="35500" dir="5400000" sy="-90000" algn="bl" rotWithShape="0"/>
                </a:effectLst>
                <a:latin typeface="Baskerville Old Face" panose="02020602080505020303" pitchFamily="18" charset="0"/>
              </a:rPr>
              <a:t>Thank You</a:t>
            </a:r>
            <a:endParaRPr lang="en-US" sz="9600" b="0" cap="none" spc="0" dirty="0">
              <a:ln w="0"/>
              <a:solidFill>
                <a:schemeClr val="tx1">
                  <a:lumMod val="95000"/>
                  <a:lumOff val="5000"/>
                </a:schemeClr>
              </a:solidFill>
              <a:effectLst>
                <a:outerShdw blurRad="38100" dist="38100" dir="2700000" algn="tl">
                  <a:srgbClr val="000000">
                    <a:alpha val="43137"/>
                  </a:srgbClr>
                </a:outerShdw>
                <a:reflection blurRad="6350" stA="53000" endA="300" endPos="35500" dir="5400000" sy="-90000" algn="bl" rotWithShape="0"/>
              </a:effectLst>
              <a:latin typeface="Baskerville Old Face" panose="02020602080505020303" pitchFamily="18" charset="0"/>
            </a:endParaRPr>
          </a:p>
        </p:txBody>
      </p:sp>
    </p:spTree>
    <p:extLst>
      <p:ext uri="{BB962C8B-B14F-4D97-AF65-F5344CB8AC3E}">
        <p14:creationId xmlns:p14="http://schemas.microsoft.com/office/powerpoint/2010/main" val="137667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A1DCB0-D684-E94E-8B9E-156F3CBC1E30}"/>
              </a:ext>
            </a:extLst>
          </p:cNvPr>
          <p:cNvSpPr txBox="1"/>
          <p:nvPr/>
        </p:nvSpPr>
        <p:spPr>
          <a:xfrm>
            <a:off x="3558746" y="461318"/>
            <a:ext cx="3896497" cy="707886"/>
          </a:xfrm>
          <a:prstGeom prst="rect">
            <a:avLst/>
          </a:prstGeom>
          <a:noFill/>
        </p:spPr>
        <p:txBody>
          <a:bodyPr wrap="square" rtlCol="0">
            <a:spAutoFit/>
          </a:bodyPr>
          <a:lstStyle/>
          <a:p>
            <a:pPr algn="ct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599DE76-BA95-7333-4324-05A860325F01}"/>
              </a:ext>
            </a:extLst>
          </p:cNvPr>
          <p:cNvSpPr txBox="1"/>
          <p:nvPr/>
        </p:nvSpPr>
        <p:spPr>
          <a:xfrm>
            <a:off x="1328351" y="1886463"/>
            <a:ext cx="9535297" cy="3539430"/>
          </a:xfrm>
          <a:prstGeom prst="rect">
            <a:avLst/>
          </a:prstGeom>
          <a:noFill/>
        </p:spPr>
        <p:txBody>
          <a:bodyPr wrap="square" rtlCol="0">
            <a:spAutoFit/>
          </a:bodyPr>
          <a:lstStyle/>
          <a:p>
            <a:pPr algn="just"/>
            <a:r>
              <a:rPr lang="en-US" sz="2800" i="0" dirty="0">
                <a:effectLst/>
                <a:latin typeface="Times New Roman" panose="02020603050405020304" pitchFamily="18" charset="0"/>
                <a:cs typeface="Times New Roman" panose="02020603050405020304" pitchFamily="18" charset="0"/>
              </a:rPr>
              <a:t>An online artwork booking website is a platform that allows users to browse, select, and book artwork for various purposes, such as events, exhibitions, or personal </a:t>
            </a:r>
            <a:r>
              <a:rPr lang="en-US" sz="2800" i="0" dirty="0" err="1">
                <a:effectLst/>
                <a:latin typeface="Times New Roman" panose="02020603050405020304" pitchFamily="18" charset="0"/>
                <a:cs typeface="Times New Roman" panose="02020603050405020304" pitchFamily="18" charset="0"/>
              </a:rPr>
              <a:t>collections.</a:t>
            </a:r>
            <a:r>
              <a:rPr lang="en-US" sz="2800" dirty="0" err="1">
                <a:latin typeface="Times New Roman" panose="02020603050405020304" pitchFamily="18" charset="0"/>
                <a:cs typeface="Times New Roman" panose="02020603050405020304" pitchFamily="18" charset="0"/>
              </a:rPr>
              <a:t>C</a:t>
            </a:r>
            <a:r>
              <a:rPr lang="en-US" sz="2800" i="0" dirty="0" err="1">
                <a:effectLst/>
                <a:latin typeface="Times New Roman" panose="02020603050405020304" pitchFamily="18" charset="0"/>
                <a:cs typeface="Times New Roman" panose="02020603050405020304" pitchFamily="18" charset="0"/>
              </a:rPr>
              <a:t>reating</a:t>
            </a:r>
            <a:r>
              <a:rPr lang="en-US" sz="2800" i="0" dirty="0">
                <a:effectLst/>
                <a:latin typeface="Times New Roman" panose="02020603050405020304" pitchFamily="18" charset="0"/>
                <a:cs typeface="Times New Roman" panose="02020603050405020304" pitchFamily="18" charset="0"/>
              </a:rPr>
              <a:t> an online artwork booking website is a complex process that requires attention to detail and continuous improvement based on user feedback and industry trends. Collaboration with artists, designers, and potential users can greatly enhance the platform's usability and appeal.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32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559F-A859-506B-95D4-B8203A5AAD72}"/>
              </a:ext>
            </a:extLst>
          </p:cNvPr>
          <p:cNvSpPr>
            <a:spLocks noGrp="1"/>
          </p:cNvSpPr>
          <p:nvPr>
            <p:ph type="title"/>
          </p:nvPr>
        </p:nvSpPr>
        <p:spPr>
          <a:xfrm>
            <a:off x="4216620" y="531286"/>
            <a:ext cx="2937666" cy="533400"/>
          </a:xfrm>
        </p:spPr>
        <p:txBody>
          <a:bodyPr>
            <a:noAutofit/>
          </a:bodyPr>
          <a:lstStyle/>
          <a:p>
            <a:pPr algn="ctr"/>
            <a:r>
              <a:rPr lang="en-IN" sz="4400" b="1" dirty="0">
                <a:solidFill>
                  <a:schemeClr val="tx1">
                    <a:lumMod val="95000"/>
                    <a:lumOff val="5000"/>
                  </a:schemeClr>
                </a:solidFill>
                <a:effectLst>
                  <a:outerShdw blurRad="38100" dist="38100" dir="2700000" algn="tl">
                    <a:srgbClr val="000000">
                      <a:alpha val="43137"/>
                    </a:srgbClr>
                  </a:outerShdw>
                  <a:reflection blurRad="6350" stA="30000" endPos="45500" dir="5400000" sy="-100000" algn="bl" rotWithShape="0"/>
                </a:effectLst>
                <a:latin typeface="Times New Roman" panose="02020603050405020304" pitchFamily="18" charset="0"/>
                <a:cs typeface="Times New Roman" panose="02020603050405020304" pitchFamily="18" charset="0"/>
              </a:rPr>
              <a:t>Abstract</a:t>
            </a:r>
          </a:p>
        </p:txBody>
      </p:sp>
      <p:sp>
        <p:nvSpPr>
          <p:cNvPr id="4" name="Text Placeholder 3">
            <a:extLst>
              <a:ext uri="{FF2B5EF4-FFF2-40B4-BE49-F238E27FC236}">
                <a16:creationId xmlns:a16="http://schemas.microsoft.com/office/drawing/2014/main" id="{8CE97536-2AD9-52A8-4C47-8397CAC1B4E6}"/>
              </a:ext>
            </a:extLst>
          </p:cNvPr>
          <p:cNvSpPr>
            <a:spLocks noGrp="1"/>
          </p:cNvSpPr>
          <p:nvPr>
            <p:ph type="body" sz="half" idx="2"/>
          </p:nvPr>
        </p:nvSpPr>
        <p:spPr>
          <a:xfrm>
            <a:off x="963828" y="1589866"/>
            <a:ext cx="10017210" cy="4237396"/>
          </a:xfrm>
        </p:spPr>
        <p:txBody>
          <a:bodyPr>
            <a:normAutofit/>
          </a:bodyPr>
          <a:lstStyle/>
          <a:p>
            <a:pPr algn="just">
              <a:lnSpc>
                <a:spcPct val="150000"/>
              </a:lnSpc>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Abstract Outlines The Development And Features Of An Innovative Online Artwork Booking Web site, Crafted Using HTML,CSS,PHP and </a:t>
            </a:r>
            <a:r>
              <a:rPr lang="en-IN"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Javascript</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Platform serves as a Digital Hub For Art Enthusiasts, Collectors and Artists to Seamlessly Explore, Book and Engage With a Diverse Spectrum of Artworks. This Website Boasts An Intuitive and Visually Appealing User Interface, Designed with HTML and CSS.</a:t>
            </a:r>
          </a:p>
        </p:txBody>
      </p:sp>
    </p:spTree>
    <p:extLst>
      <p:ext uri="{BB962C8B-B14F-4D97-AF65-F5344CB8AC3E}">
        <p14:creationId xmlns:p14="http://schemas.microsoft.com/office/powerpoint/2010/main" val="189874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B33B2F-2744-1014-281D-6E6FD835017B}"/>
              </a:ext>
            </a:extLst>
          </p:cNvPr>
          <p:cNvSpPr txBox="1"/>
          <p:nvPr/>
        </p:nvSpPr>
        <p:spPr>
          <a:xfrm>
            <a:off x="3828061" y="2028274"/>
            <a:ext cx="6353906" cy="3970318"/>
          </a:xfrm>
          <a:prstGeom prst="rect">
            <a:avLst/>
          </a:prstGeom>
          <a:noFill/>
        </p:spPr>
        <p:txBody>
          <a:bodyPr wrap="square">
            <a:spAutoFit/>
          </a:bodyPr>
          <a:lstStyle/>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1.</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user registration.</a:t>
            </a:r>
          </a:p>
          <a:p>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.Browsing available artwork.</a:t>
            </a:r>
          </a:p>
          <a:p>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.Selecting pieces for booking.</a:t>
            </a:r>
          </a:p>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4</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.Payment processing.</a:t>
            </a:r>
          </a:p>
          <a:p>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5</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.A confirmation system. </a:t>
            </a:r>
          </a:p>
        </p:txBody>
      </p:sp>
      <p:sp>
        <p:nvSpPr>
          <p:cNvPr id="7" name="TextBox 6">
            <a:extLst>
              <a:ext uri="{FF2B5EF4-FFF2-40B4-BE49-F238E27FC236}">
                <a16:creationId xmlns:a16="http://schemas.microsoft.com/office/drawing/2014/main" id="{6E68E604-D642-0D30-1079-AB248BC03A86}"/>
              </a:ext>
            </a:extLst>
          </p:cNvPr>
          <p:cNvSpPr txBox="1"/>
          <p:nvPr/>
        </p:nvSpPr>
        <p:spPr>
          <a:xfrm>
            <a:off x="2681648" y="697987"/>
            <a:ext cx="6010184" cy="707886"/>
          </a:xfrm>
          <a:prstGeom prst="rect">
            <a:avLst/>
          </a:prstGeom>
          <a:noFill/>
        </p:spPr>
        <p:txBody>
          <a:bodyPr wrap="square" rtlCol="0">
            <a:spAutoFit/>
          </a:bodyPr>
          <a:lstStyle/>
          <a:p>
            <a:pPr algn="ctr"/>
            <a:r>
              <a:rPr lang="en-IN" sz="4000" b="1" dirty="0">
                <a:solidFill>
                  <a:schemeClr val="tx1">
                    <a:lumMod val="95000"/>
                    <a:lumOff val="5000"/>
                  </a:schemeClr>
                </a:solidFill>
                <a:effectLst>
                  <a:reflection blurRad="6350" stA="29000" endPos="45500" dir="5400000" sy="-100000" algn="bl" rotWithShape="0"/>
                </a:effectLst>
                <a:latin typeface="Times New Roman" panose="02020603050405020304" pitchFamily="18" charset="0"/>
                <a:cs typeface="Times New Roman" panose="02020603050405020304" pitchFamily="18" charset="0"/>
              </a:rPr>
              <a:t>Existing</a:t>
            </a:r>
            <a:r>
              <a:rPr lang="en-IN" sz="4000" dirty="0">
                <a:solidFill>
                  <a:schemeClr val="tx1">
                    <a:lumMod val="95000"/>
                    <a:lumOff val="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IN" sz="4000" b="1" dirty="0">
                <a:solidFill>
                  <a:schemeClr val="tx1">
                    <a:lumMod val="95000"/>
                    <a:lumOff val="5000"/>
                  </a:schemeClr>
                </a:solidFill>
                <a:effectLst>
                  <a:reflection blurRad="6350" stA="27000" endPos="45500" dir="5400000" sy="-100000" algn="bl" rotWithShape="0"/>
                </a:effectLst>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122971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43FB-6C3C-C084-892E-4C4003A20C31}"/>
              </a:ext>
            </a:extLst>
          </p:cNvPr>
          <p:cNvSpPr>
            <a:spLocks noGrp="1"/>
          </p:cNvSpPr>
          <p:nvPr>
            <p:ph type="title"/>
          </p:nvPr>
        </p:nvSpPr>
        <p:spPr>
          <a:xfrm>
            <a:off x="2713631" y="820662"/>
            <a:ext cx="6619839" cy="590550"/>
          </a:xfrm>
        </p:spPr>
        <p:txBody>
          <a:bodyPr>
            <a:noAutofit/>
          </a:bodyPr>
          <a:lstStyle/>
          <a:p>
            <a:pPr algn="ctr"/>
            <a:r>
              <a:rPr lang="en-IN" sz="4000" b="1" dirty="0">
                <a:solidFill>
                  <a:schemeClr val="tx1">
                    <a:lumMod val="95000"/>
                    <a:lumOff val="5000"/>
                  </a:schemeClr>
                </a:solidFill>
                <a:effectLst>
                  <a:reflection blurRad="6350" stA="29000" endPos="45500" dir="5400000" sy="-100000" algn="bl" rotWithShape="0"/>
                </a:effectLst>
                <a:latin typeface="Times New Roman" panose="02020603050405020304" pitchFamily="18" charset="0"/>
                <a:cs typeface="Times New Roman" panose="02020603050405020304" pitchFamily="18" charset="0"/>
              </a:rPr>
              <a:t>Proposing System</a:t>
            </a:r>
          </a:p>
        </p:txBody>
      </p:sp>
      <p:sp>
        <p:nvSpPr>
          <p:cNvPr id="5" name="Text Placeholder 4">
            <a:extLst>
              <a:ext uri="{FF2B5EF4-FFF2-40B4-BE49-F238E27FC236}">
                <a16:creationId xmlns:a16="http://schemas.microsoft.com/office/drawing/2014/main" id="{C4160286-5E18-F1A9-4AC8-C31677C609BF}"/>
              </a:ext>
            </a:extLst>
          </p:cNvPr>
          <p:cNvSpPr>
            <a:spLocks noGrp="1"/>
          </p:cNvSpPr>
          <p:nvPr>
            <p:ph type="body" sz="half" idx="2"/>
          </p:nvPr>
        </p:nvSpPr>
        <p:spPr>
          <a:xfrm>
            <a:off x="1604949" y="2128681"/>
            <a:ext cx="8593494" cy="4452355"/>
          </a:xfrm>
        </p:spPr>
        <p:txBody>
          <a:bodyPr>
            <a:normAutofit/>
          </a:bodyPr>
          <a:lstStyle/>
          <a:p>
            <a:pPr algn="ctr"/>
            <a:r>
              <a:rPr lang="en-US" sz="3200" b="1" dirty="0">
                <a:latin typeface="Times New Roman" panose="02020603050405020304" pitchFamily="18" charset="0"/>
                <a:cs typeface="Times New Roman" panose="02020603050405020304" pitchFamily="18" charset="0"/>
              </a:rPr>
              <a:t>A new dashboard feature. </a:t>
            </a:r>
          </a:p>
          <a:p>
            <a:pPr algn="just"/>
            <a:r>
              <a:rPr lang="en-US" sz="3200" b="1"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.Easily track likes.</a:t>
            </a:r>
          </a:p>
          <a:p>
            <a:pPr algn="just"/>
            <a:r>
              <a:rPr lang="en-US" sz="3200" b="1"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.Comments.</a:t>
            </a:r>
          </a:p>
          <a:p>
            <a:pPr algn="just"/>
            <a:r>
              <a:rPr lang="en-US" sz="3200" b="1" dirty="0">
                <a:latin typeface="Times New Roman" panose="02020603050405020304" pitchFamily="18" charset="0"/>
                <a:cs typeface="Times New Roman" panose="02020603050405020304" pitchFamily="18" charset="0"/>
              </a:rPr>
              <a:t>3</a:t>
            </a:r>
            <a:r>
              <a:rPr lang="en-US" sz="3200" dirty="0">
                <a:latin typeface="Times New Roman" panose="02020603050405020304" pitchFamily="18" charset="0"/>
                <a:cs typeface="Times New Roman" panose="02020603050405020304" pitchFamily="18" charset="0"/>
              </a:rPr>
              <a:t>.Ratings in one central place.</a:t>
            </a:r>
          </a:p>
          <a:p>
            <a:pPr algn="just"/>
            <a:r>
              <a:rPr lang="en-US" sz="3200" b="1" dirty="0">
                <a:latin typeface="Times New Roman" panose="02020603050405020304" pitchFamily="18" charset="0"/>
                <a:cs typeface="Times New Roman" panose="02020603050405020304" pitchFamily="18" charset="0"/>
              </a:rPr>
              <a:t>4</a:t>
            </a:r>
            <a:r>
              <a:rPr lang="en-US" sz="3200" dirty="0">
                <a:latin typeface="Times New Roman" panose="02020603050405020304" pitchFamily="18" charset="0"/>
                <a:cs typeface="Times New Roman" panose="02020603050405020304" pitchFamily="18" charset="0"/>
              </a:rPr>
              <a:t>.User engagement and feedback. </a:t>
            </a:r>
          </a:p>
          <a:p>
            <a:pPr algn="just"/>
            <a:r>
              <a:rPr lang="en-US" sz="3200" b="1" dirty="0">
                <a:latin typeface="Times New Roman" panose="02020603050405020304" pitchFamily="18" charset="0"/>
                <a:cs typeface="Times New Roman" panose="02020603050405020304" pitchFamily="18" charset="0"/>
              </a:rPr>
              <a:t>5</a:t>
            </a:r>
            <a:r>
              <a:rPr lang="en-US" sz="3200" dirty="0">
                <a:latin typeface="Times New Roman" panose="02020603050405020304" pitchFamily="18" charset="0"/>
                <a:cs typeface="Times New Roman" panose="02020603050405020304" pitchFamily="18" charset="0"/>
              </a:rPr>
              <a:t>.Monitoring and managing interactions on the platform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86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1E87B-04F7-B64E-B2AC-880CDA507B4F}"/>
              </a:ext>
            </a:extLst>
          </p:cNvPr>
          <p:cNvSpPr txBox="1"/>
          <p:nvPr/>
        </p:nvSpPr>
        <p:spPr>
          <a:xfrm>
            <a:off x="2561967" y="412744"/>
            <a:ext cx="7068065" cy="646331"/>
          </a:xfrm>
          <a:prstGeom prst="rect">
            <a:avLst/>
          </a:prstGeom>
          <a:noFill/>
        </p:spPr>
        <p:txBody>
          <a:bodyPr wrap="square" rtlCol="0">
            <a:spAutoFit/>
          </a:bodyPr>
          <a:lstStyle/>
          <a:p>
            <a:pPr algn="ct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System Requirements</a:t>
            </a:r>
            <a:endParaRPr lang="en-IN"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89E51B-A2BF-CD83-4A95-33ACF8A933E3}"/>
              </a:ext>
            </a:extLst>
          </p:cNvPr>
          <p:cNvSpPr txBox="1"/>
          <p:nvPr/>
        </p:nvSpPr>
        <p:spPr>
          <a:xfrm>
            <a:off x="436604" y="1223832"/>
            <a:ext cx="4341342" cy="523220"/>
          </a:xfrm>
          <a:prstGeom prst="rect">
            <a:avLst/>
          </a:prstGeom>
          <a:noFill/>
        </p:spPr>
        <p:txBody>
          <a:bodyPr wrap="square" rtlCol="0">
            <a:sp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330AF5-8E54-361D-21BC-8242BBB12DA7}"/>
              </a:ext>
            </a:extLst>
          </p:cNvPr>
          <p:cNvSpPr txBox="1"/>
          <p:nvPr/>
        </p:nvSpPr>
        <p:spPr>
          <a:xfrm>
            <a:off x="996779" y="1976736"/>
            <a:ext cx="10527956" cy="4062651"/>
          </a:xfrm>
          <a:prstGeom prst="rect">
            <a:avLst/>
          </a:prstGeom>
          <a:noFill/>
        </p:spPr>
        <p:txBody>
          <a:bodyPr wrap="square" rtlCol="0">
            <a:spAutoFit/>
          </a:bodyPr>
          <a:lstStyle/>
          <a:p>
            <a:pPr algn="l">
              <a:buFont typeface="+mj-lt"/>
              <a:buAutoNum type="arabicPeriod"/>
            </a:pPr>
            <a:r>
              <a:rPr lang="en-IN"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Front-end Development (HTML, CSS, JavaScript):</a:t>
            </a:r>
            <a:endPar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1" i="0" dirty="0">
                <a:effectLst/>
                <a:latin typeface="Times New Roman" panose="02020603050405020304" pitchFamily="18" charset="0"/>
                <a:cs typeface="Times New Roman" panose="02020603050405020304" pitchFamily="18" charset="0"/>
              </a:rPr>
              <a:t>HTML (Structure):</a:t>
            </a:r>
            <a:endParaRPr lang="en-IN" sz="1600" b="0" i="0" dirty="0">
              <a:effectLst/>
              <a:latin typeface="Times New Roman" panose="02020603050405020304" pitchFamily="18" charset="0"/>
              <a:cs typeface="Times New Roman" panose="02020603050405020304" pitchFamily="18" charset="0"/>
            </a:endParaRPr>
          </a:p>
          <a:p>
            <a:pPr lvl="2" algn="l"/>
            <a:r>
              <a:rPr lang="en-IN" sz="1600" b="0" i="0" dirty="0">
                <a:effectLst/>
                <a:latin typeface="Times New Roman" panose="02020603050405020304" pitchFamily="18" charset="0"/>
                <a:cs typeface="Times New Roman" panose="02020603050405020304" pitchFamily="18" charset="0"/>
              </a:rPr>
              <a:t>Create the website's structure with HTML to include various sections, forms, and placeholders for content.</a:t>
            </a:r>
          </a:p>
          <a:p>
            <a:pPr marL="742950" lvl="1" indent="-285750" algn="l">
              <a:buFont typeface="+mj-lt"/>
              <a:buAutoNum type="arabicPeriod"/>
            </a:pPr>
            <a:r>
              <a:rPr lang="en-IN" sz="1600" b="1" i="0" dirty="0">
                <a:effectLst/>
                <a:latin typeface="Times New Roman" panose="02020603050405020304" pitchFamily="18" charset="0"/>
                <a:cs typeface="Times New Roman" panose="02020603050405020304" pitchFamily="18" charset="0"/>
              </a:rPr>
              <a:t>CSS (Styling):</a:t>
            </a:r>
            <a:endParaRPr lang="en-IN" sz="1600" b="0" i="0" dirty="0">
              <a:effectLst/>
              <a:latin typeface="Times New Roman" panose="02020603050405020304" pitchFamily="18" charset="0"/>
              <a:cs typeface="Times New Roman" panose="02020603050405020304" pitchFamily="18" charset="0"/>
            </a:endParaRPr>
          </a:p>
          <a:p>
            <a:pPr lvl="2" algn="l"/>
            <a:r>
              <a:rPr lang="en-IN" sz="1600" b="0" i="0" dirty="0">
                <a:effectLst/>
                <a:latin typeface="Times New Roman" panose="02020603050405020304" pitchFamily="18" charset="0"/>
                <a:cs typeface="Times New Roman" panose="02020603050405020304" pitchFamily="18" charset="0"/>
              </a:rPr>
              <a:t>Style the HTML elements for a visually appealing layout.</a:t>
            </a:r>
          </a:p>
          <a:p>
            <a:pPr marL="742950" lvl="1" indent="-285750" algn="l">
              <a:buFont typeface="+mj-lt"/>
              <a:buAutoNum type="arabicPeriod"/>
            </a:pPr>
            <a:r>
              <a:rPr lang="en-IN" sz="1600" b="1" i="0" dirty="0">
                <a:effectLst/>
                <a:latin typeface="Times New Roman" panose="02020603050405020304" pitchFamily="18" charset="0"/>
                <a:cs typeface="Times New Roman" panose="02020603050405020304" pitchFamily="18" charset="0"/>
              </a:rPr>
              <a:t>JavaScript (Interactivity):</a:t>
            </a:r>
            <a:endParaRPr lang="en-IN" sz="1600" b="0" i="0" dirty="0">
              <a:effectLst/>
              <a:latin typeface="Times New Roman" panose="02020603050405020304" pitchFamily="18" charset="0"/>
              <a:cs typeface="Times New Roman" panose="02020603050405020304" pitchFamily="18" charset="0"/>
            </a:endParaRPr>
          </a:p>
          <a:p>
            <a:pPr lvl="2" algn="l"/>
            <a:r>
              <a:rPr lang="en-IN" sz="1600" b="0" i="0" dirty="0">
                <a:effectLst/>
                <a:latin typeface="Times New Roman" panose="02020603050405020304" pitchFamily="18" charset="0"/>
                <a:cs typeface="Times New Roman" panose="02020603050405020304" pitchFamily="18" charset="0"/>
              </a:rPr>
              <a:t>Implement client-side interactions, such as form validation, dynamic content loading, etc.</a:t>
            </a:r>
          </a:p>
          <a:p>
            <a:pPr marL="742950" lvl="1" indent="-285750" algn="l">
              <a:buFont typeface="+mj-lt"/>
              <a:buAutoNum type="arabicPeriod"/>
            </a:pPr>
            <a:r>
              <a:rPr lang="en-IN" sz="1600" b="1" i="0" dirty="0">
                <a:effectLst/>
                <a:latin typeface="Times New Roman" panose="02020603050405020304" pitchFamily="18" charset="0"/>
                <a:cs typeface="Times New Roman" panose="02020603050405020304" pitchFamily="18" charset="0"/>
              </a:rPr>
              <a:t>PHP:</a:t>
            </a:r>
            <a:endParaRPr lang="en-IN" sz="1600" b="0" i="0" dirty="0">
              <a:effectLst/>
              <a:latin typeface="Times New Roman" panose="02020603050405020304" pitchFamily="18" charset="0"/>
              <a:cs typeface="Times New Roman" panose="02020603050405020304" pitchFamily="18" charset="0"/>
            </a:endParaRPr>
          </a:p>
          <a:p>
            <a:pPr lvl="2" algn="l"/>
            <a:r>
              <a:rPr lang="en-IN" sz="1600" b="0" i="0" dirty="0">
                <a:effectLst/>
                <a:latin typeface="Times New Roman" panose="02020603050405020304" pitchFamily="18" charset="0"/>
                <a:cs typeface="Times New Roman" panose="02020603050405020304" pitchFamily="18" charset="0"/>
              </a:rPr>
              <a:t>Handle server-side scripting for processing form data, managing sessions, interacting with the database, etc.</a:t>
            </a:r>
          </a:p>
          <a:p>
            <a:pPr lvl="2" algn="l"/>
            <a:endParaRPr lang="en-IN"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Back-end Development (PHP and MySQL):</a:t>
            </a:r>
            <a:endPar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lvl="1" algn="l"/>
            <a:r>
              <a:rPr lang="en-IN" sz="1600" b="1" i="0" dirty="0">
                <a:effectLst/>
                <a:latin typeface="Times New Roman" panose="02020603050405020304" pitchFamily="18" charset="0"/>
                <a:cs typeface="Times New Roman" panose="02020603050405020304" pitchFamily="18" charset="0"/>
              </a:rPr>
              <a:t>1.MySQL:</a:t>
            </a:r>
            <a:endParaRPr lang="en-IN" sz="1600" b="0" i="0" dirty="0">
              <a:effectLst/>
              <a:latin typeface="Times New Roman" panose="02020603050405020304" pitchFamily="18" charset="0"/>
              <a:cs typeface="Times New Roman" panose="02020603050405020304" pitchFamily="18" charset="0"/>
            </a:endParaRPr>
          </a:p>
          <a:p>
            <a:pPr lvl="2" algn="l"/>
            <a:r>
              <a:rPr lang="en-IN" sz="1600" b="0" i="0" dirty="0">
                <a:effectLst/>
                <a:latin typeface="Times New Roman" panose="02020603050405020304" pitchFamily="18" charset="0"/>
                <a:cs typeface="Times New Roman" panose="02020603050405020304" pitchFamily="18" charset="0"/>
              </a:rPr>
              <a:t>Create a database to store artwork details, user information, bookings, etc.</a:t>
            </a:r>
          </a:p>
          <a:p>
            <a:pPr lvl="2" algn="l"/>
            <a:r>
              <a:rPr lang="en-IN" sz="1600" b="0" i="0" dirty="0">
                <a:effectLst/>
                <a:latin typeface="Times New Roman" panose="02020603050405020304" pitchFamily="18" charset="0"/>
                <a:cs typeface="Times New Roman" panose="02020603050405020304" pitchFamily="18" charset="0"/>
              </a:rPr>
              <a:t>Establish connections, perform CRUD operations (Create, Read, Update, Delete), and manage data within the database</a:t>
            </a:r>
            <a:r>
              <a:rPr lang="en-IN" sz="1600" b="0" i="0" dirty="0">
                <a:effectLst/>
                <a:latin typeface="Söhne"/>
              </a:rPr>
              <a:t>.</a:t>
            </a:r>
          </a:p>
          <a:p>
            <a:endParaRPr lang="en-IN" dirty="0"/>
          </a:p>
        </p:txBody>
      </p:sp>
    </p:spTree>
    <p:extLst>
      <p:ext uri="{BB962C8B-B14F-4D97-AF65-F5344CB8AC3E}">
        <p14:creationId xmlns:p14="http://schemas.microsoft.com/office/powerpoint/2010/main" val="271444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2B2DD-B049-F90A-1BDC-A54CD5FF1F37}"/>
              </a:ext>
            </a:extLst>
          </p:cNvPr>
          <p:cNvSpPr txBox="1"/>
          <p:nvPr/>
        </p:nvSpPr>
        <p:spPr>
          <a:xfrm>
            <a:off x="3558745" y="626077"/>
            <a:ext cx="5074510" cy="584775"/>
          </a:xfrm>
          <a:prstGeom prst="rect">
            <a:avLst/>
          </a:prstGeom>
          <a:noFill/>
        </p:spPr>
        <p:txBody>
          <a:bodyPr wrap="square" rtlCol="0">
            <a:spAutoFit/>
          </a:bodyPr>
          <a:lstStyle/>
          <a:p>
            <a:pPr algn="ct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Hardware Requirements</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E0E6A5-55F9-F0A9-B15D-2935A9A98825}"/>
              </a:ext>
            </a:extLst>
          </p:cNvPr>
          <p:cNvSpPr txBox="1"/>
          <p:nvPr/>
        </p:nvSpPr>
        <p:spPr>
          <a:xfrm>
            <a:off x="2957382" y="2529016"/>
            <a:ext cx="8567351" cy="1631216"/>
          </a:xfrm>
          <a:prstGeom prst="rect">
            <a:avLst/>
          </a:prstGeom>
          <a:noFill/>
        </p:spPr>
        <p:txBody>
          <a:bodyPr wrap="square" rtlCol="0">
            <a:spAutoFit/>
          </a:bodyPr>
          <a:lstStyle/>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Device name</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LAPTOP-E5ME67S3</a:t>
            </a:r>
          </a:p>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Processor</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Intel(R) Core(TM) i3-10110U CPU </a:t>
            </a:r>
          </a:p>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Processor speed</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2.10GHz   2.59 GHz</a:t>
            </a:r>
          </a:p>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Installed RAM</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8.00 GB </a:t>
            </a:r>
          </a:p>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System type</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64-bit </a:t>
            </a:r>
          </a:p>
        </p:txBody>
      </p:sp>
    </p:spTree>
    <p:extLst>
      <p:ext uri="{BB962C8B-B14F-4D97-AF65-F5344CB8AC3E}">
        <p14:creationId xmlns:p14="http://schemas.microsoft.com/office/powerpoint/2010/main" val="43009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D102-B259-23CC-2623-5AF29C3E083C}"/>
              </a:ext>
            </a:extLst>
          </p:cNvPr>
          <p:cNvSpPr>
            <a:spLocks noGrp="1"/>
          </p:cNvSpPr>
          <p:nvPr>
            <p:ph type="title"/>
          </p:nvPr>
        </p:nvSpPr>
        <p:spPr>
          <a:xfrm>
            <a:off x="3014818" y="391391"/>
            <a:ext cx="5975920" cy="470517"/>
          </a:xfrm>
        </p:spPr>
        <p:txBody>
          <a:bodyPr>
            <a:noAutofit/>
          </a:bodyPr>
          <a:lstStyle/>
          <a:p>
            <a:pPr algn="ctr"/>
            <a:r>
              <a:rPr lang="en-IN" sz="3600" b="1" dirty="0">
                <a:solidFill>
                  <a:schemeClr val="tx1">
                    <a:lumMod val="95000"/>
                    <a:lumOff val="5000"/>
                  </a:schemeClr>
                </a:solidFill>
                <a:effectLst>
                  <a:reflection blurRad="6350" stA="30000" endPos="45500" dir="5400000" sy="-100000" algn="bl" rotWithShape="0"/>
                </a:effectLst>
                <a:latin typeface="Times New Roman" panose="02020603050405020304" pitchFamily="18" charset="0"/>
                <a:cs typeface="Times New Roman" panose="02020603050405020304" pitchFamily="18" charset="0"/>
              </a:rPr>
              <a:t>Module Description</a:t>
            </a:r>
          </a:p>
        </p:txBody>
      </p:sp>
      <p:sp>
        <p:nvSpPr>
          <p:cNvPr id="9" name="Text Placeholder 8">
            <a:extLst>
              <a:ext uri="{FF2B5EF4-FFF2-40B4-BE49-F238E27FC236}">
                <a16:creationId xmlns:a16="http://schemas.microsoft.com/office/drawing/2014/main" id="{67CAE245-614B-323C-EE17-6F5572EEC11B}"/>
              </a:ext>
            </a:extLst>
          </p:cNvPr>
          <p:cNvSpPr>
            <a:spLocks noGrp="1"/>
          </p:cNvSpPr>
          <p:nvPr>
            <p:ph type="body" sz="half" idx="2"/>
          </p:nvPr>
        </p:nvSpPr>
        <p:spPr>
          <a:xfrm>
            <a:off x="849867" y="1418045"/>
            <a:ext cx="10492266" cy="4743858"/>
          </a:xfrm>
        </p:spPr>
        <p:txBody>
          <a:bodyPr>
            <a:noAutofit/>
          </a:bodyPr>
          <a:lstStyle/>
          <a:p>
            <a:pPr algn="just"/>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Administrator</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An Administrator is responsible for managing and overseeing the operations, functions, or systems within an organization.</a:t>
            </a:r>
          </a:p>
          <a:p>
            <a:pPr algn="just"/>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Register User</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Register User is an individual who has signed in or created an account. Fill the required fields like user name, email, password etc..</a:t>
            </a:r>
          </a:p>
          <a:p>
            <a:pPr algn="just"/>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Dashboard System: </a:t>
            </a:r>
            <a:r>
              <a:rPr lang="en-IN" sz="2400" dirty="0">
                <a:latin typeface="Times New Roman" panose="02020603050405020304" pitchFamily="18" charset="0"/>
                <a:cs typeface="Times New Roman" panose="02020603050405020304" pitchFamily="18" charset="0"/>
              </a:rPr>
              <a:t>A Dashboard system provides you can easily track likes, comments, views, and ratings/reviews in one central place.</a:t>
            </a:r>
          </a:p>
          <a:p>
            <a:pPr algn="just"/>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Payment Gateway: </a:t>
            </a:r>
            <a:r>
              <a:rPr lang="en-IN" sz="2400" dirty="0">
                <a:latin typeface="Times New Roman" panose="02020603050405020304" pitchFamily="18" charset="0"/>
                <a:cs typeface="Times New Roman" panose="02020603050405020304" pitchFamily="18" charset="0"/>
              </a:rPr>
              <a:t>A Payment Gateway is a service that facilities online transactions by securely authorizing and processing payments from customers to artists or the platform itself.</a:t>
            </a:r>
          </a:p>
          <a:p>
            <a:pPr algn="just"/>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Notification System: </a:t>
            </a:r>
            <a:r>
              <a:rPr lang="en-IN" sz="2400" dirty="0">
                <a:latin typeface="Times New Roman" panose="02020603050405020304" pitchFamily="18" charset="0"/>
                <a:cs typeface="Times New Roman" panose="02020603050405020304" pitchFamily="18" charset="0"/>
              </a:rPr>
              <a:t>A Notification system is a feature that sends alert or messages to users regarding various </a:t>
            </a:r>
            <a:r>
              <a:rPr lang="en-IN" sz="2400" dirty="0" err="1">
                <a:latin typeface="Times New Roman" panose="02020603050405020304" pitchFamily="18" charset="0"/>
                <a:cs typeface="Times New Roman" panose="02020603050405020304" pitchFamily="18" charset="0"/>
              </a:rPr>
              <a:t>activities,updates</a:t>
            </a:r>
            <a:r>
              <a:rPr lang="en-IN" sz="2400" dirty="0">
                <a:latin typeface="Times New Roman" panose="02020603050405020304" pitchFamily="18" charset="0"/>
                <a:cs typeface="Times New Roman" panose="02020603050405020304" pitchFamily="18" charset="0"/>
              </a:rPr>
              <a:t> or events related to their interactions on the platform.</a:t>
            </a:r>
          </a:p>
        </p:txBody>
      </p:sp>
    </p:spTree>
    <p:extLst>
      <p:ext uri="{BB962C8B-B14F-4D97-AF65-F5344CB8AC3E}">
        <p14:creationId xmlns:p14="http://schemas.microsoft.com/office/powerpoint/2010/main" val="3709808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A44F91-42FD-447F-9856-2E59EE1A41E1}">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647</TotalTime>
  <Words>1129</Words>
  <Application>Microsoft Office PowerPoint</Application>
  <PresentationFormat>Widescreen</PresentationFormat>
  <Paragraphs>156</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Rounded MT Bold</vt:lpstr>
      <vt:lpstr>Baskerville Old Face</vt:lpstr>
      <vt:lpstr>Bell MT</vt:lpstr>
      <vt:lpstr>Calibri</vt:lpstr>
      <vt:lpstr>Calibri Light</vt:lpstr>
      <vt:lpstr>Söhne</vt:lpstr>
      <vt:lpstr>Times New Roman</vt:lpstr>
      <vt:lpstr>Office Theme</vt:lpstr>
      <vt:lpstr>Online Artwork Booking  Website</vt:lpstr>
      <vt:lpstr>PowerPoint Presentation</vt:lpstr>
      <vt:lpstr>PowerPoint Presentation</vt:lpstr>
      <vt:lpstr>Abstract</vt:lpstr>
      <vt:lpstr>PowerPoint Presentation</vt:lpstr>
      <vt:lpstr>Proposing System</vt:lpstr>
      <vt:lpstr>PowerPoint Presentation</vt:lpstr>
      <vt:lpstr>PowerPoint Presentation</vt:lpstr>
      <vt:lpstr>Module Description</vt:lpstr>
      <vt:lpstr>PowerPoint Presentation</vt:lpstr>
      <vt:lpstr>Data Flow Diagram</vt:lpstr>
      <vt:lpstr>PowerPoint Presentation</vt:lpstr>
      <vt:lpstr>PowerPoint Presentation</vt:lpstr>
      <vt:lpstr>PowerPoint Presentation</vt:lpstr>
      <vt:lpstr>Database Design</vt:lpstr>
      <vt:lpstr>PowerPoint Presentation</vt:lpstr>
      <vt:lpstr>PowerPoint Presentation</vt:lpstr>
      <vt:lpstr>Screen 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Artwork Booking Website</dc:title>
  <dc:creator>kaliraj k</dc:creator>
  <cp:lastModifiedBy>kaliraj k</cp:lastModifiedBy>
  <cp:revision>55</cp:revision>
  <dcterms:created xsi:type="dcterms:W3CDTF">2024-01-04T17:18:40Z</dcterms:created>
  <dcterms:modified xsi:type="dcterms:W3CDTF">2024-01-10T07:21:42Z</dcterms:modified>
</cp:coreProperties>
</file>