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305" r:id="rId5"/>
    <p:sldId id="296" r:id="rId6"/>
    <p:sldId id="306" r:id="rId7"/>
    <p:sldId id="259" r:id="rId8"/>
    <p:sldId id="312" r:id="rId9"/>
    <p:sldId id="294" r:id="rId10"/>
    <p:sldId id="309" r:id="rId11"/>
    <p:sldId id="317" r:id="rId12"/>
    <p:sldId id="311" r:id="rId13"/>
    <p:sldId id="318" r:id="rId14"/>
    <p:sldId id="310" r:id="rId15"/>
    <p:sldId id="31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naveen kalisetti" initials="nk" lastIdx="1" clrIdx="3">
    <p:extLst>
      <p:ext uri="{19B8F6BF-5375-455C-9EA6-DF929625EA0E}">
        <p15:presenceInfo xmlns:p15="http://schemas.microsoft.com/office/powerpoint/2012/main" userId="fa53e0eafbbc62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879" autoAdjust="0"/>
  </p:normalViewPr>
  <p:slideViewPr>
    <p:cSldViewPr snapToGrid="0">
      <p:cViewPr varScale="1">
        <p:scale>
          <a:sx n="88" d="100"/>
          <a:sy n="88" d="100"/>
        </p:scale>
        <p:origin x="80" y="4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3-08-18T00:38:31.884" idx="1">
    <p:pos x="6601" y="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a:solidFill>
          <a:schemeClr val="bg1">
            <a:alpha val="90000"/>
          </a:schemeClr>
        </a:solidFill>
        <a:ln>
          <a:noFill/>
        </a:ln>
      </dgm:spPr>
      <dgm:t>
        <a:bodyPr/>
        <a:lstStyle/>
        <a:p>
          <a:pPr rtl="0"/>
          <a:r>
            <a:rPr lang="en-US" sz="1600" b="0" i="0" dirty="0">
              <a:solidFill>
                <a:schemeClr val="accent3"/>
              </a:solidFill>
              <a:latin typeface="Gill Sans Nova Light" panose="020B0302020104020203" pitchFamily="34" charset="0"/>
              <a:cs typeface="Gill Sans Light" panose="020B0302020104020203" pitchFamily="34" charset="-79"/>
            </a:rPr>
            <a:t>Here</a:t>
          </a:r>
          <a:r>
            <a:rPr lang="en-US" sz="1600" b="0" i="0" baseline="0" dirty="0">
              <a:solidFill>
                <a:schemeClr val="accent3"/>
              </a:solidFill>
              <a:latin typeface="Gill Sans Nova Light" panose="020B0302020104020203" pitchFamily="34" charset="0"/>
              <a:cs typeface="Gill Sans Light" panose="020B0302020104020203" pitchFamily="34" charset="-79"/>
            </a:rPr>
            <a:t> using libraries like pickle and flask when we given the crop id, it will display soil type, availability of water, weather suitable.</a:t>
          </a:r>
          <a:endParaRPr lang="en-US" sz="1600" b="0" i="0" dirty="0">
            <a:solidFill>
              <a:schemeClr val="accent3"/>
            </a:solidFill>
            <a:latin typeface="Gill Sans Nova Light" panose="020B0302020104020203" pitchFamily="34" charset="0"/>
            <a:cs typeface="Gill Sans Light" panose="020B0302020104020203" pitchFamily="34" charset="-79"/>
          </a:endParaRP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a:solidFill>
          <a:schemeClr val="accent2"/>
        </a:solidFill>
        <a:ln>
          <a:noFill/>
        </a:ln>
      </dgm:spPr>
      <dgm:t>
        <a:bodyPr/>
        <a:lstStyle/>
        <a:p>
          <a:pPr rtl="0"/>
          <a:r>
            <a:rPr lang="en-US" sz="2000" dirty="0">
              <a:latin typeface="Baskerville Old Face" panose="02020602080505020303" pitchFamily="18" charset="77"/>
              <a:ea typeface="Baskerville" panose="02020502070401020303" pitchFamily="18" charset="0"/>
            </a:rPr>
            <a:t>Finding data </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a:solidFill>
          <a:schemeClr val="bg1">
            <a:alpha val="90000"/>
          </a:schemeClr>
        </a:solidFill>
        <a:ln>
          <a:noFill/>
        </a:ln>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Create</a:t>
          </a:r>
          <a:r>
            <a:rPr lang="en-US" sz="1600" b="0" i="0" baseline="0" dirty="0">
              <a:solidFill>
                <a:schemeClr val="accent3"/>
              </a:solidFill>
              <a:latin typeface="Gill Sans Nova Light" panose="020B0302020104020203" pitchFamily="34" charset="0"/>
              <a:cs typeface="Gill Sans Light" panose="020B0302020104020203" pitchFamily="34" charset="-79"/>
            </a:rPr>
            <a:t> dataset having features like  water resource, type of soil, climate change.</a:t>
          </a:r>
          <a:endParaRPr lang="en-US" sz="1600" b="0" i="0" dirty="0">
            <a:solidFill>
              <a:schemeClr val="accent3"/>
            </a:solidFill>
            <a:latin typeface="Gill Sans Nova Light" panose="020B0302020104020203" pitchFamily="34" charset="0"/>
            <a:cs typeface="Gill Sans Light" panose="020B0302020104020203" pitchFamily="34" charset="-79"/>
          </a:endParaRP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Training the model</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a:solidFill>
          <a:schemeClr val="bg1">
            <a:lumMod val="95000"/>
            <a:alpha val="90000"/>
          </a:schemeClr>
        </a:solidFill>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Training model done using machine learning algorithms like random forest, regression.</a:t>
          </a: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Testing model</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a:solidFill>
          <a:schemeClr val="bg1">
            <a:alpha val="90000"/>
          </a:schemeClr>
        </a:solidFill>
        <a:ln>
          <a:noFill/>
        </a:ln>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Test</a:t>
          </a:r>
          <a:r>
            <a:rPr lang="en-US" sz="1600" b="0" i="0" baseline="0" dirty="0">
              <a:solidFill>
                <a:schemeClr val="accent3"/>
              </a:solidFill>
              <a:latin typeface="Gill Sans Nova Light" panose="020B0302020104020203" pitchFamily="34" charset="0"/>
              <a:cs typeface="Gill Sans Light" panose="020B0302020104020203" pitchFamily="34" charset="-79"/>
            </a:rPr>
            <a:t> the model and validated</a:t>
          </a:r>
          <a:endParaRPr lang="en-US" sz="1600" b="0" i="0" dirty="0">
            <a:solidFill>
              <a:schemeClr val="accent3"/>
            </a:solidFill>
            <a:latin typeface="Gill Sans Nova Light" panose="020B0302020104020203" pitchFamily="34" charset="0"/>
            <a:cs typeface="Gill Sans Light" panose="020B0302020104020203" pitchFamily="34" charset="-79"/>
          </a:endParaRP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a:solidFill>
          <a:schemeClr val="bg1">
            <a:lumMod val="95000"/>
            <a:alpha val="90000"/>
          </a:schemeClr>
        </a:solidFill>
      </dgm:spPr>
      <dgm:t>
        <a:bodyPr/>
        <a:lstStyle/>
        <a:p>
          <a:pPr rtl="0"/>
          <a:r>
            <a:rPr lang="en-US" sz="1600" b="0" i="0" dirty="0">
              <a:solidFill>
                <a:schemeClr val="accent3"/>
              </a:solidFill>
              <a:latin typeface="Gill Sans Nova Light" panose="020B0302020104020203" pitchFamily="34" charset="0"/>
              <a:cs typeface="Gill Sans Light" panose="020B0302020104020203" pitchFamily="34" charset="-79"/>
            </a:rPr>
            <a:t>Further</a:t>
          </a:r>
          <a:r>
            <a:rPr lang="en-US" sz="1600" b="0" i="0" baseline="0" dirty="0">
              <a:solidFill>
                <a:schemeClr val="accent3"/>
              </a:solidFill>
              <a:latin typeface="Gill Sans Nova Light" panose="020B0302020104020203" pitchFamily="34" charset="0"/>
              <a:cs typeface="Gill Sans Light" panose="020B0302020104020203" pitchFamily="34" charset="-79"/>
            </a:rPr>
            <a:t> the machine learning model is implemented to web page.</a:t>
          </a:r>
          <a:endParaRPr lang="en-US" sz="1600" b="0" i="0" dirty="0">
            <a:solidFill>
              <a:schemeClr val="accent3"/>
            </a:solidFill>
            <a:latin typeface="Gill Sans Nova Light" panose="020B0302020104020203" pitchFamily="34" charset="0"/>
            <a:cs typeface="Gill Sans Light" panose="020B0302020104020203" pitchFamily="34" charset="-79"/>
          </a:endParaRP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A2322D3A-7AC2-4C5C-9D7E-EAB2313D47D4}">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Web application</a:t>
          </a:r>
        </a:p>
      </dgm:t>
    </dgm:pt>
    <dgm:pt modelId="{4A8C15D4-B36F-4764-B4FF-F2AF790D3E17}" type="parTrans" cxnId="{179FAFCF-F878-464E-A8A6-1185EFA0E380}">
      <dgm:prSet/>
      <dgm:spPr/>
      <dgm:t>
        <a:bodyPr/>
        <a:lstStyle/>
        <a:p>
          <a:endParaRPr lang="en-US"/>
        </a:p>
      </dgm:t>
    </dgm:pt>
    <dgm:pt modelId="{84DE1C3A-3FC7-4DB3-88ED-33F65A71557A}" type="sibTrans" cxnId="{179FAFCF-F878-464E-A8A6-1185EFA0E380}">
      <dgm:prSet/>
      <dgm:spPr/>
      <dgm:t>
        <a:bodyPr/>
        <a:lstStyle/>
        <a:p>
          <a:endParaRPr lang="en-US"/>
        </a:p>
      </dgm:t>
    </dgm:pt>
    <dgm:pt modelId="{4F85505A-81B6-4FDA-A144-900B71DAD946}">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Implementation </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custLinFactNeighborY="-56478">
        <dgm:presLayoutVars>
          <dgm:chMax val="0"/>
          <dgm:chPref val="0"/>
        </dgm:presLayoutVars>
      </dgm:prSet>
      <dgm:spPr/>
    </dgm:pt>
    <dgm:pt modelId="{22359DD7-1BFB-4900-BAE6-6084F2F57988}" type="pres">
      <dgm:prSet presAssocID="{73D947E0-108F-4D20-A71E-3CF329F97212}" presName="desTx" presStyleLbl="alignAccFollowNode1" presStyleIdx="0" presStyleCnt="5" custScaleY="173526" custLinFactNeighborY="13200">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custLinFactNeighborY="-56478">
        <dgm:presLayoutVars>
          <dgm:chMax val="0"/>
          <dgm:chPref val="0"/>
        </dgm:presLayoutVars>
      </dgm:prSet>
      <dgm:spPr/>
    </dgm:pt>
    <dgm:pt modelId="{4FEB85EB-D046-4CDB-8A62-BBCE260C4490}" type="pres">
      <dgm:prSet presAssocID="{B1AFA1AF-0FF8-45B3-A6D0-0E255A2F637D}" presName="desTx" presStyleLbl="alignAccFollowNode1" presStyleIdx="1" presStyleCnt="5" custScaleY="173526" custLinFactNeighborY="13200">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custLinFactNeighborY="-56478">
        <dgm:presLayoutVars>
          <dgm:chMax val="0"/>
          <dgm:chPref val="0"/>
        </dgm:presLayoutVars>
      </dgm:prSet>
      <dgm:spPr/>
    </dgm:pt>
    <dgm:pt modelId="{6B5FE59C-B471-448A-AA7A-B526DCC4D4CA}" type="pres">
      <dgm:prSet presAssocID="{E9682B4F-0217-4B50-923E-C104AA24290F}" presName="desTx" presStyleLbl="alignAccFollowNode1" presStyleIdx="2" presStyleCnt="5" custScaleY="173526" custLinFactNeighborY="13200">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custLinFactNeighborY="-56478">
        <dgm:presLayoutVars>
          <dgm:chMax val="0"/>
          <dgm:chPref val="0"/>
        </dgm:presLayoutVars>
      </dgm:prSet>
      <dgm:spPr/>
    </dgm:pt>
    <dgm:pt modelId="{C42A8BDE-B838-475D-AFDE-17B60D744AB6}" type="pres">
      <dgm:prSet presAssocID="{4F85505A-81B6-4FDA-A144-900B71DAD946}" presName="desTx" presStyleLbl="alignAccFollowNode1" presStyleIdx="3" presStyleCnt="5" custScaleY="173526" custLinFactNeighborY="13200">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custLinFactNeighborX="684" custLinFactNeighborY="-55076">
        <dgm:presLayoutVars>
          <dgm:chMax val="0"/>
          <dgm:chPref val="0"/>
        </dgm:presLayoutVars>
      </dgm:prSet>
      <dgm:spPr/>
    </dgm:pt>
    <dgm:pt modelId="{C8429E68-36DD-4F6A-A2F4-7CCDADCEFAD1}" type="pres">
      <dgm:prSet presAssocID="{A2322D3A-7AC2-4C5C-9D7E-EAB2313D47D4}" presName="desTx" presStyleLbl="alignAccFollowNode1" presStyleIdx="4" presStyleCnt="5" custScaleX="99917" custScaleY="139748" custLinFactNeighborY="13200">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3760" y="52185"/>
          <a:ext cx="2011384" cy="60341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Finding data </a:t>
          </a:r>
        </a:p>
      </dsp:txBody>
      <dsp:txXfrm>
        <a:off x="13760" y="52185"/>
        <a:ext cx="2011384" cy="603415"/>
      </dsp:txXfrm>
    </dsp:sp>
    <dsp:sp modelId="{22359DD7-1BFB-4900-BAE6-6084F2F57988}">
      <dsp:nvSpPr>
        <dsp:cNvPr id="0" name=""/>
        <dsp:cNvSpPr/>
      </dsp:nvSpPr>
      <dsp:spPr>
        <a:xfrm>
          <a:off x="13760" y="551576"/>
          <a:ext cx="2011384" cy="2795619"/>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Create</a:t>
          </a:r>
          <a:r>
            <a:rPr lang="en-US" sz="1600" b="0" i="0" kern="1200" baseline="0" dirty="0">
              <a:solidFill>
                <a:schemeClr val="accent3"/>
              </a:solidFill>
              <a:latin typeface="Gill Sans Nova Light" panose="020B0302020104020203" pitchFamily="34" charset="0"/>
              <a:cs typeface="Gill Sans Light" panose="020B0302020104020203" pitchFamily="34" charset="-79"/>
            </a:rPr>
            <a:t> dataset having features like  water resource, type of soil, climate change.</a:t>
          </a:r>
          <a:endParaRPr lang="en-US"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13760" y="551576"/>
        <a:ext cx="2011384" cy="2795619"/>
      </dsp:txXfrm>
    </dsp:sp>
    <dsp:sp modelId="{C4F84DEA-2002-4D32-8E80-70EEE05E345A}">
      <dsp:nvSpPr>
        <dsp:cNvPr id="0" name=""/>
        <dsp:cNvSpPr/>
      </dsp:nvSpPr>
      <dsp:spPr>
        <a:xfrm>
          <a:off x="2132933" y="52185"/>
          <a:ext cx="2011384" cy="60341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Training the model</a:t>
          </a:r>
        </a:p>
      </dsp:txBody>
      <dsp:txXfrm>
        <a:off x="2132933" y="52185"/>
        <a:ext cx="2011384" cy="603415"/>
      </dsp:txXfrm>
    </dsp:sp>
    <dsp:sp modelId="{4FEB85EB-D046-4CDB-8A62-BBCE260C4490}">
      <dsp:nvSpPr>
        <dsp:cNvPr id="0" name=""/>
        <dsp:cNvSpPr/>
      </dsp:nvSpPr>
      <dsp:spPr>
        <a:xfrm>
          <a:off x="2132933" y="551576"/>
          <a:ext cx="2011384" cy="2795619"/>
        </a:xfrm>
        <a:prstGeom prst="rect">
          <a:avLst/>
        </a:prstGeom>
        <a:solidFill>
          <a:schemeClr val="bg1">
            <a:lumMod val="9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Training model done using machine learning algorithms like random forest, regression.</a:t>
          </a:r>
        </a:p>
      </dsp:txBody>
      <dsp:txXfrm>
        <a:off x="2132933" y="551576"/>
        <a:ext cx="2011384" cy="2795619"/>
      </dsp:txXfrm>
    </dsp:sp>
    <dsp:sp modelId="{49B7F8FA-D256-41EF-9327-52A3551D9A60}">
      <dsp:nvSpPr>
        <dsp:cNvPr id="0" name=""/>
        <dsp:cNvSpPr/>
      </dsp:nvSpPr>
      <dsp:spPr>
        <a:xfrm>
          <a:off x="4252107" y="81726"/>
          <a:ext cx="2011384" cy="60341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Testing model</a:t>
          </a:r>
        </a:p>
      </dsp:txBody>
      <dsp:txXfrm>
        <a:off x="4252107" y="81726"/>
        <a:ext cx="2011384" cy="603415"/>
      </dsp:txXfrm>
    </dsp:sp>
    <dsp:sp modelId="{6B5FE59C-B471-448A-AA7A-B526DCC4D4CA}">
      <dsp:nvSpPr>
        <dsp:cNvPr id="0" name=""/>
        <dsp:cNvSpPr/>
      </dsp:nvSpPr>
      <dsp:spPr>
        <a:xfrm>
          <a:off x="4252107" y="677052"/>
          <a:ext cx="2011384" cy="2569320"/>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Test</a:t>
          </a:r>
          <a:r>
            <a:rPr lang="en-US" sz="1600" b="0" i="0" kern="1200" baseline="0" dirty="0">
              <a:solidFill>
                <a:schemeClr val="accent3"/>
              </a:solidFill>
              <a:latin typeface="Gill Sans Nova Light" panose="020B0302020104020203" pitchFamily="34" charset="0"/>
              <a:cs typeface="Gill Sans Light" panose="020B0302020104020203" pitchFamily="34" charset="-79"/>
            </a:rPr>
            <a:t> the model and validated</a:t>
          </a:r>
          <a:endParaRPr lang="en-US"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4252107" y="677052"/>
        <a:ext cx="2011384" cy="2569320"/>
      </dsp:txXfrm>
    </dsp:sp>
    <dsp:sp modelId="{4132ECB1-6BEF-4935-AFA3-B2EAA48FDE7E}">
      <dsp:nvSpPr>
        <dsp:cNvPr id="0" name=""/>
        <dsp:cNvSpPr/>
      </dsp:nvSpPr>
      <dsp:spPr>
        <a:xfrm>
          <a:off x="6371281" y="81726"/>
          <a:ext cx="2011384" cy="60341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Implementation </a:t>
          </a:r>
        </a:p>
      </dsp:txBody>
      <dsp:txXfrm>
        <a:off x="6371281" y="81726"/>
        <a:ext cx="2011384" cy="603415"/>
      </dsp:txXfrm>
    </dsp:sp>
    <dsp:sp modelId="{C42A8BDE-B838-475D-AFDE-17B60D744AB6}">
      <dsp:nvSpPr>
        <dsp:cNvPr id="0" name=""/>
        <dsp:cNvSpPr/>
      </dsp:nvSpPr>
      <dsp:spPr>
        <a:xfrm>
          <a:off x="6371281" y="677052"/>
          <a:ext cx="2011384" cy="2569320"/>
        </a:xfrm>
        <a:prstGeom prst="rect">
          <a:avLst/>
        </a:prstGeom>
        <a:solidFill>
          <a:schemeClr val="bg1">
            <a:lumMod val="9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711200" rtl="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Further</a:t>
          </a:r>
          <a:r>
            <a:rPr lang="en-US" sz="1600" b="0" i="0" kern="1200" baseline="0" dirty="0">
              <a:solidFill>
                <a:schemeClr val="accent3"/>
              </a:solidFill>
              <a:latin typeface="Gill Sans Nova Light" panose="020B0302020104020203" pitchFamily="34" charset="0"/>
              <a:cs typeface="Gill Sans Light" panose="020B0302020104020203" pitchFamily="34" charset="-79"/>
            </a:rPr>
            <a:t> the machine learning model is implemented to web page.</a:t>
          </a:r>
          <a:endParaRPr lang="en-US"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6371281" y="677052"/>
        <a:ext cx="2011384" cy="2569320"/>
      </dsp:txXfrm>
    </dsp:sp>
    <dsp:sp modelId="{59606EB9-9F10-4D12-A33F-A242FDCC0D0F}">
      <dsp:nvSpPr>
        <dsp:cNvPr id="0" name=""/>
        <dsp:cNvSpPr/>
      </dsp:nvSpPr>
      <dsp:spPr>
        <a:xfrm>
          <a:off x="8504213" y="60645"/>
          <a:ext cx="2011384" cy="60341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Web application</a:t>
          </a:r>
        </a:p>
      </dsp:txBody>
      <dsp:txXfrm>
        <a:off x="8504213" y="60645"/>
        <a:ext cx="2011384" cy="603415"/>
      </dsp:txXfrm>
    </dsp:sp>
    <dsp:sp modelId="{C8429E68-36DD-4F6A-A2F4-7CCDADCEFAD1}">
      <dsp:nvSpPr>
        <dsp:cNvPr id="0" name=""/>
        <dsp:cNvSpPr/>
      </dsp:nvSpPr>
      <dsp:spPr>
        <a:xfrm>
          <a:off x="8491289" y="564985"/>
          <a:ext cx="2009715" cy="2889302"/>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711200" rtl="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Here</a:t>
          </a:r>
          <a:r>
            <a:rPr lang="en-US" sz="1600" b="0" i="0" kern="1200" baseline="0" dirty="0">
              <a:solidFill>
                <a:schemeClr val="accent3"/>
              </a:solidFill>
              <a:latin typeface="Gill Sans Nova Light" panose="020B0302020104020203" pitchFamily="34" charset="0"/>
              <a:cs typeface="Gill Sans Light" panose="020B0302020104020203" pitchFamily="34" charset="-79"/>
            </a:rPr>
            <a:t> using libraries like pickle and flask when we given the crop id, it will display soil type, availability of water, weather suitable.</a:t>
          </a:r>
          <a:endParaRPr lang="en-US"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8491289" y="564985"/>
        <a:ext cx="2009715" cy="288930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8/18/2023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8/18/2023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4</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3795487" y="2660903"/>
            <a:ext cx="4550228" cy="1330525"/>
          </a:xfrm>
        </p:spPr>
        <p:txBody>
          <a:bodyPr/>
          <a:lstStyle/>
          <a:p>
            <a:r>
              <a:rPr lang="en-US" dirty="0"/>
              <a:t>Aiding farmers in selecting of crop varieties</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D61B4-5A9A-C2E6-9EE0-0690F455E1F3}"/>
              </a:ext>
            </a:extLst>
          </p:cNvPr>
          <p:cNvSpPr>
            <a:spLocks noGrp="1"/>
          </p:cNvSpPr>
          <p:nvPr>
            <p:ph type="title"/>
          </p:nvPr>
        </p:nvSpPr>
        <p:spPr/>
        <p:txBody>
          <a:bodyPr/>
          <a:lstStyle/>
          <a:p>
            <a:r>
              <a:rPr lang="en-US" dirty="0"/>
              <a:t>Web application-2</a:t>
            </a:r>
          </a:p>
        </p:txBody>
      </p:sp>
      <p:pic>
        <p:nvPicPr>
          <p:cNvPr id="7" name="Content Placeholder 6">
            <a:extLst>
              <a:ext uri="{FF2B5EF4-FFF2-40B4-BE49-F238E27FC236}">
                <a16:creationId xmlns:a16="http://schemas.microsoft.com/office/drawing/2014/main" id="{6853D51A-5FC3-4F6C-EEBF-C2F454F23009}"/>
              </a:ext>
            </a:extLst>
          </p:cNvPr>
          <p:cNvPicPr>
            <a:picLocks noGrp="1" noChangeAspect="1"/>
          </p:cNvPicPr>
          <p:nvPr>
            <p:ph idx="1"/>
          </p:nvPr>
        </p:nvPicPr>
        <p:blipFill>
          <a:blip r:embed="rId2"/>
          <a:stretch>
            <a:fillRect/>
          </a:stretch>
        </p:blipFill>
        <p:spPr>
          <a:xfrm>
            <a:off x="2795974" y="1825625"/>
            <a:ext cx="6600052" cy="4370388"/>
          </a:xfrm>
        </p:spPr>
      </p:pic>
      <p:sp>
        <p:nvSpPr>
          <p:cNvPr id="4" name="Footer Placeholder 3">
            <a:extLst>
              <a:ext uri="{FF2B5EF4-FFF2-40B4-BE49-F238E27FC236}">
                <a16:creationId xmlns:a16="http://schemas.microsoft.com/office/drawing/2014/main" id="{B28A6FF4-CCBA-A05B-12FB-99B5F942D905}"/>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F39289A-4E05-F7F4-98AB-7A0EB6923B76}"/>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2623973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US" dirty="0">
                <a:latin typeface="Baskerville Old Face" panose="02020602080505020303" pitchFamily="18" charset="77"/>
              </a:rPr>
              <a:t>Conclusion </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p:txBody>
          <a:bodyPr/>
          <a:lstStyle/>
          <a:p>
            <a:pPr marL="0" indent="0">
              <a:lnSpc>
                <a:spcPct val="100000"/>
              </a:lnSpc>
              <a:buNone/>
            </a:pPr>
            <a:r>
              <a:rPr lang="en-US" dirty="0">
                <a:solidFill>
                  <a:schemeClr val="accent3"/>
                </a:solidFill>
                <a:cs typeface="Calibri"/>
              </a:rPr>
              <a:t>In conclusion, aiding farmers in the selection of crop varieties is a cornerstone to evolving sustainable, resilient, and productive agricultural systems. </a:t>
            </a:r>
          </a:p>
          <a:p>
            <a:pPr marL="0" indent="0">
              <a:lnSpc>
                <a:spcPct val="100000"/>
              </a:lnSpc>
              <a:buNone/>
            </a:pPr>
            <a:r>
              <a:rPr lang="en-US" dirty="0">
                <a:solidFill>
                  <a:schemeClr val="accent3"/>
                </a:solidFill>
                <a:cs typeface="Calibri"/>
              </a:rPr>
              <a:t>By providing farmers with the right tools, knowledge, and support, we not only empower them to make informed decisions but also work towards securing the world's food supply, preserving the environment, and uplifting economies.</a:t>
            </a: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520700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p:txBody>
          <a:bodyPr/>
          <a:lstStyle/>
          <a:p>
            <a:r>
              <a:rPr lang="en-US" dirty="0"/>
              <a:t>Team 65</a:t>
            </a:r>
          </a:p>
          <a:p>
            <a:r>
              <a:rPr lang="en-US" dirty="0"/>
              <a:t> white hat zombies</a:t>
            </a:r>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a:bodyPr>
          <a:lstStyle/>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Introduction</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Primary goals</a:t>
            </a:r>
          </a:p>
          <a:p>
            <a:pPr marL="0" indent="0">
              <a:lnSpc>
                <a:spcPct val="150000"/>
              </a:lnSpc>
              <a:buNone/>
            </a:pPr>
            <a:r>
              <a:rPr lang="en-US" dirty="0">
                <a:latin typeface="Gill Sans Nova Light" panose="020B0302020104020203" pitchFamily="34" charset="0"/>
                <a:cs typeface="Gill Sans Light" panose="020B0302020104020203" pitchFamily="34" charset="-79"/>
              </a:rPr>
              <a:t>Implementation </a:t>
            </a:r>
            <a:endParaRPr lang="en-US" sz="2400" dirty="0">
              <a:solidFill>
                <a:schemeClr val="accent3"/>
              </a:solidFill>
              <a:latin typeface="Gill Sans Nova Light" panose="020B0302020104020203" pitchFamily="34" charset="0"/>
              <a:cs typeface="Gill Sans Light" panose="020B0302020104020203" pitchFamily="34" charset="-79"/>
            </a:endParaRPr>
          </a:p>
          <a:p>
            <a:r>
              <a:rPr lang="en-US" dirty="0">
                <a:solidFill>
                  <a:schemeClr val="accent3"/>
                </a:solidFill>
                <a:latin typeface="Gill Sans Nova Light" panose="020B0302020104020203" pitchFamily="34" charset="0"/>
                <a:cs typeface="Calibri"/>
              </a:rPr>
              <a:t>Output</a:t>
            </a:r>
          </a:p>
          <a:p>
            <a:r>
              <a:rPr lang="en-US" dirty="0">
                <a:latin typeface="Gill Sans Nova Light" panose="020B0302020104020203" pitchFamily="34" charset="0"/>
                <a:cs typeface="Calibri"/>
              </a:rPr>
              <a:t>Conclusion </a:t>
            </a:r>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lstStyle/>
          <a:p>
            <a:r>
              <a:rPr lang="en-US" dirty="0"/>
              <a:t>In an era where climate change, soil health, pest resistance, and water resource availability are pressing issues, the selection of appropriate crop varieties becomes crucial for farmers. The right variety can significantly affect yields, profitability, and sustainability. </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p:txBody>
          <a:bodyPr/>
          <a:lstStyle/>
          <a:p>
            <a:r>
              <a:rPr lang="en-US" b="1" dirty="0"/>
              <a:t> analyzing the data &amp; predicting the crop </a:t>
            </a:r>
            <a:r>
              <a:rPr lang="en-US" b="1" dirty="0" err="1"/>
              <a:t>yeild</a:t>
            </a:r>
            <a:r>
              <a:rPr lang="en-US" b="1" dirty="0"/>
              <a:t> </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p:txBody>
          <a:bodyPr/>
          <a:lstStyle/>
          <a:p>
            <a:r>
              <a:rPr lang="en-US" dirty="0"/>
              <a:t>Data set</a:t>
            </a:r>
          </a:p>
        </p:txBody>
      </p:sp>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5</a:t>
            </a:fld>
            <a:endParaRPr lang="en-US" dirty="0"/>
          </a:p>
        </p:txBody>
      </p:sp>
      <p:pic>
        <p:nvPicPr>
          <p:cNvPr id="9" name="Picture 8">
            <a:extLst>
              <a:ext uri="{FF2B5EF4-FFF2-40B4-BE49-F238E27FC236}">
                <a16:creationId xmlns:a16="http://schemas.microsoft.com/office/drawing/2014/main" id="{73964185-7624-9615-C45F-ACB8963148C7}"/>
              </a:ext>
            </a:extLst>
          </p:cNvPr>
          <p:cNvPicPr>
            <a:picLocks noChangeAspect="1"/>
          </p:cNvPicPr>
          <p:nvPr/>
        </p:nvPicPr>
        <p:blipFill>
          <a:blip r:embed="rId2"/>
          <a:stretch>
            <a:fillRect/>
          </a:stretch>
        </p:blipFill>
        <p:spPr>
          <a:xfrm>
            <a:off x="1734457" y="1706879"/>
            <a:ext cx="8447314" cy="4351156"/>
          </a:xfrm>
          <a:prstGeom prst="rect">
            <a:avLst/>
          </a:prstGeom>
        </p:spPr>
      </p:pic>
    </p:spTree>
    <p:extLst>
      <p:ext uri="{BB962C8B-B14F-4D97-AF65-F5344CB8AC3E}">
        <p14:creationId xmlns:p14="http://schemas.microsoft.com/office/powerpoint/2010/main" val="871201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p:txBody>
          <a:bodyPr/>
          <a:lstStyle/>
          <a:p>
            <a:r>
              <a:rPr lang="en-US" dirty="0"/>
              <a:t>Implementation </a:t>
            </a:r>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a:lstStyle/>
          <a:p>
            <a:r>
              <a:rPr lang="en-US" dirty="0"/>
              <a:t>F</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p:txBody>
          <a:bodyPr/>
          <a:lstStyle/>
          <a:p>
            <a:r>
              <a:rPr lang="en-US" dirty="0"/>
              <a:t>Frontend </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p:txBody>
          <a:bodyPr/>
          <a:lstStyle/>
          <a:p>
            <a:r>
              <a:rPr lang="en-US" dirty="0"/>
              <a:t>HTML USED TO CREATE WEB PAGE </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a:xfrm>
            <a:off x="6289612" y="3332988"/>
            <a:ext cx="5065776" cy="448056"/>
          </a:xfrm>
        </p:spPr>
        <p:txBody>
          <a:bodyPr/>
          <a:lstStyle/>
          <a:p>
            <a:r>
              <a:rPr lang="en-US" dirty="0"/>
              <a:t>Backend </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a:xfrm>
            <a:off x="6199632" y="3793526"/>
            <a:ext cx="5065776" cy="1408176"/>
          </a:xfrm>
        </p:spPr>
        <p:txBody>
          <a:bodyPr/>
          <a:lstStyle/>
          <a:p>
            <a:r>
              <a:rPr lang="en-US" dirty="0"/>
              <a:t>PICKLE,FLASK USED TO CONNECT MACHINE LAERNING CODE WITH WEB PAGE</a:t>
            </a:r>
          </a:p>
        </p:txBody>
      </p:sp>
      <p:sp>
        <p:nvSpPr>
          <p:cNvPr id="7" name="Footer Placeholder 6">
            <a:extLst>
              <a:ext uri="{FF2B5EF4-FFF2-40B4-BE49-F238E27FC236}">
                <a16:creationId xmlns:a16="http://schemas.microsoft.com/office/drawing/2014/main" id="{486CE65B-C283-8A90-DF86-161AC356BEA0}"/>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985610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C4AE-C2C4-A814-CC59-BD002AEF46FC}"/>
              </a:ext>
            </a:extLst>
          </p:cNvPr>
          <p:cNvSpPr>
            <a:spLocks noGrp="1"/>
          </p:cNvSpPr>
          <p:nvPr>
            <p:ph type="title"/>
          </p:nvPr>
        </p:nvSpPr>
        <p:spPr/>
        <p:txBody>
          <a:bodyPr/>
          <a:lstStyle/>
          <a:p>
            <a:r>
              <a:rPr lang="en-US" dirty="0"/>
              <a:t>Flow of work</a:t>
            </a:r>
          </a:p>
        </p:txBody>
      </p:sp>
      <p:sp>
        <p:nvSpPr>
          <p:cNvPr id="4" name="Footer Placeholder 3">
            <a:extLst>
              <a:ext uri="{FF2B5EF4-FFF2-40B4-BE49-F238E27FC236}">
                <a16:creationId xmlns:a16="http://schemas.microsoft.com/office/drawing/2014/main" id="{8C2F00B7-F64B-BD9F-339A-EE343262F312}"/>
              </a:ext>
            </a:extLst>
          </p:cNvPr>
          <p:cNvSpPr>
            <a:spLocks noGrp="1"/>
          </p:cNvSpPr>
          <p:nvPr>
            <p:ph type="ftr" sz="quarter" idx="10"/>
          </p:nvPr>
        </p:nvSpPr>
        <p:spPr>
          <a:xfrm>
            <a:off x="398664" y="6356350"/>
            <a:ext cx="4114800" cy="3651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a:lstStyle/>
          <a:p>
            <a:fld id="{294A09A9-5501-47C1-A89A-A340965A2BE2}" type="slidenum">
              <a:rPr lang="en-US" smtClean="0"/>
              <a:t>7</a:t>
            </a:fld>
            <a:endParaRPr lang="en-US" dirty="0"/>
          </a:p>
        </p:txBody>
      </p:sp>
      <p:graphicFrame>
        <p:nvGraphicFramePr>
          <p:cNvPr id="7" name="Content Placeholder 3" descr="Timeline Placeholder ">
            <a:extLst>
              <a:ext uri="{FF2B5EF4-FFF2-40B4-BE49-F238E27FC236}">
                <a16:creationId xmlns:a16="http://schemas.microsoft.com/office/drawing/2014/main" id="{C1D7FEFA-7A16-2FA3-C133-D72EC12F246F}"/>
              </a:ext>
            </a:extLst>
          </p:cNvPr>
          <p:cNvGraphicFramePr>
            <a:graphicFrameLocks noGrp="1"/>
          </p:cNvGraphicFramePr>
          <p:nvPr>
            <p:ph idx="1"/>
            <p:extLst>
              <p:ext uri="{D42A27DB-BD31-4B8C-83A1-F6EECF244321}">
                <p14:modId xmlns:p14="http://schemas.microsoft.com/office/powerpoint/2010/main" val="331041220"/>
              </p:ext>
            </p:extLst>
          </p:nvPr>
        </p:nvGraphicFramePr>
        <p:xfrm>
          <a:off x="838200" y="2990850"/>
          <a:ext cx="10515600" cy="3473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9058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478B2-AF8A-2B63-C287-54A6768C3276}"/>
              </a:ext>
            </a:extLst>
          </p:cNvPr>
          <p:cNvSpPr>
            <a:spLocks noGrp="1"/>
          </p:cNvSpPr>
          <p:nvPr>
            <p:ph type="title"/>
          </p:nvPr>
        </p:nvSpPr>
        <p:spPr/>
        <p:txBody>
          <a:bodyPr/>
          <a:lstStyle/>
          <a:p>
            <a:r>
              <a:rPr lang="en-US" dirty="0"/>
              <a:t>Output </a:t>
            </a:r>
          </a:p>
        </p:txBody>
      </p:sp>
      <p:pic>
        <p:nvPicPr>
          <p:cNvPr id="7" name="Content Placeholder 6">
            <a:extLst>
              <a:ext uri="{FF2B5EF4-FFF2-40B4-BE49-F238E27FC236}">
                <a16:creationId xmlns:a16="http://schemas.microsoft.com/office/drawing/2014/main" id="{993FE340-A0BA-E470-DA98-00A9291A3EA4}"/>
              </a:ext>
            </a:extLst>
          </p:cNvPr>
          <p:cNvPicPr>
            <a:picLocks noGrp="1" noChangeAspect="1"/>
          </p:cNvPicPr>
          <p:nvPr>
            <p:ph idx="1"/>
          </p:nvPr>
        </p:nvPicPr>
        <p:blipFill>
          <a:blip r:embed="rId2"/>
          <a:stretch>
            <a:fillRect/>
          </a:stretch>
        </p:blipFill>
        <p:spPr>
          <a:xfrm>
            <a:off x="2764971" y="2990850"/>
            <a:ext cx="7605486" cy="3473450"/>
          </a:xfrm>
        </p:spPr>
      </p:pic>
      <p:sp>
        <p:nvSpPr>
          <p:cNvPr id="4" name="Footer Placeholder 3">
            <a:extLst>
              <a:ext uri="{FF2B5EF4-FFF2-40B4-BE49-F238E27FC236}">
                <a16:creationId xmlns:a16="http://schemas.microsoft.com/office/drawing/2014/main" id="{B242DFBF-46B7-D05E-7019-07948B17A130}"/>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87A95B7-D73D-3314-C619-76EE7E44A3ED}"/>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4284765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p:txBody>
          <a:bodyPr/>
          <a:lstStyle/>
          <a:p>
            <a:r>
              <a:rPr lang="en-US" dirty="0"/>
              <a:t>Web application</a:t>
            </a:r>
          </a:p>
        </p:txBody>
      </p:sp>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9</a:t>
            </a:fld>
            <a:endParaRPr lang="en-US" dirty="0"/>
          </a:p>
        </p:txBody>
      </p:sp>
      <p:pic>
        <p:nvPicPr>
          <p:cNvPr id="6" name="Picture 5">
            <a:extLst>
              <a:ext uri="{FF2B5EF4-FFF2-40B4-BE49-F238E27FC236}">
                <a16:creationId xmlns:a16="http://schemas.microsoft.com/office/drawing/2014/main" id="{E7D6AB6E-5C11-73EE-17A9-ED50B55EB1DF}"/>
              </a:ext>
            </a:extLst>
          </p:cNvPr>
          <p:cNvPicPr>
            <a:picLocks noChangeAspect="1"/>
          </p:cNvPicPr>
          <p:nvPr/>
        </p:nvPicPr>
        <p:blipFill>
          <a:blip r:embed="rId2"/>
          <a:stretch>
            <a:fillRect/>
          </a:stretch>
        </p:blipFill>
        <p:spPr>
          <a:xfrm>
            <a:off x="2322287" y="1706879"/>
            <a:ext cx="7503884" cy="4309292"/>
          </a:xfrm>
          <a:prstGeom prst="rect">
            <a:avLst/>
          </a:prstGeom>
        </p:spPr>
      </p:pic>
    </p:spTree>
    <p:extLst>
      <p:ext uri="{BB962C8B-B14F-4D97-AF65-F5344CB8AC3E}">
        <p14:creationId xmlns:p14="http://schemas.microsoft.com/office/powerpoint/2010/main" val="941015171"/>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{3548D47B-8E29-4520-B539-6FA809199617}tf56410444_win32</Template>
  <TotalTime>41</TotalTime>
  <Words>288</Words>
  <Application>Microsoft Office PowerPoint</Application>
  <PresentationFormat>Widescreen</PresentationFormat>
  <Paragraphs>59</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Baskerville</vt:lpstr>
      <vt:lpstr>Baskerville Old Face</vt:lpstr>
      <vt:lpstr>Calibri</vt:lpstr>
      <vt:lpstr>Gill Sans Light</vt:lpstr>
      <vt:lpstr>Gill Sans Nova</vt:lpstr>
      <vt:lpstr>Gill Sans Nova Light</vt:lpstr>
      <vt:lpstr>Office Theme</vt:lpstr>
      <vt:lpstr>Aiding farmers in selecting of crop varieties</vt:lpstr>
      <vt:lpstr>Agenda</vt:lpstr>
      <vt:lpstr>Introduction</vt:lpstr>
      <vt:lpstr>Primary goals</vt:lpstr>
      <vt:lpstr>Data set</vt:lpstr>
      <vt:lpstr>Implementation </vt:lpstr>
      <vt:lpstr>Flow of work</vt:lpstr>
      <vt:lpstr>Output </vt:lpstr>
      <vt:lpstr>Web application</vt:lpstr>
      <vt:lpstr>Web application-2</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Aiding farmers in selecting of crop varieties</dc:title>
  <dc:creator>naveen kalisetti</dc:creator>
  <cp:lastModifiedBy>naveen kalisetti</cp:lastModifiedBy>
  <cp:revision>4</cp:revision>
  <dcterms:created xsi:type="dcterms:W3CDTF">2023-08-17T18:47:37Z</dcterms:created>
  <dcterms:modified xsi:type="dcterms:W3CDTF">2023-08-18T07:52:42Z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