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5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0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5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9938-5D37-4C2A-B8F1-3901CC8A58D2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F098-452B-457A-B094-C1BAB3E15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435" y="295765"/>
            <a:ext cx="298179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3858"/>
            <a:ext cx="10359390" cy="49383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95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TCP/IP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prior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TCP/IP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 exactly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similar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OSI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looked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reference/logical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It was designed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describe </a:t>
            </a:r>
            <a:r>
              <a:rPr sz="2400" dirty="0">
                <a:latin typeface="Arial MT"/>
                <a:cs typeface="Arial MT"/>
              </a:rPr>
              <a:t>the functions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communication </a:t>
            </a:r>
            <a:r>
              <a:rPr sz="2400" dirty="0">
                <a:latin typeface="Arial MT"/>
                <a:cs typeface="Arial MT"/>
              </a:rPr>
              <a:t>system </a:t>
            </a:r>
            <a:r>
              <a:rPr sz="2400" spc="-10" dirty="0">
                <a:latin typeface="Arial MT"/>
                <a:cs typeface="Arial MT"/>
              </a:rPr>
              <a:t>by </a:t>
            </a:r>
            <a:r>
              <a:rPr sz="2400" spc="-5" dirty="0">
                <a:latin typeface="Arial MT"/>
                <a:cs typeface="Arial MT"/>
              </a:rPr>
              <a:t> dividing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procedure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components.</a:t>
            </a:r>
            <a:endParaRPr sz="2400">
              <a:latin typeface="Arial MT"/>
              <a:cs typeface="Arial MT"/>
            </a:endParaRPr>
          </a:p>
          <a:p>
            <a:pPr marL="241300" indent="-229235" algn="just">
              <a:lnSpc>
                <a:spcPct val="10000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TCP/IP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model,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designed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developed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Department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  <a:p>
            <a:pPr marL="241300" algn="just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Defense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(DoD)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1960s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standard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protocols.</a:t>
            </a:r>
            <a:endParaRPr sz="2400">
              <a:latin typeface="Arial MT"/>
              <a:cs typeface="Arial MT"/>
            </a:endParaRPr>
          </a:p>
          <a:p>
            <a:pPr marL="24130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Transmission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Protocol/Internet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Protocol.</a:t>
            </a:r>
            <a:endParaRPr sz="24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b="1" spc="-5" dirty="0">
                <a:latin typeface="Arial"/>
                <a:cs typeface="Arial"/>
              </a:rPr>
              <a:t>TCP/IP </a:t>
            </a:r>
            <a:r>
              <a:rPr sz="2400" b="1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 MT"/>
                <a:cs typeface="Arial MT"/>
              </a:rPr>
              <a:t>is a concise version of the </a:t>
            </a:r>
            <a:r>
              <a:rPr sz="2400" dirty="0">
                <a:latin typeface="Arial MT"/>
                <a:cs typeface="Arial MT"/>
              </a:rPr>
              <a:t>OSI </a:t>
            </a:r>
            <a:r>
              <a:rPr sz="2400" spc="-5" dirty="0">
                <a:latin typeface="Arial MT"/>
                <a:cs typeface="Arial MT"/>
              </a:rPr>
              <a:t>model. It contains </a:t>
            </a:r>
            <a:r>
              <a:rPr sz="2400" dirty="0">
                <a:latin typeface="Arial MT"/>
                <a:cs typeface="Arial MT"/>
              </a:rPr>
              <a:t>four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unlike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seven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126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322910"/>
            <a:ext cx="166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33347"/>
            <a:ext cx="10360660" cy="393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DNS: </a:t>
            </a:r>
            <a:r>
              <a:rPr sz="2400" spc="-5" dirty="0">
                <a:latin typeface="Arial MT"/>
                <a:cs typeface="Arial MT"/>
              </a:rPr>
              <a:t>DNS stands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Domain </a:t>
            </a:r>
            <a:r>
              <a:rPr sz="2400" dirty="0">
                <a:latin typeface="Arial MT"/>
                <a:cs typeface="Arial MT"/>
              </a:rPr>
              <a:t>Name System.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address is used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identify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connection of a </a:t>
            </a:r>
            <a:r>
              <a:rPr sz="2400" dirty="0">
                <a:latin typeface="Arial MT"/>
                <a:cs typeface="Arial MT"/>
              </a:rPr>
              <a:t>host to the </a:t>
            </a:r>
            <a:r>
              <a:rPr sz="2400" spc="-5" dirty="0">
                <a:latin typeface="Arial MT"/>
                <a:cs typeface="Arial MT"/>
              </a:rPr>
              <a:t>internet </a:t>
            </a:r>
            <a:r>
              <a:rPr sz="2400" spc="-20" dirty="0">
                <a:latin typeface="Arial MT"/>
                <a:cs typeface="Arial MT"/>
              </a:rPr>
              <a:t>uniquely. </a:t>
            </a:r>
            <a:r>
              <a:rPr sz="2400" spc="-5" dirty="0">
                <a:latin typeface="Arial MT"/>
                <a:cs typeface="Arial MT"/>
              </a:rPr>
              <a:t>But, </a:t>
            </a:r>
            <a:r>
              <a:rPr sz="2400" dirty="0">
                <a:latin typeface="Arial MT"/>
                <a:cs typeface="Arial MT"/>
              </a:rPr>
              <a:t>people </a:t>
            </a:r>
            <a:r>
              <a:rPr sz="2400" spc="-5" dirty="0">
                <a:latin typeface="Arial MT"/>
                <a:cs typeface="Arial MT"/>
              </a:rPr>
              <a:t>prefer 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5" dirty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names instead of addresses. Therefore, the system that maps 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address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Domain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241300" marR="6985" indent="-229235" algn="just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45" dirty="0">
                <a:latin typeface="Arial"/>
                <a:cs typeface="Arial"/>
              </a:rPr>
              <a:t>TELNET: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abbreviation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Terminal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Network.</a:t>
            </a:r>
            <a:r>
              <a:rPr sz="2400" spc="6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establishes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connection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local </a:t>
            </a:r>
            <a:r>
              <a:rPr sz="2400" dirty="0">
                <a:latin typeface="Arial MT"/>
                <a:cs typeface="Arial MT"/>
              </a:rPr>
              <a:t>computer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remote </a:t>
            </a:r>
            <a:r>
              <a:rPr sz="2400" spc="-5" dirty="0">
                <a:latin typeface="Arial MT"/>
                <a:cs typeface="Arial MT"/>
              </a:rPr>
              <a:t>computer in </a:t>
            </a:r>
            <a:r>
              <a:rPr sz="2400" dirty="0">
                <a:latin typeface="Arial MT"/>
                <a:cs typeface="Arial MT"/>
              </a:rPr>
              <a:t>such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way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local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terminal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appears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terminal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241300" marR="6350" indent="-229235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FTP: </a:t>
            </a:r>
            <a:r>
              <a:rPr sz="2400" spc="-5" dirty="0">
                <a:latin typeface="Arial MT"/>
                <a:cs typeface="Arial MT"/>
              </a:rPr>
              <a:t>FTP </a:t>
            </a:r>
            <a:r>
              <a:rPr sz="2400" dirty="0">
                <a:latin typeface="Arial MT"/>
                <a:cs typeface="Arial MT"/>
              </a:rPr>
              <a:t>stands for </a:t>
            </a:r>
            <a:r>
              <a:rPr sz="2400" spc="-5" dirty="0">
                <a:latin typeface="Arial MT"/>
                <a:cs typeface="Arial MT"/>
              </a:rPr>
              <a:t>File </a:t>
            </a:r>
            <a:r>
              <a:rPr sz="2400" spc="-15" dirty="0">
                <a:latin typeface="Arial MT"/>
                <a:cs typeface="Arial MT"/>
              </a:rPr>
              <a:t>Transfer </a:t>
            </a:r>
            <a:r>
              <a:rPr sz="2400" spc="-5" dirty="0">
                <a:latin typeface="Arial MT"/>
                <a:cs typeface="Arial MT"/>
              </a:rPr>
              <a:t>Protocol. FTP is a standard internet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</a:t>
            </a:r>
            <a:r>
              <a:rPr sz="2400" dirty="0">
                <a:latin typeface="Arial MT"/>
                <a:cs typeface="Arial MT"/>
              </a:rPr>
              <a:t> 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transmitting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files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computer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0208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329" y="284734"/>
            <a:ext cx="3863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Arial"/>
                <a:cs typeface="Arial"/>
              </a:rPr>
              <a:t>Transport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7440"/>
            <a:ext cx="10359390" cy="479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400" spc="-15" dirty="0">
                <a:latin typeface="Arial MT"/>
                <a:cs typeface="Arial MT"/>
              </a:rPr>
              <a:t>Transport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dirty="0">
                <a:latin typeface="Arial MT"/>
                <a:cs typeface="Arial MT"/>
              </a:rPr>
              <a:t> layer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order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transport from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process on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source system machine </a:t>
            </a:r>
            <a:r>
              <a:rPr sz="2400" dirty="0">
                <a:latin typeface="Arial MT"/>
                <a:cs typeface="Arial MT"/>
              </a:rPr>
              <a:t>to a </a:t>
            </a:r>
            <a:r>
              <a:rPr sz="2400" spc="-5" dirty="0">
                <a:latin typeface="Arial MT"/>
                <a:cs typeface="Arial MT"/>
              </a:rPr>
              <a:t>process on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destination system. </a:t>
            </a:r>
            <a:r>
              <a:rPr sz="2400" dirty="0">
                <a:latin typeface="Arial MT"/>
                <a:cs typeface="Arial MT"/>
              </a:rPr>
              <a:t>It </a:t>
            </a:r>
            <a:r>
              <a:rPr sz="2400" spc="-5" dirty="0">
                <a:latin typeface="Arial MT"/>
                <a:cs typeface="Arial MT"/>
              </a:rPr>
              <a:t>is hosted </a:t>
            </a:r>
            <a:r>
              <a:rPr sz="2400" dirty="0">
                <a:latin typeface="Arial MT"/>
                <a:cs typeface="Arial MT"/>
              </a:rPr>
              <a:t>using single </a:t>
            </a:r>
            <a:r>
              <a:rPr sz="2400" spc="-5" dirty="0">
                <a:latin typeface="Arial MT"/>
                <a:cs typeface="Arial MT"/>
              </a:rPr>
              <a:t>or multiple networks, and </a:t>
            </a:r>
            <a:r>
              <a:rPr sz="2400" dirty="0">
                <a:latin typeface="Arial MT"/>
                <a:cs typeface="Arial MT"/>
              </a:rPr>
              <a:t>also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maintains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service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functions.</a:t>
            </a:r>
            <a:endParaRPr sz="2400">
              <a:latin typeface="Arial MT"/>
              <a:cs typeface="Arial MT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It determines how much data should be </a:t>
            </a:r>
            <a:r>
              <a:rPr sz="2400" dirty="0">
                <a:latin typeface="Arial MT"/>
                <a:cs typeface="Arial MT"/>
              </a:rPr>
              <a:t>sent </a:t>
            </a:r>
            <a:r>
              <a:rPr sz="2400" spc="-5" dirty="0">
                <a:latin typeface="Arial MT"/>
                <a:cs typeface="Arial MT"/>
              </a:rPr>
              <a:t>where and at what </a:t>
            </a:r>
            <a:r>
              <a:rPr sz="2400" dirty="0">
                <a:latin typeface="Arial MT"/>
                <a:cs typeface="Arial MT"/>
              </a:rPr>
              <a:t>rate.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 builds on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message </a:t>
            </a:r>
            <a:r>
              <a:rPr sz="2400" dirty="0">
                <a:latin typeface="Arial MT"/>
                <a:cs typeface="Arial MT"/>
              </a:rPr>
              <a:t>which are received from the </a:t>
            </a:r>
            <a:r>
              <a:rPr sz="2400" spc="-5" dirty="0">
                <a:latin typeface="Arial MT"/>
                <a:cs typeface="Arial MT"/>
              </a:rPr>
              <a:t>application </a:t>
            </a:r>
            <a:r>
              <a:rPr sz="2400" spc="-25" dirty="0">
                <a:latin typeface="Arial MT"/>
                <a:cs typeface="Arial MT"/>
              </a:rPr>
              <a:t>layer.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ensure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units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delivered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error-free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sequence.</a:t>
            </a:r>
            <a:endParaRPr sz="24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15" dirty="0">
                <a:latin typeface="Arial MT"/>
                <a:cs typeface="Arial MT"/>
              </a:rPr>
              <a:t>Transport </a:t>
            </a:r>
            <a:r>
              <a:rPr sz="2400" spc="-5" dirty="0">
                <a:latin typeface="Arial MT"/>
                <a:cs typeface="Arial MT"/>
              </a:rPr>
              <a:t>layer helps you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control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reliability of a link through flow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control, error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control,</a:t>
            </a:r>
            <a:r>
              <a:rPr sz="2400" spc="-5" dirty="0">
                <a:latin typeface="Arial MT"/>
                <a:cs typeface="Arial MT"/>
              </a:rPr>
              <a:t> 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segmentation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de-segmentation.</a:t>
            </a:r>
            <a:endParaRPr sz="24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 transport layer also </a:t>
            </a:r>
            <a:r>
              <a:rPr sz="2400" spc="-10" dirty="0">
                <a:latin typeface="Arial MT"/>
                <a:cs typeface="Arial MT"/>
              </a:rPr>
              <a:t>offers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acknowledgment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 successful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transmission and sends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next </a:t>
            </a:r>
            <a:r>
              <a:rPr sz="2400" spc="-5" dirty="0">
                <a:latin typeface="Arial MT"/>
                <a:cs typeface="Arial MT"/>
              </a:rPr>
              <a:t>data in case no errors occurred. TCP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best-known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transport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layer.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7322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077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latin typeface="Arial"/>
                <a:cs typeface="Arial"/>
              </a:rPr>
              <a:t>Important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functions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Transport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Layers:</a:t>
            </a:r>
            <a:endParaRPr sz="2800">
              <a:latin typeface="Arial"/>
              <a:cs typeface="Arial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divides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3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message</a:t>
            </a:r>
            <a:r>
              <a:rPr sz="2800" spc="3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received</a:t>
            </a:r>
            <a:r>
              <a:rPr sz="2800" spc="3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3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session</a:t>
            </a:r>
            <a:r>
              <a:rPr sz="2800" spc="3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layer</a:t>
            </a:r>
            <a:r>
              <a:rPr sz="2800" spc="3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segments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make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sequence.</a:t>
            </a:r>
            <a:endParaRPr sz="28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699135" algn="l"/>
              </a:tabLst>
            </a:pPr>
            <a:r>
              <a:rPr sz="2800" spc="-15" dirty="0">
                <a:latin typeface="Arial MT"/>
                <a:cs typeface="Arial MT"/>
              </a:rPr>
              <a:t>Transport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layer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makes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sure</a:t>
            </a:r>
            <a:r>
              <a:rPr sz="2800" spc="1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1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message</a:t>
            </a:r>
            <a:r>
              <a:rPr sz="2800" spc="20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delivered</a:t>
            </a:r>
            <a:r>
              <a:rPr sz="2800" spc="1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 process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destination machine.</a:t>
            </a:r>
            <a:endParaRPr sz="2800">
              <a:latin typeface="Arial MT"/>
              <a:cs typeface="Arial MT"/>
            </a:endParaRPr>
          </a:p>
          <a:p>
            <a:pPr marL="698500" marR="5715" lvl="1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  <a:tab pos="1054735" algn="l"/>
                <a:tab pos="1867535" algn="l"/>
                <a:tab pos="3074670" algn="l"/>
                <a:tab pos="3926840" algn="l"/>
                <a:tab pos="4679315" algn="l"/>
                <a:tab pos="5332095" algn="l"/>
                <a:tab pos="6383655" algn="l"/>
                <a:tab pos="7988934" algn="l"/>
                <a:tab pos="9217025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5" dirty="0">
                <a:latin typeface="Arial MT"/>
                <a:cs typeface="Arial MT"/>
              </a:rPr>
              <a:t>so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ma</a:t>
            </a:r>
            <a:r>
              <a:rPr sz="2800" dirty="0">
                <a:latin typeface="Arial MT"/>
                <a:cs typeface="Arial MT"/>
              </a:rPr>
              <a:t>k</a:t>
            </a:r>
            <a:r>
              <a:rPr sz="2800" spc="-5" dirty="0">
                <a:latin typeface="Arial MT"/>
                <a:cs typeface="Arial MT"/>
              </a:rPr>
              <a:t>es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-5" dirty="0">
                <a:latin typeface="Arial MT"/>
                <a:cs typeface="Arial MT"/>
              </a:rPr>
              <a:t>re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me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ge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ri</a:t>
            </a:r>
            <a:r>
              <a:rPr sz="2800" spc="5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es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wit</a:t>
            </a:r>
            <a:r>
              <a:rPr sz="2800" dirty="0">
                <a:latin typeface="Arial MT"/>
                <a:cs typeface="Arial MT"/>
              </a:rPr>
              <a:t>h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-5" dirty="0">
                <a:latin typeface="Arial MT"/>
                <a:cs typeface="Arial MT"/>
              </a:rPr>
              <a:t>t  </a:t>
            </a:r>
            <a:r>
              <a:rPr sz="2800" dirty="0">
                <a:latin typeface="Arial MT"/>
                <a:cs typeface="Arial MT"/>
              </a:rPr>
              <a:t>any error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else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should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retransmitted.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8157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316433"/>
            <a:ext cx="166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8794"/>
            <a:ext cx="10327005" cy="526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transport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layer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responsible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reliability,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flow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control,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correction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which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being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sent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over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 </a:t>
            </a:r>
            <a:r>
              <a:rPr sz="1700" spc="-5" dirty="0">
                <a:latin typeface="Arial MT"/>
                <a:cs typeface="Arial MT"/>
              </a:rPr>
              <a:t>network.</a:t>
            </a:r>
            <a:endParaRPr sz="1700">
              <a:latin typeface="Arial MT"/>
              <a:cs typeface="Arial MT"/>
            </a:endParaRPr>
          </a:p>
          <a:p>
            <a:pPr marL="241300" marR="21717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two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protocols used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5" dirty="0">
                <a:latin typeface="Arial MT"/>
                <a:cs typeface="Arial MT"/>
              </a:rPr>
              <a:t> 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transport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layer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User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Datagram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protocol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and</a:t>
            </a:r>
            <a:r>
              <a:rPr sz="1700" b="1" spc="-10" dirty="0">
                <a:latin typeface="Arial"/>
                <a:cs typeface="Arial"/>
              </a:rPr>
              <a:t> Transmission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control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protocol</a:t>
            </a:r>
            <a:r>
              <a:rPr sz="1700" dirty="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b="1" dirty="0">
                <a:latin typeface="Arial"/>
                <a:cs typeface="Arial"/>
              </a:rPr>
              <a:t>User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Datagram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Protocol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(UDP)</a:t>
            </a:r>
            <a:endParaRPr sz="17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Arial MT"/>
                <a:cs typeface="Arial MT"/>
              </a:rPr>
              <a:t>It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provides connectionless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service and end-to-end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delivery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transmission.</a:t>
            </a:r>
            <a:endParaRPr sz="17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Arial MT"/>
                <a:cs typeface="Arial MT"/>
              </a:rPr>
              <a:t>It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unreliable protocol as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discovers</a:t>
            </a:r>
            <a:r>
              <a:rPr sz="1700" spc="-5" dirty="0">
                <a:latin typeface="Arial MT"/>
                <a:cs typeface="Arial MT"/>
              </a:rPr>
              <a:t> 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errors but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specify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error.</a:t>
            </a:r>
            <a:endParaRPr sz="1700">
              <a:latin typeface="Arial MT"/>
              <a:cs typeface="Arial MT"/>
            </a:endParaRPr>
          </a:p>
          <a:p>
            <a:pPr marL="698500" marR="197485" lvl="1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Arial MT"/>
                <a:cs typeface="Arial MT"/>
              </a:rPr>
              <a:t>User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Datagram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Protocol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discovers</a:t>
            </a:r>
            <a:r>
              <a:rPr sz="1700" spc="-5" dirty="0">
                <a:latin typeface="Arial MT"/>
                <a:cs typeface="Arial MT"/>
              </a:rPr>
              <a:t> 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error,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ICMP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protocol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reports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error to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sender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that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datagram has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been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damaged.</a:t>
            </a:r>
            <a:endParaRPr sz="17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b="1" dirty="0">
                <a:latin typeface="Arial"/>
                <a:cs typeface="Arial"/>
              </a:rPr>
              <a:t>UDP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consists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of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following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fields:</a:t>
            </a:r>
            <a:endParaRPr sz="1700">
              <a:latin typeface="Arial"/>
              <a:cs typeface="Arial"/>
            </a:endParaRPr>
          </a:p>
          <a:p>
            <a:pPr marL="698500" marR="240665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Source port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address: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spc="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source port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address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address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application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program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has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created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message.</a:t>
            </a:r>
            <a:endParaRPr sz="1700">
              <a:latin typeface="Arial MT"/>
              <a:cs typeface="Arial MT"/>
            </a:endParaRPr>
          </a:p>
          <a:p>
            <a:pPr marL="698500" marR="23114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Arial"/>
                <a:cs typeface="Arial"/>
              </a:rPr>
              <a:t>Destination port address: </a:t>
            </a:r>
            <a:r>
              <a:rPr sz="1700" spc="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destination port address is </a:t>
            </a:r>
            <a:r>
              <a:rPr sz="1700" spc="-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address of </a:t>
            </a:r>
            <a:r>
              <a:rPr sz="1700" spc="-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application program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receives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message.</a:t>
            </a:r>
            <a:endParaRPr sz="17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</a:pPr>
            <a:r>
              <a:rPr sz="1700" b="1" spc="-25" dirty="0">
                <a:latin typeface="Arial"/>
                <a:cs typeface="Arial"/>
              </a:rPr>
              <a:t>Total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length: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 MT"/>
                <a:cs typeface="Arial MT"/>
              </a:rPr>
              <a:t>It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defines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total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number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bytes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datagram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5" dirty="0">
                <a:latin typeface="Arial MT"/>
                <a:cs typeface="Arial MT"/>
              </a:rPr>
              <a:t> bytes.</a:t>
            </a:r>
            <a:endParaRPr sz="17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Checksum: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checksum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16-bit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field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5" dirty="0">
                <a:latin typeface="Arial MT"/>
                <a:cs typeface="Arial MT"/>
              </a:rPr>
              <a:t> error</a:t>
            </a:r>
            <a:r>
              <a:rPr sz="1700" dirty="0">
                <a:latin typeface="Arial MT"/>
                <a:cs typeface="Arial MT"/>
              </a:rPr>
              <a:t> detection.</a:t>
            </a:r>
            <a:endParaRPr sz="17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8500" algn="l"/>
                <a:tab pos="699135" algn="l"/>
              </a:tabLst>
            </a:pPr>
            <a:r>
              <a:rPr sz="1700" spc="5" dirty="0">
                <a:latin typeface="Arial MT"/>
                <a:cs typeface="Arial MT"/>
              </a:rPr>
              <a:t>UDP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does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specify </a:t>
            </a:r>
            <a:r>
              <a:rPr sz="1700" spc="-5" dirty="0">
                <a:latin typeface="Arial MT"/>
                <a:cs typeface="Arial MT"/>
              </a:rPr>
              <a:t>which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packet is lost. </a:t>
            </a:r>
            <a:r>
              <a:rPr sz="1700" spc="5" dirty="0">
                <a:latin typeface="Arial MT"/>
                <a:cs typeface="Arial MT"/>
              </a:rPr>
              <a:t>UDP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contains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only checksum;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it does not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contain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any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ID</a:t>
            </a:r>
            <a:endParaRPr sz="17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</a:pPr>
            <a:r>
              <a:rPr sz="1700" dirty="0">
                <a:latin typeface="Arial MT"/>
                <a:cs typeface="Arial MT"/>
              </a:rPr>
              <a:t>of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data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segment.</a:t>
            </a:r>
            <a:endParaRPr sz="1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9026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077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74579"/>
            <a:ext cx="10359390" cy="52012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15" dirty="0">
                <a:latin typeface="Arial"/>
                <a:cs typeface="Arial"/>
              </a:rPr>
              <a:t>Transmission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Control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Protocol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(TCP)</a:t>
            </a:r>
            <a:endParaRPr sz="2200">
              <a:latin typeface="Arial"/>
              <a:cs typeface="Arial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760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provides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full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transport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services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applications.</a:t>
            </a:r>
            <a:endParaRPr sz="2200">
              <a:latin typeface="Arial MT"/>
              <a:cs typeface="Arial MT"/>
            </a:endParaRPr>
          </a:p>
          <a:p>
            <a:pPr marL="698500" marR="8255" lvl="1" indent="-228600" algn="just">
              <a:lnSpc>
                <a:spcPct val="11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It creates a virtual circuit between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sender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15" dirty="0">
                <a:latin typeface="Arial MT"/>
                <a:cs typeface="Arial MT"/>
              </a:rPr>
              <a:t>receiver,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it is active for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transmission.</a:t>
            </a:r>
            <a:endParaRPr sz="2200">
              <a:latin typeface="Arial MT"/>
              <a:cs typeface="Arial MT"/>
            </a:endParaRPr>
          </a:p>
          <a:p>
            <a:pPr marL="698500" marR="5080" lvl="1" indent="-228600" algn="just">
              <a:lnSpc>
                <a:spcPct val="11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TCP is a reliable </a:t>
            </a:r>
            <a:r>
              <a:rPr sz="2200" dirty="0">
                <a:latin typeface="Arial MT"/>
                <a:cs typeface="Arial MT"/>
              </a:rPr>
              <a:t>protocol </a:t>
            </a:r>
            <a:r>
              <a:rPr sz="2200" spc="-5" dirty="0">
                <a:latin typeface="Arial MT"/>
                <a:cs typeface="Arial MT"/>
              </a:rPr>
              <a:t>as it detects the </a:t>
            </a:r>
            <a:r>
              <a:rPr sz="2200" dirty="0">
                <a:latin typeface="Arial MT"/>
                <a:cs typeface="Arial MT"/>
              </a:rPr>
              <a:t>error and retransmits </a:t>
            </a:r>
            <a:r>
              <a:rPr sz="2200" spc="-5" dirty="0">
                <a:latin typeface="Arial MT"/>
                <a:cs typeface="Arial MT"/>
              </a:rPr>
              <a:t>the damaged </a:t>
            </a:r>
            <a:r>
              <a:rPr sz="2200" dirty="0">
                <a:latin typeface="Arial MT"/>
                <a:cs typeface="Arial MT"/>
              </a:rPr>
              <a:t> frames.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Therefore,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ensures</a:t>
            </a:r>
            <a:r>
              <a:rPr sz="2200" dirty="0">
                <a:latin typeface="Arial MT"/>
                <a:cs typeface="Arial MT"/>
              </a:rPr>
              <a:t> all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segments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received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acknowledged before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transmission is considered to be completed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virtual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circuit is discarded.</a:t>
            </a:r>
            <a:endParaRPr sz="2200">
              <a:latin typeface="Arial MT"/>
              <a:cs typeface="Arial MT"/>
            </a:endParaRPr>
          </a:p>
          <a:p>
            <a:pPr marL="698500" marR="6350" lvl="1" indent="-228600" algn="just">
              <a:lnSpc>
                <a:spcPct val="110000"/>
              </a:lnSpc>
              <a:spcBef>
                <a:spcPts val="495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At the sending end, </a:t>
            </a:r>
            <a:r>
              <a:rPr sz="2200" dirty="0">
                <a:latin typeface="Arial MT"/>
                <a:cs typeface="Arial MT"/>
              </a:rPr>
              <a:t>TCP </a:t>
            </a:r>
            <a:r>
              <a:rPr sz="2200" spc="-5" dirty="0">
                <a:latin typeface="Arial MT"/>
                <a:cs typeface="Arial MT"/>
              </a:rPr>
              <a:t>divides the whole message into smaller units known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segment,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segment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contains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sequence</a:t>
            </a:r>
            <a:r>
              <a:rPr sz="2200" dirty="0">
                <a:latin typeface="Arial MT"/>
                <a:cs typeface="Arial MT"/>
              </a:rPr>
              <a:t> number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is 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reordering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frames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original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message.</a:t>
            </a:r>
            <a:endParaRPr sz="22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receiving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end,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TCP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collects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segments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reorders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endParaRPr sz="2200">
              <a:latin typeface="Arial MT"/>
              <a:cs typeface="Arial MT"/>
            </a:endParaRPr>
          </a:p>
          <a:p>
            <a:pPr marL="698500" algn="just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numbers.</a:t>
            </a:r>
            <a:endParaRPr sz="2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067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3597" y="149479"/>
            <a:ext cx="3384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Internet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1615"/>
            <a:ext cx="10360660" cy="535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An internet layer is a second </a:t>
            </a:r>
            <a:r>
              <a:rPr sz="2400" dirty="0">
                <a:latin typeface="Arial MT"/>
                <a:cs typeface="Arial MT"/>
              </a:rPr>
              <a:t>layer </a:t>
            </a:r>
            <a:r>
              <a:rPr sz="2400" spc="-5" dirty="0">
                <a:latin typeface="Arial MT"/>
                <a:cs typeface="Arial MT"/>
              </a:rPr>
              <a:t>of TCP/IP layes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the TCP/IP model. </a:t>
            </a:r>
            <a:r>
              <a:rPr sz="2400" spc="-10" dirty="0">
                <a:latin typeface="Arial MT"/>
                <a:cs typeface="Arial MT"/>
              </a:rPr>
              <a:t>It </a:t>
            </a:r>
            <a:r>
              <a:rPr sz="2400" spc="-5" dirty="0">
                <a:latin typeface="Arial MT"/>
                <a:cs typeface="Arial MT"/>
              </a:rPr>
              <a:t> is also known as a network </a:t>
            </a:r>
            <a:r>
              <a:rPr sz="2400" spc="-25" dirty="0">
                <a:latin typeface="Arial MT"/>
                <a:cs typeface="Arial MT"/>
              </a:rPr>
              <a:t>layer.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main work of this layer is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send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packets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still</a:t>
            </a:r>
            <a:r>
              <a:rPr sz="2400" dirty="0">
                <a:latin typeface="Arial MT"/>
                <a:cs typeface="Arial MT"/>
              </a:rPr>
              <a:t> they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reach</a:t>
            </a:r>
            <a:r>
              <a:rPr sz="2400" spc="6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destination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irrespective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take.</a:t>
            </a:r>
            <a:endParaRPr sz="2400">
              <a:latin typeface="Arial MT"/>
              <a:cs typeface="Arial MT"/>
            </a:endParaRPr>
          </a:p>
          <a:p>
            <a:pPr marL="241300" marR="762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Internet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offers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dirty="0">
                <a:latin typeface="Arial MT"/>
                <a:cs typeface="Arial MT"/>
              </a:rPr>
              <a:t> functional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procedural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</a:t>
            </a:r>
            <a:r>
              <a:rPr sz="2400" dirty="0">
                <a:latin typeface="Arial MT"/>
                <a:cs typeface="Arial MT"/>
              </a:rPr>
              <a:t> for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transferring variable length data sequences </a:t>
            </a: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5" dirty="0">
                <a:latin typeface="Arial MT"/>
                <a:cs typeface="Arial MT"/>
              </a:rPr>
              <a:t>one node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another with 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various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networks.</a:t>
            </a:r>
            <a:endParaRPr sz="2400">
              <a:latin typeface="Arial MT"/>
              <a:cs typeface="Arial MT"/>
            </a:endParaRPr>
          </a:p>
          <a:p>
            <a:pPr marL="241300" marR="8255" indent="-229235" algn="just">
              <a:lnSpc>
                <a:spcPct val="10000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Message </a:t>
            </a:r>
            <a:r>
              <a:rPr sz="2400" dirty="0">
                <a:latin typeface="Arial MT"/>
                <a:cs typeface="Arial MT"/>
              </a:rPr>
              <a:t>delivery </a:t>
            </a:r>
            <a:r>
              <a:rPr sz="2400" spc="-5" dirty="0">
                <a:latin typeface="Arial MT"/>
                <a:cs typeface="Arial MT"/>
              </a:rPr>
              <a:t>at the network layer </a:t>
            </a:r>
            <a:r>
              <a:rPr sz="2400" dirty="0">
                <a:latin typeface="Arial MT"/>
                <a:cs typeface="Arial MT"/>
              </a:rPr>
              <a:t>does </a:t>
            </a:r>
            <a:r>
              <a:rPr sz="2400" spc="-5" dirty="0">
                <a:latin typeface="Arial MT"/>
                <a:cs typeface="Arial MT"/>
              </a:rPr>
              <a:t>not give </a:t>
            </a:r>
            <a:r>
              <a:rPr sz="2400" dirty="0">
                <a:latin typeface="Arial MT"/>
                <a:cs typeface="Arial MT"/>
              </a:rPr>
              <a:t>any </a:t>
            </a:r>
            <a:r>
              <a:rPr sz="2400" spc="-5" dirty="0">
                <a:latin typeface="Arial MT"/>
                <a:cs typeface="Arial MT"/>
              </a:rPr>
              <a:t>guaranteed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 reliable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protocol.</a:t>
            </a:r>
            <a:endParaRPr sz="2400">
              <a:latin typeface="Arial MT"/>
              <a:cs typeface="Arial MT"/>
            </a:endParaRPr>
          </a:p>
          <a:p>
            <a:pPr marL="241300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Layer-management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belong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are: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Routing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protocols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Multicast</a:t>
            </a:r>
            <a:r>
              <a:rPr sz="2400" spc="-5" dirty="0">
                <a:latin typeface="Arial MT"/>
                <a:cs typeface="Arial MT"/>
              </a:rPr>
              <a:t> group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Network-layer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assignment.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1212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6373" y="264998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Internet</a:t>
            </a:r>
            <a:r>
              <a:rPr spc="-25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194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100"/>
              </a:spcBef>
              <a:buChar char="•"/>
              <a:tabLst>
                <a:tab pos="241935" algn="l"/>
              </a:tabLst>
            </a:pPr>
            <a:r>
              <a:rPr sz="2800" spc="-10" dirty="0"/>
              <a:t>An</a:t>
            </a:r>
            <a:r>
              <a:rPr sz="2800" dirty="0"/>
              <a:t> internet</a:t>
            </a:r>
            <a:r>
              <a:rPr sz="2800" spc="15" dirty="0"/>
              <a:t> </a:t>
            </a:r>
            <a:r>
              <a:rPr sz="2800" dirty="0"/>
              <a:t>layer</a:t>
            </a:r>
            <a:r>
              <a:rPr sz="2800" spc="15" dirty="0"/>
              <a:t> </a:t>
            </a:r>
            <a:r>
              <a:rPr sz="2800" spc="-5" dirty="0"/>
              <a:t>is</a:t>
            </a:r>
            <a:r>
              <a:rPr sz="2800" spc="-10" dirty="0"/>
              <a:t> </a:t>
            </a:r>
            <a:r>
              <a:rPr sz="2800" spc="-5" dirty="0"/>
              <a:t>the</a:t>
            </a:r>
            <a:r>
              <a:rPr sz="2800" spc="10" dirty="0"/>
              <a:t> </a:t>
            </a:r>
            <a:r>
              <a:rPr sz="2800" spc="-5" dirty="0"/>
              <a:t>second</a:t>
            </a:r>
            <a:r>
              <a:rPr sz="2800" spc="-10" dirty="0"/>
              <a:t> </a:t>
            </a:r>
            <a:r>
              <a:rPr sz="2800" dirty="0"/>
              <a:t>layer</a:t>
            </a:r>
            <a:r>
              <a:rPr sz="2800" spc="5" dirty="0"/>
              <a:t> </a:t>
            </a:r>
            <a:r>
              <a:rPr sz="2800" spc="-5" dirty="0"/>
              <a:t>of</a:t>
            </a:r>
            <a:r>
              <a:rPr sz="2800" dirty="0"/>
              <a:t> </a:t>
            </a:r>
            <a:r>
              <a:rPr sz="2800" spc="-5" dirty="0"/>
              <a:t>the</a:t>
            </a:r>
            <a:r>
              <a:rPr sz="2800" spc="-50" dirty="0"/>
              <a:t> </a:t>
            </a:r>
            <a:r>
              <a:rPr sz="2800" spc="-5" dirty="0"/>
              <a:t>TCP/IP</a:t>
            </a:r>
            <a:r>
              <a:rPr sz="2800" spc="-55" dirty="0"/>
              <a:t> </a:t>
            </a:r>
            <a:r>
              <a:rPr sz="2800" dirty="0"/>
              <a:t>model.</a:t>
            </a:r>
            <a:endParaRPr sz="2800"/>
          </a:p>
          <a:p>
            <a:pPr marL="241300" indent="-229235" algn="just">
              <a:lnSpc>
                <a:spcPct val="10000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800" spc="-10" dirty="0"/>
              <a:t>An</a:t>
            </a:r>
            <a:r>
              <a:rPr sz="2800" dirty="0"/>
              <a:t> internet</a:t>
            </a:r>
            <a:r>
              <a:rPr sz="2800" spc="10" dirty="0"/>
              <a:t> </a:t>
            </a:r>
            <a:r>
              <a:rPr sz="2800" dirty="0"/>
              <a:t>layer</a:t>
            </a:r>
            <a:r>
              <a:rPr sz="2800" spc="15" dirty="0"/>
              <a:t> </a:t>
            </a:r>
            <a:r>
              <a:rPr sz="2800" spc="-5" dirty="0"/>
              <a:t>is also</a:t>
            </a:r>
            <a:r>
              <a:rPr sz="2800" spc="15" dirty="0"/>
              <a:t> </a:t>
            </a:r>
            <a:r>
              <a:rPr sz="2800" spc="-5" dirty="0"/>
              <a:t>known</a:t>
            </a:r>
            <a:r>
              <a:rPr sz="2800" spc="15" dirty="0"/>
              <a:t> </a:t>
            </a:r>
            <a:r>
              <a:rPr sz="2800" dirty="0"/>
              <a:t>as</a:t>
            </a:r>
            <a:r>
              <a:rPr sz="2800" spc="5" dirty="0"/>
              <a:t> </a:t>
            </a: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5" dirty="0"/>
              <a:t>network</a:t>
            </a:r>
            <a:r>
              <a:rPr sz="2800" spc="25" dirty="0"/>
              <a:t> </a:t>
            </a:r>
            <a:r>
              <a:rPr sz="2800" spc="-25" dirty="0"/>
              <a:t>layer.</a:t>
            </a:r>
            <a:endParaRPr sz="2800"/>
          </a:p>
          <a:p>
            <a:pPr marL="241300" marR="5080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800" spc="-5" dirty="0"/>
              <a:t>The</a:t>
            </a:r>
            <a:r>
              <a:rPr sz="2800" dirty="0"/>
              <a:t> main</a:t>
            </a:r>
            <a:r>
              <a:rPr sz="2800" spc="5" dirty="0"/>
              <a:t> </a:t>
            </a:r>
            <a:r>
              <a:rPr sz="2800" dirty="0"/>
              <a:t>responsibility</a:t>
            </a:r>
            <a:r>
              <a:rPr sz="2800" spc="5" dirty="0"/>
              <a:t> </a:t>
            </a:r>
            <a:r>
              <a:rPr sz="2800" dirty="0"/>
              <a:t>of</a:t>
            </a:r>
            <a:r>
              <a:rPr sz="2800" spc="5" dirty="0"/>
              <a:t> </a:t>
            </a:r>
            <a:r>
              <a:rPr sz="2800" dirty="0"/>
              <a:t>the</a:t>
            </a:r>
            <a:r>
              <a:rPr sz="2800" spc="5" dirty="0"/>
              <a:t> </a:t>
            </a:r>
            <a:r>
              <a:rPr sz="2800" spc="-5" dirty="0"/>
              <a:t>internet</a:t>
            </a:r>
            <a:r>
              <a:rPr sz="2800" dirty="0"/>
              <a:t> layer</a:t>
            </a:r>
            <a:r>
              <a:rPr sz="2800" spc="5" dirty="0"/>
              <a:t> </a:t>
            </a:r>
            <a:r>
              <a:rPr sz="2800" spc="-5" dirty="0"/>
              <a:t>is</a:t>
            </a:r>
            <a:r>
              <a:rPr sz="2800" dirty="0"/>
              <a:t> </a:t>
            </a:r>
            <a:r>
              <a:rPr sz="2800" spc="-5" dirty="0"/>
              <a:t>to</a:t>
            </a:r>
            <a:r>
              <a:rPr sz="2800" dirty="0"/>
              <a:t> </a:t>
            </a:r>
            <a:r>
              <a:rPr sz="2800" spc="-5" dirty="0"/>
              <a:t>send</a:t>
            </a:r>
            <a:r>
              <a:rPr sz="2800" dirty="0"/>
              <a:t> </a:t>
            </a:r>
            <a:r>
              <a:rPr sz="2800" spc="-5" dirty="0"/>
              <a:t>the </a:t>
            </a:r>
            <a:r>
              <a:rPr sz="2800" dirty="0"/>
              <a:t> packets </a:t>
            </a:r>
            <a:r>
              <a:rPr sz="2800" spc="-5" dirty="0"/>
              <a:t>from </a:t>
            </a:r>
            <a:r>
              <a:rPr sz="2800" dirty="0"/>
              <a:t>any network, and they </a:t>
            </a:r>
            <a:r>
              <a:rPr sz="2800" spc="-5" dirty="0"/>
              <a:t>arrive </a:t>
            </a:r>
            <a:r>
              <a:rPr sz="2800" spc="-10" dirty="0"/>
              <a:t>at </a:t>
            </a:r>
            <a:r>
              <a:rPr sz="2800" spc="-5" dirty="0"/>
              <a:t>the </a:t>
            </a:r>
            <a:r>
              <a:rPr sz="2800" dirty="0"/>
              <a:t>destination </a:t>
            </a:r>
            <a:r>
              <a:rPr sz="2800" spc="5" dirty="0"/>
              <a:t> </a:t>
            </a:r>
            <a:r>
              <a:rPr sz="2800" dirty="0"/>
              <a:t>irrespective of the</a:t>
            </a:r>
            <a:r>
              <a:rPr sz="2800" spc="-5" dirty="0"/>
              <a:t> route</a:t>
            </a:r>
            <a:r>
              <a:rPr sz="2800" spc="15" dirty="0"/>
              <a:t> </a:t>
            </a:r>
            <a:r>
              <a:rPr sz="2800" dirty="0"/>
              <a:t>they</a:t>
            </a:r>
            <a:r>
              <a:rPr sz="2800" spc="5" dirty="0"/>
              <a:t> </a:t>
            </a:r>
            <a:r>
              <a:rPr sz="2800" dirty="0"/>
              <a:t>take.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70984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077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43178"/>
            <a:ext cx="10359390" cy="492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92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dirty="0">
                <a:latin typeface="Arial"/>
                <a:cs typeface="Arial"/>
              </a:rPr>
              <a:t>IP </a:t>
            </a:r>
            <a:r>
              <a:rPr sz="2400" b="1" spc="-5" dirty="0">
                <a:latin typeface="Arial"/>
                <a:cs typeface="Arial"/>
              </a:rPr>
              <a:t>Protocol: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protocol is used </a:t>
            </a:r>
            <a:r>
              <a:rPr sz="2400" dirty="0">
                <a:latin typeface="Arial MT"/>
                <a:cs typeface="Arial MT"/>
              </a:rPr>
              <a:t>in this </a:t>
            </a:r>
            <a:r>
              <a:rPr sz="2400" spc="-25" dirty="0">
                <a:latin typeface="Arial MT"/>
                <a:cs typeface="Arial MT"/>
              </a:rPr>
              <a:t>layer, </a:t>
            </a:r>
            <a:r>
              <a:rPr sz="2400" spc="-5" dirty="0">
                <a:latin typeface="Arial MT"/>
                <a:cs typeface="Arial MT"/>
              </a:rPr>
              <a:t>and it is the </a:t>
            </a:r>
            <a:r>
              <a:rPr sz="2400" dirty="0">
                <a:latin typeface="Arial MT"/>
                <a:cs typeface="Arial MT"/>
              </a:rPr>
              <a:t>most </a:t>
            </a:r>
            <a:r>
              <a:rPr sz="2400" spc="-5" dirty="0">
                <a:latin typeface="Arial MT"/>
                <a:cs typeface="Arial MT"/>
              </a:rPr>
              <a:t>significant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entire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TCP/IP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suite.</a:t>
            </a:r>
            <a:endParaRPr sz="2400">
              <a:latin typeface="Arial MT"/>
              <a:cs typeface="Arial MT"/>
            </a:endParaRPr>
          </a:p>
          <a:p>
            <a:pPr marL="24130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responsibilities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this </a:t>
            </a:r>
            <a:r>
              <a:rPr sz="2400" spc="-5" dirty="0">
                <a:latin typeface="Arial MT"/>
                <a:cs typeface="Arial MT"/>
              </a:rPr>
              <a:t>protocol:</a:t>
            </a:r>
            <a:endParaRPr sz="24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dirty="0">
                <a:latin typeface="Arial"/>
                <a:cs typeface="Arial"/>
              </a:rPr>
              <a:t>IP </a:t>
            </a:r>
            <a:r>
              <a:rPr sz="2400" b="1" spc="-5" dirty="0">
                <a:latin typeface="Arial"/>
                <a:cs typeface="Arial"/>
              </a:rPr>
              <a:t>Addressing: </a:t>
            </a:r>
            <a:r>
              <a:rPr sz="2400" dirty="0">
                <a:latin typeface="Arial MT"/>
                <a:cs typeface="Arial MT"/>
              </a:rPr>
              <a:t>This </a:t>
            </a:r>
            <a:r>
              <a:rPr sz="2400" spc="-5" dirty="0">
                <a:latin typeface="Arial MT"/>
                <a:cs typeface="Arial MT"/>
              </a:rPr>
              <a:t>protocol </a:t>
            </a:r>
            <a:r>
              <a:rPr sz="2400" dirty="0">
                <a:latin typeface="Arial MT"/>
                <a:cs typeface="Arial MT"/>
              </a:rPr>
              <a:t>implements </a:t>
            </a:r>
            <a:r>
              <a:rPr sz="2400" spc="-5" dirty="0">
                <a:latin typeface="Arial MT"/>
                <a:cs typeface="Arial MT"/>
              </a:rPr>
              <a:t>logical </a:t>
            </a:r>
            <a:r>
              <a:rPr sz="2400" dirty="0">
                <a:latin typeface="Arial MT"/>
                <a:cs typeface="Arial MT"/>
              </a:rPr>
              <a:t>host </a:t>
            </a:r>
            <a:r>
              <a:rPr sz="2400" spc="-5" dirty="0">
                <a:latin typeface="Arial MT"/>
                <a:cs typeface="Arial MT"/>
              </a:rPr>
              <a:t>addresses known </a:t>
            </a:r>
            <a:r>
              <a:rPr sz="2400" spc="-10" dirty="0">
                <a:latin typeface="Arial MT"/>
                <a:cs typeface="Arial MT"/>
              </a:rPr>
              <a:t>as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addresses. The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addresses are used </a:t>
            </a:r>
            <a:r>
              <a:rPr sz="2400" dirty="0">
                <a:latin typeface="Arial MT"/>
                <a:cs typeface="Arial MT"/>
              </a:rPr>
              <a:t>by the </a:t>
            </a:r>
            <a:r>
              <a:rPr sz="2400" spc="-5" dirty="0">
                <a:latin typeface="Arial MT"/>
                <a:cs typeface="Arial MT"/>
              </a:rPr>
              <a:t>internet and </a:t>
            </a:r>
            <a:r>
              <a:rPr sz="2400" dirty="0">
                <a:latin typeface="Arial MT"/>
                <a:cs typeface="Arial MT"/>
              </a:rPr>
              <a:t>higher layers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provide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internetwork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routing.</a:t>
            </a:r>
            <a:endParaRPr sz="2400">
              <a:latin typeface="Arial MT"/>
              <a:cs typeface="Arial MT"/>
            </a:endParaRPr>
          </a:p>
          <a:p>
            <a:pPr marL="241300" marR="7620" indent="-229235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Host-to-host communication: </a:t>
            </a:r>
            <a:r>
              <a:rPr sz="2400" spc="-5" dirty="0">
                <a:latin typeface="Arial MT"/>
                <a:cs typeface="Arial MT"/>
              </a:rPr>
              <a:t>It determines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path through which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transmitted.</a:t>
            </a:r>
            <a:endParaRPr sz="2400">
              <a:latin typeface="Arial MT"/>
              <a:cs typeface="Arial MT"/>
            </a:endParaRPr>
          </a:p>
          <a:p>
            <a:pPr marL="241300" marR="6350" indent="-229235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Data Encapsulation and Formatting: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protocol accepts the data </a:t>
            </a:r>
            <a:r>
              <a:rPr sz="2400" dirty="0">
                <a:latin typeface="Arial MT"/>
                <a:cs typeface="Arial MT"/>
              </a:rPr>
              <a:t> from the </a:t>
            </a:r>
            <a:r>
              <a:rPr sz="2400" spc="-5" dirty="0">
                <a:latin typeface="Arial MT"/>
                <a:cs typeface="Arial MT"/>
              </a:rPr>
              <a:t>transport layer protocol. An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protocol </a:t>
            </a:r>
            <a:r>
              <a:rPr sz="2400" dirty="0">
                <a:latin typeface="Arial MT"/>
                <a:cs typeface="Arial MT"/>
              </a:rPr>
              <a:t>ensures that the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 sent and received </a:t>
            </a:r>
            <a:r>
              <a:rPr sz="2400" spc="-25" dirty="0">
                <a:latin typeface="Arial MT"/>
                <a:cs typeface="Arial MT"/>
              </a:rPr>
              <a:t>securely, </a:t>
            </a:r>
            <a:r>
              <a:rPr sz="2400" spc="-5" dirty="0">
                <a:latin typeface="Arial MT"/>
                <a:cs typeface="Arial MT"/>
              </a:rPr>
              <a:t>it encapsulates the data into </a:t>
            </a:r>
            <a:r>
              <a:rPr sz="2400" dirty="0">
                <a:latin typeface="Arial MT"/>
                <a:cs typeface="Arial MT"/>
              </a:rPr>
              <a:t>message </a:t>
            </a:r>
            <a:r>
              <a:rPr sz="2400" spc="-5" dirty="0">
                <a:latin typeface="Arial MT"/>
                <a:cs typeface="Arial MT"/>
              </a:rPr>
              <a:t>known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IP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datagram.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7363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077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78789"/>
            <a:ext cx="10365740" cy="454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dirty="0">
                <a:latin typeface="Arial"/>
                <a:cs typeface="Arial"/>
              </a:rPr>
              <a:t>Fragmentation and </a:t>
            </a:r>
            <a:r>
              <a:rPr sz="2400" b="1" spc="-5" dirty="0">
                <a:latin typeface="Arial"/>
                <a:cs typeface="Arial"/>
              </a:rPr>
              <a:t>Reassembly: </a:t>
            </a:r>
            <a:r>
              <a:rPr sz="2400" spc="-5" dirty="0">
                <a:latin typeface="Arial MT"/>
                <a:cs typeface="Arial MT"/>
              </a:rPr>
              <a:t>The limit imposed </a:t>
            </a:r>
            <a:r>
              <a:rPr sz="2400" dirty="0">
                <a:latin typeface="Arial MT"/>
                <a:cs typeface="Arial MT"/>
              </a:rPr>
              <a:t>on the </a:t>
            </a:r>
            <a:r>
              <a:rPr sz="2400" spc="-5" dirty="0">
                <a:latin typeface="Arial MT"/>
                <a:cs typeface="Arial MT"/>
              </a:rPr>
              <a:t>size of the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datagram by data link layer protocol is known as Maximum </a:t>
            </a:r>
            <a:r>
              <a:rPr sz="2400" spc="-10" dirty="0">
                <a:latin typeface="Arial MT"/>
                <a:cs typeface="Arial MT"/>
              </a:rPr>
              <a:t>Transmission </a:t>
            </a:r>
            <a:r>
              <a:rPr sz="2400" spc="-5" dirty="0">
                <a:latin typeface="Arial MT"/>
                <a:cs typeface="Arial MT"/>
              </a:rPr>
              <a:t> unit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(MTU). </a:t>
            </a:r>
            <a:r>
              <a:rPr sz="2400" dirty="0">
                <a:latin typeface="Arial MT"/>
                <a:cs typeface="Arial MT"/>
              </a:rPr>
              <a:t>If the </a:t>
            </a:r>
            <a:r>
              <a:rPr sz="2400" spc="-5" dirty="0">
                <a:latin typeface="Arial MT"/>
                <a:cs typeface="Arial MT"/>
              </a:rPr>
              <a:t>size of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datagram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greater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 </a:t>
            </a:r>
            <a:r>
              <a:rPr sz="2400" dirty="0">
                <a:latin typeface="Arial MT"/>
                <a:cs typeface="Arial MT"/>
              </a:rPr>
              <a:t>the MTU </a:t>
            </a:r>
            <a:r>
              <a:rPr sz="2400" spc="-10" dirty="0">
                <a:latin typeface="Arial MT"/>
                <a:cs typeface="Arial MT"/>
              </a:rPr>
              <a:t>unit,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 </a:t>
            </a:r>
            <a:r>
              <a:rPr sz="2400" dirty="0">
                <a:latin typeface="Arial MT"/>
                <a:cs typeface="Arial MT"/>
              </a:rPr>
              <a:t> the IP </a:t>
            </a:r>
            <a:r>
              <a:rPr sz="2400" spc="-5" dirty="0">
                <a:latin typeface="Arial MT"/>
                <a:cs typeface="Arial MT"/>
              </a:rPr>
              <a:t>protocol </a:t>
            </a:r>
            <a:r>
              <a:rPr sz="2400" dirty="0">
                <a:latin typeface="Arial MT"/>
                <a:cs typeface="Arial MT"/>
              </a:rPr>
              <a:t>splits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datagram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dirty="0">
                <a:latin typeface="Arial MT"/>
                <a:cs typeface="Arial MT"/>
              </a:rPr>
              <a:t>smaller units </a:t>
            </a:r>
            <a:r>
              <a:rPr sz="2400" spc="-5" dirty="0">
                <a:latin typeface="Arial MT"/>
                <a:cs typeface="Arial MT"/>
              </a:rPr>
              <a:t>so </a:t>
            </a:r>
            <a:r>
              <a:rPr sz="2400" dirty="0">
                <a:latin typeface="Arial MT"/>
                <a:cs typeface="Arial MT"/>
              </a:rPr>
              <a:t>that they can travel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</a:t>
            </a:r>
            <a:r>
              <a:rPr sz="2400" dirty="0">
                <a:latin typeface="Arial MT"/>
                <a:cs typeface="Arial MT"/>
              </a:rPr>
              <a:t> network.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Fragmentation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intermediate </a:t>
            </a:r>
            <a:r>
              <a:rPr sz="2400" spc="-20" dirty="0">
                <a:latin typeface="Arial MT"/>
                <a:cs typeface="Arial MT"/>
              </a:rPr>
              <a:t>router. </a:t>
            </a:r>
            <a:r>
              <a:rPr sz="2400" spc="-5" dirty="0">
                <a:latin typeface="Arial MT"/>
                <a:cs typeface="Arial MT"/>
              </a:rPr>
              <a:t>At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receiver side, all the </a:t>
            </a:r>
            <a:r>
              <a:rPr sz="2400" dirty="0">
                <a:latin typeface="Arial MT"/>
                <a:cs typeface="Arial MT"/>
              </a:rPr>
              <a:t>fragments </a:t>
            </a:r>
            <a:r>
              <a:rPr sz="2400" spc="-5" dirty="0">
                <a:latin typeface="Arial MT"/>
                <a:cs typeface="Arial MT"/>
              </a:rPr>
              <a:t>are reassembled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original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message.</a:t>
            </a:r>
            <a:endParaRPr sz="2400">
              <a:latin typeface="Arial MT"/>
              <a:cs typeface="Arial MT"/>
            </a:endParaRPr>
          </a:p>
          <a:p>
            <a:pPr marL="241300" marR="10795" indent="-229235" algn="just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Routing: </a:t>
            </a:r>
            <a:r>
              <a:rPr sz="2400" spc="-5" dirty="0">
                <a:latin typeface="Arial MT"/>
                <a:cs typeface="Arial MT"/>
              </a:rPr>
              <a:t>When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-5" dirty="0">
                <a:latin typeface="Arial MT"/>
                <a:cs typeface="Arial MT"/>
              </a:rPr>
              <a:t>datagram is sent over the </a:t>
            </a:r>
            <a:r>
              <a:rPr sz="2400" dirty="0">
                <a:latin typeface="Arial MT"/>
                <a:cs typeface="Arial MT"/>
              </a:rPr>
              <a:t>same </a:t>
            </a:r>
            <a:r>
              <a:rPr sz="2400" spc="-5" dirty="0">
                <a:latin typeface="Arial MT"/>
                <a:cs typeface="Arial MT"/>
              </a:rPr>
              <a:t>local </a:t>
            </a:r>
            <a:r>
              <a:rPr sz="2400" dirty="0">
                <a:latin typeface="Arial MT"/>
                <a:cs typeface="Arial MT"/>
              </a:rPr>
              <a:t>network such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WAN,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delivery.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source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 destination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distant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IP</a:t>
            </a:r>
            <a:r>
              <a:rPr sz="2400" dirty="0">
                <a:latin typeface="Arial MT"/>
                <a:cs typeface="Arial MT"/>
              </a:rPr>
              <a:t> datagram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sent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indirectly.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can be accomplished </a:t>
            </a:r>
            <a:r>
              <a:rPr sz="2400" spc="-5" dirty="0">
                <a:latin typeface="Arial MT"/>
                <a:cs typeface="Arial MT"/>
              </a:rPr>
              <a:t>by routing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IP </a:t>
            </a:r>
            <a:r>
              <a:rPr sz="2400" dirty="0">
                <a:latin typeface="Arial MT"/>
                <a:cs typeface="Arial MT"/>
              </a:rPr>
              <a:t>datagram </a:t>
            </a:r>
            <a:r>
              <a:rPr sz="2400" spc="-5" dirty="0">
                <a:latin typeface="Arial MT"/>
                <a:cs typeface="Arial MT"/>
              </a:rPr>
              <a:t>through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various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devices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routers.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6669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322910"/>
            <a:ext cx="166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3858"/>
            <a:ext cx="10365740" cy="50495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ARP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ARP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stands 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Address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Resolution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Protocol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41300" marR="1397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 MT"/>
                <a:cs typeface="Arial MT"/>
              </a:rPr>
              <a:t>ARP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physical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address.</a:t>
            </a:r>
            <a:endParaRPr sz="24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10" dirty="0">
                <a:latin typeface="Arial"/>
                <a:cs typeface="Arial"/>
              </a:rPr>
              <a:t>two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terms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mainly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associated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Protocol:</a:t>
            </a:r>
            <a:endParaRPr sz="2400">
              <a:latin typeface="Arial"/>
              <a:cs typeface="Arial"/>
            </a:endParaRPr>
          </a:p>
          <a:p>
            <a:pPr marL="698500" marR="11430" lvl="1" indent="-228600" algn="just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ARP request: </a:t>
            </a:r>
            <a:r>
              <a:rPr sz="2400" dirty="0">
                <a:latin typeface="Arial MT"/>
                <a:cs typeface="Arial MT"/>
              </a:rPr>
              <a:t>When </a:t>
            </a:r>
            <a:r>
              <a:rPr sz="2400" spc="-5" dirty="0">
                <a:latin typeface="Arial MT"/>
                <a:cs typeface="Arial MT"/>
              </a:rPr>
              <a:t>a sender wants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know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physical address of 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device,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broadcasts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network.</a:t>
            </a:r>
            <a:endParaRPr sz="2400">
              <a:latin typeface="Arial MT"/>
              <a:cs typeface="Arial MT"/>
            </a:endParaRPr>
          </a:p>
          <a:p>
            <a:pPr marL="698500" marR="5080" lvl="1" indent="-228600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ARP </a:t>
            </a:r>
            <a:r>
              <a:rPr sz="2400" b="1" dirty="0">
                <a:latin typeface="Arial"/>
                <a:cs typeface="Arial"/>
              </a:rPr>
              <a:t>reply: </a:t>
            </a:r>
            <a:r>
              <a:rPr sz="2400" spc="-5" dirty="0">
                <a:latin typeface="Arial MT"/>
                <a:cs typeface="Arial MT"/>
              </a:rPr>
              <a:t>Every device attached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-5" dirty="0">
                <a:latin typeface="Arial MT"/>
                <a:cs typeface="Arial MT"/>
              </a:rPr>
              <a:t>network </a:t>
            </a:r>
            <a:r>
              <a:rPr sz="2400" dirty="0">
                <a:latin typeface="Arial MT"/>
                <a:cs typeface="Arial MT"/>
              </a:rPr>
              <a:t>will accept the ARP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request and process the request, but only recipient recognize the </a:t>
            </a:r>
            <a:r>
              <a:rPr sz="2400" dirty="0">
                <a:latin typeface="Arial MT"/>
                <a:cs typeface="Arial MT"/>
              </a:rPr>
              <a:t>IP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 and sends back </a:t>
            </a:r>
            <a:r>
              <a:rPr sz="2400" dirty="0">
                <a:latin typeface="Arial MT"/>
                <a:cs typeface="Arial MT"/>
              </a:rPr>
              <a:t>its </a:t>
            </a:r>
            <a:r>
              <a:rPr sz="2400" spc="-5" dirty="0">
                <a:latin typeface="Arial MT"/>
                <a:cs typeface="Arial MT"/>
              </a:rPr>
              <a:t>physical </a:t>
            </a:r>
            <a:r>
              <a:rPr sz="2400" dirty="0">
                <a:latin typeface="Arial MT"/>
                <a:cs typeface="Arial MT"/>
              </a:rPr>
              <a:t>address </a:t>
            </a:r>
            <a:r>
              <a:rPr sz="2400" spc="-5" dirty="0">
                <a:latin typeface="Arial MT"/>
                <a:cs typeface="Arial MT"/>
              </a:rPr>
              <a:t>in the </a:t>
            </a:r>
            <a:r>
              <a:rPr sz="2400" dirty="0">
                <a:latin typeface="Arial MT"/>
                <a:cs typeface="Arial MT"/>
              </a:rPr>
              <a:t>form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ARP </a:t>
            </a:r>
            <a:r>
              <a:rPr sz="2400" spc="-30" dirty="0">
                <a:latin typeface="Arial MT"/>
                <a:cs typeface="Arial MT"/>
              </a:rPr>
              <a:t>reply.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recipient </a:t>
            </a:r>
            <a:r>
              <a:rPr sz="2400" spc="-5" dirty="0">
                <a:latin typeface="Arial MT"/>
                <a:cs typeface="Arial MT"/>
              </a:rPr>
              <a:t>adds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physical address </a:t>
            </a:r>
            <a:r>
              <a:rPr sz="2400" dirty="0">
                <a:latin typeface="Arial MT"/>
                <a:cs typeface="Arial MT"/>
              </a:rPr>
              <a:t>both to its </a:t>
            </a:r>
            <a:r>
              <a:rPr sz="2400" spc="-5" dirty="0">
                <a:latin typeface="Arial MT"/>
                <a:cs typeface="Arial MT"/>
              </a:rPr>
              <a:t>cache </a:t>
            </a:r>
            <a:r>
              <a:rPr sz="2400" dirty="0">
                <a:latin typeface="Arial MT"/>
                <a:cs typeface="Arial MT"/>
              </a:rPr>
              <a:t>memory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datagram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header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3405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320420"/>
            <a:ext cx="5330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TCP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Characteristics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31828"/>
            <a:ext cx="10360025" cy="4738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Here,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essential characteristics of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TCP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IP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protocol:</a:t>
            </a:r>
            <a:endParaRPr sz="2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Support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flexible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TCP/IP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architecture</a:t>
            </a:r>
            <a:endParaRPr sz="2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Adding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easy.</a:t>
            </a:r>
            <a:endParaRPr sz="2800">
              <a:latin typeface="Arial MT"/>
              <a:cs typeface="Arial MT"/>
            </a:endParaRPr>
          </a:p>
          <a:p>
            <a:pPr marL="698500" marR="10160" lvl="1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TCP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IP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protocols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suite,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remains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intact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until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source,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destination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were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properly.</a:t>
            </a:r>
            <a:endParaRPr sz="2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TCP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connection-oriented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protocol.</a:t>
            </a:r>
            <a:endParaRPr sz="28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TCP</a:t>
            </a:r>
            <a:r>
              <a:rPr sz="2800" spc="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offers</a:t>
            </a:r>
            <a:r>
              <a:rPr sz="2800" spc="1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reliability</a:t>
            </a:r>
            <a:r>
              <a:rPr sz="2800" spc="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ensures</a:t>
            </a:r>
            <a:r>
              <a:rPr sz="2800" spc="1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1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1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spc="1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arrives</a:t>
            </a:r>
            <a:r>
              <a:rPr sz="2800" spc="1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sequence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should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back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order.</a:t>
            </a:r>
            <a:endParaRPr sz="2800">
              <a:latin typeface="Arial MT"/>
              <a:cs typeface="Arial MT"/>
            </a:endParaRPr>
          </a:p>
          <a:p>
            <a:pPr marL="698500" marR="6985" lvl="1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TCP</a:t>
            </a:r>
            <a:r>
              <a:rPr sz="2800" spc="2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allows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implement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</a:t>
            </a:r>
            <a:r>
              <a:rPr sz="2800" spc="3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control,</a:t>
            </a:r>
            <a:r>
              <a:rPr sz="2800" spc="3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so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sender</a:t>
            </a:r>
            <a:r>
              <a:rPr sz="2800" spc="3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never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overpowers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receiver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9094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65659"/>
            <a:ext cx="1661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09092"/>
            <a:ext cx="10361930" cy="5156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ICMP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ICMP </a:t>
            </a:r>
            <a:r>
              <a:rPr sz="1800" spc="-5" dirty="0">
                <a:latin typeface="Arial MT"/>
                <a:cs typeface="Arial MT"/>
              </a:rPr>
              <a:t>stands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Internet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Control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Protocol.</a:t>
            </a:r>
            <a:endParaRPr sz="1800">
              <a:latin typeface="Arial MT"/>
              <a:cs typeface="Arial MT"/>
            </a:endParaRPr>
          </a:p>
          <a:p>
            <a:pPr marL="241300" marR="10160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is a mechanism used </a:t>
            </a:r>
            <a:r>
              <a:rPr sz="1800" dirty="0">
                <a:latin typeface="Arial MT"/>
                <a:cs typeface="Arial MT"/>
              </a:rPr>
              <a:t>by the </a:t>
            </a:r>
            <a:r>
              <a:rPr sz="1800" spc="-5" dirty="0">
                <a:latin typeface="Arial MT"/>
                <a:cs typeface="Arial MT"/>
              </a:rPr>
              <a:t>hosts or </a:t>
            </a:r>
            <a:r>
              <a:rPr sz="1800" dirty="0">
                <a:latin typeface="Arial MT"/>
                <a:cs typeface="Arial MT"/>
              </a:rPr>
              <a:t>routers to </a:t>
            </a:r>
            <a:r>
              <a:rPr sz="1800" spc="-5" dirty="0">
                <a:latin typeface="Arial MT"/>
                <a:cs typeface="Arial MT"/>
              </a:rPr>
              <a:t>send notifications regarding datagram problems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sender.</a:t>
            </a:r>
            <a:endParaRPr sz="1800">
              <a:latin typeface="Arial MT"/>
              <a:cs typeface="Arial MT"/>
            </a:endParaRPr>
          </a:p>
          <a:p>
            <a:pPr marL="241300" marR="8255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datagram travels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router-to-router until it reaches </a:t>
            </a:r>
            <a:r>
              <a:rPr sz="1800" dirty="0">
                <a:latin typeface="Arial MT"/>
                <a:cs typeface="Arial MT"/>
              </a:rPr>
              <a:t>its </a:t>
            </a:r>
            <a:r>
              <a:rPr sz="1800" spc="-5" dirty="0">
                <a:latin typeface="Arial MT"/>
                <a:cs typeface="Arial MT"/>
              </a:rPr>
              <a:t>destination.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a router is unable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route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data because of some </a:t>
            </a:r>
            <a:r>
              <a:rPr sz="1800" spc="-10" dirty="0">
                <a:latin typeface="Arial MT"/>
                <a:cs typeface="Arial MT"/>
              </a:rPr>
              <a:t>unusual </a:t>
            </a:r>
            <a:r>
              <a:rPr sz="1800" spc="-5" dirty="0">
                <a:latin typeface="Arial MT"/>
                <a:cs typeface="Arial MT"/>
              </a:rPr>
              <a:t>conditions such as disabled links, a device is on fire or network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congestion,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ICMP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protocol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inform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sender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undeliverable.</a:t>
            </a:r>
            <a:endParaRPr sz="1800">
              <a:latin typeface="Arial MT"/>
              <a:cs typeface="Arial MT"/>
            </a:endParaRPr>
          </a:p>
          <a:p>
            <a:pPr marL="24130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ICMP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protocol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terms:</a:t>
            </a:r>
            <a:endParaRPr sz="18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b="1" dirty="0">
                <a:latin typeface="Arial"/>
                <a:cs typeface="Arial"/>
              </a:rPr>
              <a:t>ICMP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Test: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ICMP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Test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 </a:t>
            </a:r>
            <a:r>
              <a:rPr sz="1800" dirty="0">
                <a:latin typeface="Arial MT"/>
                <a:cs typeface="Arial MT"/>
              </a:rPr>
              <a:t>to test</a:t>
            </a:r>
            <a:r>
              <a:rPr sz="1800" spc="-10" dirty="0">
                <a:latin typeface="Arial MT"/>
                <a:cs typeface="Arial MT"/>
              </a:rPr>
              <a:t> whether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destination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reachable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not.</a:t>
            </a:r>
            <a:endParaRPr sz="18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b="1" dirty="0">
                <a:latin typeface="Arial"/>
                <a:cs typeface="Arial"/>
              </a:rPr>
              <a:t>ICMP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Reply: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ICMP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check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whether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destination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device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responding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not.</a:t>
            </a:r>
            <a:endParaRPr sz="1800">
              <a:latin typeface="Arial MT"/>
              <a:cs typeface="Arial MT"/>
            </a:endParaRPr>
          </a:p>
          <a:p>
            <a:pPr marL="241300" marR="762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core responsibility of</a:t>
            </a:r>
            <a:r>
              <a:rPr sz="1800" dirty="0">
                <a:latin typeface="Arial MT"/>
                <a:cs typeface="Arial MT"/>
              </a:rPr>
              <a:t> the ICMP </a:t>
            </a:r>
            <a:r>
              <a:rPr sz="1800" spc="-5" dirty="0">
                <a:latin typeface="Arial MT"/>
                <a:cs typeface="Arial MT"/>
              </a:rPr>
              <a:t>protocol is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report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problems,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them.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responsibility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correction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sender.</a:t>
            </a:r>
            <a:endParaRPr sz="18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ICMP </a:t>
            </a:r>
            <a:r>
              <a:rPr sz="1800" spc="-5" dirty="0">
                <a:latin typeface="Arial MT"/>
                <a:cs typeface="Arial MT"/>
              </a:rPr>
              <a:t>can send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messages only </a:t>
            </a:r>
            <a:r>
              <a:rPr sz="1800" dirty="0">
                <a:latin typeface="Arial MT"/>
                <a:cs typeface="Arial MT"/>
              </a:rPr>
              <a:t>to the </a:t>
            </a:r>
            <a:r>
              <a:rPr sz="1800" spc="-5" dirty="0">
                <a:latin typeface="Arial MT"/>
                <a:cs typeface="Arial MT"/>
              </a:rPr>
              <a:t>source, but not </a:t>
            </a:r>
            <a:r>
              <a:rPr sz="1800" dirty="0">
                <a:latin typeface="Arial MT"/>
                <a:cs typeface="Arial MT"/>
              </a:rPr>
              <a:t>to the </a:t>
            </a:r>
            <a:r>
              <a:rPr sz="1800" spc="-5" dirty="0">
                <a:latin typeface="Arial MT"/>
                <a:cs typeface="Arial MT"/>
              </a:rPr>
              <a:t>intermediate routers because </a:t>
            </a:r>
            <a:r>
              <a:rPr sz="1800" dirty="0">
                <a:latin typeface="Arial MT"/>
                <a:cs typeface="Arial MT"/>
              </a:rPr>
              <a:t>the IP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datagram carries </a:t>
            </a:r>
            <a:r>
              <a:rPr sz="1800" dirty="0">
                <a:latin typeface="Arial MT"/>
                <a:cs typeface="Arial MT"/>
              </a:rPr>
              <a:t>the addresses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source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destination </a:t>
            </a:r>
            <a:r>
              <a:rPr sz="1800" spc="-10" dirty="0">
                <a:latin typeface="Arial MT"/>
                <a:cs typeface="Arial MT"/>
              </a:rPr>
              <a:t>but not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router that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is passed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5908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97" y="239648"/>
            <a:ext cx="683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The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Network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Interface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82293"/>
            <a:ext cx="10358755" cy="507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Network Interface Layer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this layer of the four-layer TCP/IP model.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layer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dirty="0">
                <a:latin typeface="Arial MT"/>
                <a:cs typeface="Arial MT"/>
              </a:rPr>
              <a:t> also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called a network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access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layer.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 helps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 defines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details 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how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should be sent using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network.</a:t>
            </a:r>
            <a:endParaRPr sz="2600">
              <a:latin typeface="Arial MT"/>
              <a:cs typeface="Arial MT"/>
            </a:endParaRPr>
          </a:p>
          <a:p>
            <a:pPr marL="241300" marR="5715" indent="-229235" algn="just">
              <a:lnSpc>
                <a:spcPct val="11000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600" spc="-5" dirty="0">
                <a:latin typeface="Arial MT"/>
                <a:cs typeface="Arial MT"/>
              </a:rPr>
              <a:t>It </a:t>
            </a:r>
            <a:r>
              <a:rPr sz="2600" dirty="0">
                <a:latin typeface="Arial MT"/>
                <a:cs typeface="Arial MT"/>
              </a:rPr>
              <a:t>also includes how bits should optically be signaled by </a:t>
            </a:r>
            <a:r>
              <a:rPr sz="2600" spc="-5" dirty="0">
                <a:latin typeface="Arial MT"/>
                <a:cs typeface="Arial MT"/>
              </a:rPr>
              <a:t>hardware </a:t>
            </a:r>
            <a:r>
              <a:rPr sz="2600" dirty="0">
                <a:latin typeface="Arial MT"/>
                <a:cs typeface="Arial MT"/>
              </a:rPr>
              <a:t> devices which directly interfaces with a network medium, </a:t>
            </a:r>
            <a:r>
              <a:rPr sz="2600" spc="-5" dirty="0">
                <a:latin typeface="Arial MT"/>
                <a:cs typeface="Arial MT"/>
              </a:rPr>
              <a:t>like </a:t>
            </a:r>
            <a:r>
              <a:rPr sz="2600" dirty="0">
                <a:latin typeface="Arial MT"/>
                <a:cs typeface="Arial MT"/>
              </a:rPr>
              <a:t>coaxial,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optical,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coaxial,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fiber,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twisted-pair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cables.</a:t>
            </a:r>
            <a:endParaRPr sz="26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1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A network layer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-5" dirty="0">
                <a:latin typeface="Arial MT"/>
                <a:cs typeface="Arial MT"/>
              </a:rPr>
              <a:t>combination </a:t>
            </a:r>
            <a:r>
              <a:rPr sz="2600" dirty="0">
                <a:latin typeface="Arial MT"/>
                <a:cs typeface="Arial MT"/>
              </a:rPr>
              <a:t>of the data line and defined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article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OSI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model.</a:t>
            </a:r>
            <a:r>
              <a:rPr sz="2600" dirty="0">
                <a:latin typeface="Arial MT"/>
                <a:cs typeface="Arial MT"/>
              </a:rPr>
              <a:t> This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defines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dirty="0">
                <a:latin typeface="Arial MT"/>
                <a:cs typeface="Arial MT"/>
              </a:rPr>
              <a:t> sent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physically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through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layer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is 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responsible for the transmission of the data between two devices </a:t>
            </a:r>
            <a:r>
              <a:rPr sz="2600" spc="-10" dirty="0">
                <a:latin typeface="Arial MT"/>
                <a:cs typeface="Arial MT"/>
              </a:rPr>
              <a:t>on 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same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network.</a:t>
            </a:r>
            <a:endParaRPr sz="2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9064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494" y="304037"/>
            <a:ext cx="5050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Network</a:t>
            </a:r>
            <a:r>
              <a:rPr spc="-225" dirty="0"/>
              <a:t> </a:t>
            </a:r>
            <a:r>
              <a:rPr spc="-5" dirty="0"/>
              <a:t>Access</a:t>
            </a:r>
            <a:r>
              <a:rPr spc="-2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2283"/>
            <a:ext cx="10363835" cy="50673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85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lowest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 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TCP/IP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model.</a:t>
            </a:r>
            <a:endParaRPr sz="2600">
              <a:latin typeface="Arial MT"/>
              <a:cs typeface="Arial MT"/>
            </a:endParaRPr>
          </a:p>
          <a:p>
            <a:pPr marL="241300" marR="10160" indent="-229235" algn="just">
              <a:lnSpc>
                <a:spcPts val="2810"/>
              </a:lnSpc>
              <a:spcBef>
                <a:spcPts val="104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A network layer </a:t>
            </a:r>
            <a:r>
              <a:rPr sz="2600" spc="-10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the combination of the Physical </a:t>
            </a:r>
            <a:r>
              <a:rPr sz="2600" spc="-5" dirty="0">
                <a:latin typeface="Arial MT"/>
                <a:cs typeface="Arial MT"/>
              </a:rPr>
              <a:t>layer </a:t>
            </a:r>
            <a:r>
              <a:rPr sz="2600" dirty="0">
                <a:latin typeface="Arial MT"/>
                <a:cs typeface="Arial MT"/>
              </a:rPr>
              <a:t>and Data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Link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 defined</a:t>
            </a:r>
            <a:r>
              <a:rPr sz="2600" spc="-5" dirty="0">
                <a:latin typeface="Arial MT"/>
                <a:cs typeface="Arial MT"/>
              </a:rPr>
              <a:t> 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OSI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model.</a:t>
            </a:r>
            <a:endParaRPr sz="2600">
              <a:latin typeface="Arial MT"/>
              <a:cs typeface="Arial MT"/>
            </a:endParaRPr>
          </a:p>
          <a:p>
            <a:pPr marL="241300" marR="12700" indent="-229235" algn="just">
              <a:lnSpc>
                <a:spcPts val="2810"/>
              </a:lnSpc>
              <a:spcBef>
                <a:spcPts val="990"/>
              </a:spcBef>
              <a:buChar char="•"/>
              <a:tabLst>
                <a:tab pos="241935" algn="l"/>
              </a:tabLst>
            </a:pP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dirty="0">
                <a:latin typeface="Arial MT"/>
                <a:cs typeface="Arial MT"/>
              </a:rPr>
              <a:t> defines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should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sent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physically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through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network.</a:t>
            </a:r>
            <a:endParaRPr sz="2600">
              <a:latin typeface="Arial MT"/>
              <a:cs typeface="Arial MT"/>
            </a:endParaRPr>
          </a:p>
          <a:p>
            <a:pPr marL="241300" marR="10795" indent="-229235" algn="just">
              <a:lnSpc>
                <a:spcPts val="281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600" spc="-5" dirty="0">
                <a:latin typeface="Arial MT"/>
                <a:cs typeface="Arial MT"/>
              </a:rPr>
              <a:t>This</a:t>
            </a:r>
            <a:r>
              <a:rPr sz="2600" spc="7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layer</a:t>
            </a:r>
            <a:r>
              <a:rPr sz="2600" spc="68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mainly</a:t>
            </a:r>
            <a:r>
              <a:rPr sz="2600" spc="6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responsible</a:t>
            </a:r>
            <a:r>
              <a:rPr sz="2600" spc="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7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transmission</a:t>
            </a:r>
            <a:r>
              <a:rPr sz="2600" spc="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7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two devices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network.</a:t>
            </a:r>
            <a:endParaRPr sz="2600">
              <a:latin typeface="Arial MT"/>
              <a:cs typeface="Arial MT"/>
            </a:endParaRPr>
          </a:p>
          <a:p>
            <a:pPr marL="241300" marR="5080" indent="-229235" algn="just">
              <a:lnSpc>
                <a:spcPts val="2810"/>
              </a:lnSpc>
              <a:spcBef>
                <a:spcPts val="99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functions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carried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encapsulating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IP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datagram into frames </a:t>
            </a:r>
            <a:r>
              <a:rPr sz="2600" spc="-5" dirty="0">
                <a:latin typeface="Arial MT"/>
                <a:cs typeface="Arial MT"/>
              </a:rPr>
              <a:t>transmitted </a:t>
            </a:r>
            <a:r>
              <a:rPr sz="2600" dirty="0">
                <a:latin typeface="Arial MT"/>
                <a:cs typeface="Arial MT"/>
              </a:rPr>
              <a:t>by the network and mapping of </a:t>
            </a:r>
            <a:r>
              <a:rPr sz="2600" spc="-5" dirty="0">
                <a:latin typeface="Arial MT"/>
                <a:cs typeface="Arial MT"/>
              </a:rPr>
              <a:t>IP </a:t>
            </a:r>
            <a:r>
              <a:rPr sz="2600" dirty="0">
                <a:latin typeface="Arial MT"/>
                <a:cs typeface="Arial MT"/>
              </a:rPr>
              <a:t> addresses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physical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addresses.</a:t>
            </a:r>
            <a:endParaRPr sz="2600">
              <a:latin typeface="Arial MT"/>
              <a:cs typeface="Arial MT"/>
            </a:endParaRPr>
          </a:p>
          <a:p>
            <a:pPr marL="241300" marR="9525" indent="-229235" algn="just">
              <a:lnSpc>
                <a:spcPts val="2810"/>
              </a:lnSpc>
              <a:spcBef>
                <a:spcPts val="990"/>
              </a:spcBef>
              <a:buChar char="•"/>
              <a:tabLst>
                <a:tab pos="241935" algn="l"/>
              </a:tabLst>
            </a:pP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protocols </a:t>
            </a:r>
            <a:r>
              <a:rPr sz="2600" dirty="0">
                <a:latin typeface="Arial MT"/>
                <a:cs typeface="Arial MT"/>
              </a:rPr>
              <a:t>used by this </a:t>
            </a:r>
            <a:r>
              <a:rPr sz="2600" spc="-5" dirty="0">
                <a:latin typeface="Arial MT"/>
                <a:cs typeface="Arial MT"/>
              </a:rPr>
              <a:t>layer </a:t>
            </a:r>
            <a:r>
              <a:rPr sz="2600" dirty="0">
                <a:latin typeface="Arial MT"/>
                <a:cs typeface="Arial MT"/>
              </a:rPr>
              <a:t>are ethernet, token ring, </a:t>
            </a:r>
            <a:r>
              <a:rPr sz="2600" spc="-5" dirty="0">
                <a:latin typeface="Arial MT"/>
                <a:cs typeface="Arial MT"/>
              </a:rPr>
              <a:t>FDDI, X.25,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frame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relay.</a:t>
            </a:r>
            <a:endParaRPr sz="2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3066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705" y="332943"/>
            <a:ext cx="2419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Summary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102215" cy="404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75970" marR="130810" indent="-6375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Data- </a:t>
                      </a:r>
                      <a:r>
                        <a:rPr sz="2000" b="1" spc="-5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5(innermost)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Application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HTTP,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SMTP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Messages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n/a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Transport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TCP/UDP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Segments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Ports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Network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IP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Packets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IP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Addre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Data-link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Ethernet/Wifi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Frames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0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ddre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1(outermost)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Physical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Base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Bits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n/a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31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284734"/>
            <a:ext cx="7829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Advantages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TCP/IP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4489"/>
            <a:ext cx="10357485" cy="471297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8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Here,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pros/benefits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TCP/IP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model:</a:t>
            </a:r>
            <a:endParaRPr sz="28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10000"/>
              </a:lnSpc>
              <a:spcBef>
                <a:spcPts val="55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helps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establish/set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connection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computers.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8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independently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operating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95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routing-protocols.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9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enables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internetworking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organizations.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8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TCP/IP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highly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scalable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client-server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9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independently.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90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Supports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protocols.</a:t>
            </a:r>
            <a:endParaRPr sz="24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785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establish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 computers.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0680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57" y="304037"/>
            <a:ext cx="8535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Disadvantages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the TCP/IP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7376"/>
            <a:ext cx="10361295" cy="42475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Here,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few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drawbacks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TCP/IP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model:</a:t>
            </a:r>
            <a:endParaRPr sz="2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TCP/IP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complicated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manage.</a:t>
            </a:r>
            <a:endParaRPr sz="28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699135" algn="l"/>
                <a:tab pos="1677035" algn="l"/>
                <a:tab pos="4816475" algn="l"/>
                <a:tab pos="5480050" algn="l"/>
                <a:tab pos="6982459" algn="l"/>
                <a:tab pos="7604759" algn="l"/>
                <a:tab pos="977519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h</a:t>
            </a:r>
            <a:r>
              <a:rPr sz="2800" spc="-5" dirty="0">
                <a:latin typeface="Arial MT"/>
                <a:cs typeface="Arial MT"/>
              </a:rPr>
              <a:t>al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5" dirty="0">
                <a:latin typeface="Arial MT"/>
                <a:cs typeface="Arial MT"/>
              </a:rPr>
              <a:t>ow/o</a:t>
            </a:r>
            <a:r>
              <a:rPr sz="2800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1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he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	o</a:t>
            </a: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-2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P/IP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hi</a:t>
            </a:r>
            <a:r>
              <a:rPr sz="2800" dirty="0">
                <a:latin typeface="Arial MT"/>
                <a:cs typeface="Arial MT"/>
              </a:rPr>
              <a:t>g</a:t>
            </a:r>
            <a:r>
              <a:rPr sz="2800" spc="-5" dirty="0">
                <a:latin typeface="Arial MT"/>
                <a:cs typeface="Arial MT"/>
              </a:rPr>
              <a:t>he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-th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IPX  </a:t>
            </a:r>
            <a:r>
              <a:rPr sz="2800" dirty="0">
                <a:latin typeface="Arial MT"/>
                <a:cs typeface="Arial MT"/>
              </a:rPr>
              <a:t>(Internetwork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Packet</a:t>
            </a:r>
            <a:r>
              <a:rPr sz="2800" dirty="0">
                <a:latin typeface="Arial MT"/>
                <a:cs typeface="Arial MT"/>
              </a:rPr>
              <a:t> Exchange).</a:t>
            </a:r>
            <a:endParaRPr sz="2800">
              <a:latin typeface="Arial MT"/>
              <a:cs typeface="Arial MT"/>
            </a:endParaRPr>
          </a:p>
          <a:p>
            <a:pPr marL="698500" marR="10160" lvl="1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this,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transport</a:t>
            </a:r>
            <a:r>
              <a:rPr sz="2800" spc="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layer</a:t>
            </a:r>
            <a:r>
              <a:rPr sz="2800" spc="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does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guarantee</a:t>
            </a:r>
            <a:r>
              <a:rPr sz="2800" spc="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delivery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packets.</a:t>
            </a:r>
            <a:endParaRPr sz="2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Replacing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protocol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TCP/IP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 </a:t>
            </a:r>
            <a:r>
              <a:rPr sz="2800" spc="-45" dirty="0">
                <a:latin typeface="Arial MT"/>
                <a:cs typeface="Arial MT"/>
              </a:rPr>
              <a:t>easy.</a:t>
            </a:r>
            <a:endParaRPr sz="2800">
              <a:latin typeface="Arial MT"/>
              <a:cs typeface="Arial MT"/>
            </a:endParaRPr>
          </a:p>
          <a:p>
            <a:pPr marL="698500" marR="7620" lvl="1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699135" algn="l"/>
                <a:tab pos="1766570" algn="l"/>
                <a:tab pos="3230245" algn="l"/>
                <a:tab pos="5042535" algn="l"/>
                <a:tab pos="6406515" algn="l"/>
                <a:tab pos="7960995" algn="l"/>
                <a:tab pos="9750425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	n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3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fr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m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5" dirty="0">
                <a:latin typeface="Arial MT"/>
                <a:cs typeface="Arial MT"/>
              </a:rPr>
              <a:t>i</a:t>
            </a:r>
            <a:r>
              <a:rPr sz="2800" spc="-5" dirty="0">
                <a:latin typeface="Arial MT"/>
                <a:cs typeface="Arial MT"/>
              </a:rPr>
              <a:t>nt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rf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s,</a:t>
            </a:r>
            <a:r>
              <a:rPr sz="2800" dirty="0">
                <a:latin typeface="Arial MT"/>
                <a:cs typeface="Arial MT"/>
              </a:rPr>
              <a:t>	and  protocols.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96376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38" y="197358"/>
            <a:ext cx="910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Comparison</a:t>
            </a:r>
            <a:r>
              <a:rPr sz="3600" spc="-25" dirty="0"/>
              <a:t> </a:t>
            </a:r>
            <a:r>
              <a:rPr sz="3600" spc="-5" dirty="0"/>
              <a:t>between</a:t>
            </a:r>
            <a:r>
              <a:rPr sz="3600" spc="-20" dirty="0"/>
              <a:t> </a:t>
            </a:r>
            <a:r>
              <a:rPr sz="3600" dirty="0"/>
              <a:t>OSI</a:t>
            </a:r>
            <a:r>
              <a:rPr sz="3600" spc="-5" dirty="0"/>
              <a:t> and</a:t>
            </a:r>
            <a:r>
              <a:rPr sz="3600" spc="-80" dirty="0"/>
              <a:t> </a:t>
            </a:r>
            <a:r>
              <a:rPr sz="3600" dirty="0"/>
              <a:t>TCP/IP</a:t>
            </a:r>
            <a:r>
              <a:rPr sz="3600" spc="-80" dirty="0"/>
              <a:t> </a:t>
            </a:r>
            <a:r>
              <a:rPr sz="3600" spc="-5" dirty="0"/>
              <a:t>Model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4253" y="718693"/>
          <a:ext cx="11159490" cy="573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2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514">
                <a:tc gridSpan="4"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522">
                <a:tc>
                  <a:txBody>
                    <a:bodyPr/>
                    <a:lstStyle/>
                    <a:p>
                      <a:pPr marL="62865">
                        <a:lnSpc>
                          <a:spcPts val="2335"/>
                        </a:lnSpc>
                        <a:tabLst>
                          <a:tab pos="901065" algn="l"/>
                        </a:tabLst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	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ts val="2345"/>
                        </a:lnSpc>
                        <a:spcBef>
                          <a:spcPts val="165"/>
                        </a:spcBef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Transmission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335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ts val="2345"/>
                        </a:lnSpc>
                        <a:spcBef>
                          <a:spcPts val="5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OSI refers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Open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2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Interconnection.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14">
                <a:tc gridSpan="4">
                  <a:txBody>
                    <a:bodyPr/>
                    <a:lstStyle/>
                    <a:p>
                      <a:pPr marL="62865">
                        <a:lnSpc>
                          <a:spcPts val="228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5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28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OSI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layers.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13">
                <a:tc gridSpan="4">
                  <a:txBody>
                    <a:bodyPr/>
                    <a:lstStyle/>
                    <a:p>
                      <a:pPr marL="62865">
                        <a:lnSpc>
                          <a:spcPts val="228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28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OSI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reliable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22">
                <a:tc>
                  <a:txBody>
                    <a:bodyPr/>
                    <a:lstStyle/>
                    <a:p>
                      <a:pPr marL="62865">
                        <a:lnSpc>
                          <a:spcPts val="2335"/>
                        </a:lnSpc>
                        <a:tabLst>
                          <a:tab pos="1242695" algn="l"/>
                        </a:tabLst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	does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ts val="2345"/>
                        </a:lnSpc>
                        <a:spcBef>
                          <a:spcPts val="165"/>
                        </a:spcBef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boundaries.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2335"/>
                        </a:lnSpc>
                        <a:tabLst>
                          <a:tab pos="755650" algn="l"/>
                          <a:tab pos="1696085" algn="l"/>
                        </a:tabLst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	h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	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335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ts val="2345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OSI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strict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boundaries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50">
                <a:tc gridSpan="4">
                  <a:txBody>
                    <a:bodyPr/>
                    <a:lstStyle/>
                    <a:p>
                      <a:pPr marL="62865">
                        <a:lnSpc>
                          <a:spcPts val="2335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r>
                        <a:rPr sz="200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uses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both</a:t>
                      </a:r>
                      <a:r>
                        <a:rPr sz="2000" b="1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sz="2000" b="1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b="1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ts val="2345"/>
                        </a:lnSpc>
                        <a:spcBef>
                          <a:spcPts val="1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the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itself.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335"/>
                        </a:lnSpc>
                        <a:tabLst>
                          <a:tab pos="690245" algn="l"/>
                          <a:tab pos="1417320" algn="l"/>
                          <a:tab pos="2526665" algn="l"/>
                          <a:tab pos="3583304" algn="l"/>
                          <a:tab pos="4197350" algn="l"/>
                        </a:tabLst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OSI	uses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different	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session	and	presentation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63500">
                        <a:lnSpc>
                          <a:spcPts val="2345"/>
                        </a:lnSpc>
                        <a:spcBef>
                          <a:spcPts val="170"/>
                        </a:spcBef>
                      </a:pPr>
                      <a:r>
                        <a:rPr sz="2000" spc="10" dirty="0">
                          <a:latin typeface="Arial MT"/>
                          <a:cs typeface="Arial MT"/>
                        </a:rPr>
                        <a:t>layers.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43">
                <a:tc gridSpan="4">
                  <a:txBody>
                    <a:bodyPr/>
                    <a:lstStyle/>
                    <a:p>
                      <a:pPr marL="62865">
                        <a:lnSpc>
                          <a:spcPts val="2345"/>
                        </a:lnSpc>
                        <a:spcBef>
                          <a:spcPts val="66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developed</a:t>
                      </a: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then model.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345"/>
                        </a:lnSpc>
                        <a:spcBef>
                          <a:spcPts val="66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OSI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developed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protocol.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523">
                <a:tc gridSpan="4">
                  <a:txBody>
                    <a:bodyPr/>
                    <a:lstStyle/>
                    <a:p>
                      <a:pPr marL="62865">
                        <a:lnSpc>
                          <a:spcPts val="234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2000" b="1" spc="2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r>
                        <a:rPr sz="20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does</a:t>
                      </a:r>
                      <a:r>
                        <a:rPr sz="2000" b="1" spc="2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20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provide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ts val="2345"/>
                        </a:lnSpc>
                        <a:spcBef>
                          <a:spcPts val="165"/>
                        </a:spcBef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assurance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delivery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40"/>
                        </a:lnSpc>
                        <a:tabLst>
                          <a:tab pos="594360" algn="l"/>
                          <a:tab pos="1350010" algn="l"/>
                          <a:tab pos="243649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	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OSI	model,	transport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63500">
                        <a:lnSpc>
                          <a:spcPts val="2345"/>
                        </a:lnSpc>
                        <a:spcBef>
                          <a:spcPts val="165"/>
                        </a:spcBef>
                      </a:pPr>
                      <a:r>
                        <a:rPr sz="2000" spc="10" dirty="0">
                          <a:latin typeface="Arial MT"/>
                          <a:cs typeface="Arial MT"/>
                        </a:rPr>
                        <a:t>assurance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delivery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packets.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layer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provides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47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2865" marR="58419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TCP/IP</a:t>
                      </a:r>
                      <a:r>
                        <a:rPr sz="2000" b="1" spc="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sz="2000" b="1" spc="3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2000" b="1" spc="3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2000" b="1" spc="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2000" b="1" spc="3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provides </a:t>
                      </a:r>
                      <a:r>
                        <a:rPr sz="2000" b="1" spc="-5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connection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340"/>
                        </a:lnSpc>
                        <a:tabLst>
                          <a:tab pos="1516380" algn="l"/>
                          <a:tab pos="2124075" algn="l"/>
                          <a:tab pos="2703195" algn="l"/>
                          <a:tab pos="5110480" algn="l"/>
                        </a:tabLst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Connection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less	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and	connection-oriented	both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63500" marR="55244">
                        <a:lnSpc>
                          <a:spcPct val="10700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services</a:t>
                      </a:r>
                      <a:r>
                        <a:rPr sz="20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provided</a:t>
                      </a:r>
                      <a:r>
                        <a:rPr sz="20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20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layer</a:t>
                      </a:r>
                      <a:r>
                        <a:rPr sz="20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OSI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latin typeface="Arial MT"/>
                          <a:cs typeface="Arial MT"/>
                        </a:rPr>
                        <a:t>model.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467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2865" marR="55880">
                        <a:lnSpc>
                          <a:spcPct val="107000"/>
                        </a:lnSpc>
                        <a:tabLst>
                          <a:tab pos="1451610" algn="l"/>
                          <a:tab pos="2498725" algn="l"/>
                          <a:tab pos="3001645" algn="l"/>
                          <a:tab pos="4260850" algn="l"/>
                          <a:tab pos="5176520" algn="l"/>
                        </a:tabLst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ls	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	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	r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ep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ily	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 TCP/IP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340"/>
                        </a:lnSpc>
                        <a:tabLst>
                          <a:tab pos="940435" algn="l"/>
                          <a:tab pos="1372870" algn="l"/>
                          <a:tab pos="2046605" algn="l"/>
                          <a:tab pos="3048000" algn="l"/>
                          <a:tab pos="4351020" algn="l"/>
                          <a:tab pos="4953000" algn="l"/>
                        </a:tabLst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While	in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OSI	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model,	Protocols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are	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better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63500" marR="55880">
                        <a:lnSpc>
                          <a:spcPct val="107000"/>
                        </a:lnSpc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covered</a:t>
                      </a:r>
                      <a:r>
                        <a:rPr sz="20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easy</a:t>
                      </a:r>
                      <a:r>
                        <a:rPr sz="20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replace</a:t>
                      </a:r>
                      <a:r>
                        <a:rPr sz="20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change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technology.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9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629" y="342646"/>
            <a:ext cx="8223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Difference</a:t>
            </a:r>
            <a:r>
              <a:rPr dirty="0"/>
              <a:t> </a:t>
            </a:r>
            <a:r>
              <a:rPr spc="-5" dirty="0"/>
              <a:t>Between</a:t>
            </a:r>
            <a:r>
              <a:rPr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spc="-5" dirty="0"/>
              <a:t>TCP/IP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1062" y="1731073"/>
            <a:ext cx="10895965" cy="800100"/>
            <a:chOff x="631062" y="1731073"/>
            <a:chExt cx="10895965" cy="800100"/>
          </a:xfrm>
        </p:grpSpPr>
        <p:sp>
          <p:nvSpPr>
            <p:cNvPr id="4" name="object 4"/>
            <p:cNvSpPr/>
            <p:nvPr/>
          </p:nvSpPr>
          <p:spPr>
            <a:xfrm>
              <a:off x="631063" y="1735899"/>
              <a:ext cx="10895965" cy="790575"/>
            </a:xfrm>
            <a:custGeom>
              <a:avLst/>
              <a:gdLst/>
              <a:ahLst/>
              <a:cxnLst/>
              <a:rect l="l" t="t" r="r" b="b"/>
              <a:pathLst>
                <a:path w="10895965" h="790575">
                  <a:moveTo>
                    <a:pt x="10895571" y="0"/>
                  </a:moveTo>
                  <a:lnTo>
                    <a:pt x="5447792" y="0"/>
                  </a:lnTo>
                  <a:lnTo>
                    <a:pt x="0" y="0"/>
                  </a:lnTo>
                  <a:lnTo>
                    <a:pt x="0" y="790257"/>
                  </a:lnTo>
                  <a:lnTo>
                    <a:pt x="5447792" y="790257"/>
                  </a:lnTo>
                  <a:lnTo>
                    <a:pt x="10895571" y="790257"/>
                  </a:lnTo>
                  <a:lnTo>
                    <a:pt x="1089557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1062" y="1735835"/>
              <a:ext cx="10895965" cy="790575"/>
            </a:xfrm>
            <a:custGeom>
              <a:avLst/>
              <a:gdLst/>
              <a:ahLst/>
              <a:cxnLst/>
              <a:rect l="l" t="t" r="r" b="b"/>
              <a:pathLst>
                <a:path w="10895965" h="790575">
                  <a:moveTo>
                    <a:pt x="0" y="0"/>
                  </a:moveTo>
                  <a:lnTo>
                    <a:pt x="10895584" y="0"/>
                  </a:lnTo>
                </a:path>
                <a:path w="10895965" h="790575">
                  <a:moveTo>
                    <a:pt x="0" y="790321"/>
                  </a:moveTo>
                  <a:lnTo>
                    <a:pt x="10895584" y="790321"/>
                  </a:lnTo>
                </a:path>
              </a:pathLst>
            </a:custGeom>
            <a:ln w="952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1062" y="3311588"/>
            <a:ext cx="10895965" cy="800100"/>
            <a:chOff x="631062" y="3311588"/>
            <a:chExt cx="10895965" cy="800100"/>
          </a:xfrm>
        </p:grpSpPr>
        <p:sp>
          <p:nvSpPr>
            <p:cNvPr id="7" name="object 7"/>
            <p:cNvSpPr/>
            <p:nvPr/>
          </p:nvSpPr>
          <p:spPr>
            <a:xfrm>
              <a:off x="631063" y="3316414"/>
              <a:ext cx="10895965" cy="790575"/>
            </a:xfrm>
            <a:custGeom>
              <a:avLst/>
              <a:gdLst/>
              <a:ahLst/>
              <a:cxnLst/>
              <a:rect l="l" t="t" r="r" b="b"/>
              <a:pathLst>
                <a:path w="10895965" h="790575">
                  <a:moveTo>
                    <a:pt x="10895571" y="0"/>
                  </a:moveTo>
                  <a:lnTo>
                    <a:pt x="5447792" y="0"/>
                  </a:lnTo>
                  <a:lnTo>
                    <a:pt x="0" y="0"/>
                  </a:lnTo>
                  <a:lnTo>
                    <a:pt x="0" y="790257"/>
                  </a:lnTo>
                  <a:lnTo>
                    <a:pt x="5447792" y="790257"/>
                  </a:lnTo>
                  <a:lnTo>
                    <a:pt x="10895571" y="790257"/>
                  </a:lnTo>
                  <a:lnTo>
                    <a:pt x="1089557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062" y="3316351"/>
              <a:ext cx="10895965" cy="790575"/>
            </a:xfrm>
            <a:custGeom>
              <a:avLst/>
              <a:gdLst/>
              <a:ahLst/>
              <a:cxnLst/>
              <a:rect l="l" t="t" r="r" b="b"/>
              <a:pathLst>
                <a:path w="10895965" h="790575">
                  <a:moveTo>
                    <a:pt x="0" y="0"/>
                  </a:moveTo>
                  <a:lnTo>
                    <a:pt x="10895584" y="0"/>
                  </a:lnTo>
                </a:path>
                <a:path w="10895965" h="790575">
                  <a:moveTo>
                    <a:pt x="0" y="790321"/>
                  </a:moveTo>
                  <a:lnTo>
                    <a:pt x="10895584" y="790321"/>
                  </a:lnTo>
                </a:path>
              </a:pathLst>
            </a:custGeom>
            <a:ln w="952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31062" y="4793424"/>
            <a:ext cx="10895965" cy="800100"/>
            <a:chOff x="631062" y="4793424"/>
            <a:chExt cx="10895965" cy="800100"/>
          </a:xfrm>
        </p:grpSpPr>
        <p:sp>
          <p:nvSpPr>
            <p:cNvPr id="10" name="object 10"/>
            <p:cNvSpPr/>
            <p:nvPr/>
          </p:nvSpPr>
          <p:spPr>
            <a:xfrm>
              <a:off x="631063" y="4798237"/>
              <a:ext cx="10895965" cy="790575"/>
            </a:xfrm>
            <a:custGeom>
              <a:avLst/>
              <a:gdLst/>
              <a:ahLst/>
              <a:cxnLst/>
              <a:rect l="l" t="t" r="r" b="b"/>
              <a:pathLst>
                <a:path w="10895965" h="790575">
                  <a:moveTo>
                    <a:pt x="10895571" y="0"/>
                  </a:moveTo>
                  <a:lnTo>
                    <a:pt x="5447792" y="0"/>
                  </a:lnTo>
                  <a:lnTo>
                    <a:pt x="0" y="0"/>
                  </a:lnTo>
                  <a:lnTo>
                    <a:pt x="0" y="790257"/>
                  </a:lnTo>
                  <a:lnTo>
                    <a:pt x="5447792" y="790257"/>
                  </a:lnTo>
                  <a:lnTo>
                    <a:pt x="10895571" y="790257"/>
                  </a:lnTo>
                  <a:lnTo>
                    <a:pt x="1089557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062" y="4798186"/>
              <a:ext cx="10895965" cy="790575"/>
            </a:xfrm>
            <a:custGeom>
              <a:avLst/>
              <a:gdLst/>
              <a:ahLst/>
              <a:cxnLst/>
              <a:rect l="l" t="t" r="r" b="b"/>
              <a:pathLst>
                <a:path w="10895965" h="790575">
                  <a:moveTo>
                    <a:pt x="0" y="0"/>
                  </a:moveTo>
                  <a:lnTo>
                    <a:pt x="10895584" y="0"/>
                  </a:lnTo>
                </a:path>
                <a:path w="10895965" h="790575">
                  <a:moveTo>
                    <a:pt x="0" y="790308"/>
                  </a:moveTo>
                  <a:lnTo>
                    <a:pt x="10895584" y="790308"/>
                  </a:lnTo>
                </a:path>
              </a:pathLst>
            </a:custGeom>
            <a:ln w="952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31062" y="5975261"/>
            <a:ext cx="10895965" cy="0"/>
          </a:xfrm>
          <a:custGeom>
            <a:avLst/>
            <a:gdLst/>
            <a:ahLst/>
            <a:cxnLst/>
            <a:rect l="l" t="t" r="r" b="b"/>
            <a:pathLst>
              <a:path w="10895965">
                <a:moveTo>
                  <a:pt x="0" y="0"/>
                </a:moveTo>
                <a:lnTo>
                  <a:pt x="1089558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21610" y="1364107"/>
            <a:ext cx="691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6055" algn="l"/>
              </a:tabLst>
            </a:pPr>
            <a:r>
              <a:rPr sz="2000" b="1" dirty="0">
                <a:latin typeface="Arial"/>
                <a:cs typeface="Arial"/>
              </a:rPr>
              <a:t>OSI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	TCP/IP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187" y="1800225"/>
            <a:ext cx="52349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985" marR="5080" indent="-12776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distinction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between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interfaces,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protocols,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0385" y="1952625"/>
            <a:ext cx="4838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distinction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between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219" y="2590545"/>
            <a:ext cx="49657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4655" marR="5080" indent="-1672589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layer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routing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standards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protocols.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0269" y="2742945"/>
            <a:ext cx="3127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internet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layer.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4108" y="3380994"/>
            <a:ext cx="5000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marR="5080" indent="-7226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Physical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present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bottom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layer.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5557" y="3533088"/>
            <a:ext cx="2851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link</a:t>
            </a:r>
            <a:r>
              <a:rPr sz="2000" spc="-15" dirty="0">
                <a:latin typeface="Arial MT"/>
                <a:cs typeface="Arial MT"/>
              </a:rPr>
              <a:t> layer.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2660" y="4274565"/>
            <a:ext cx="4784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transport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layer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connection-oriented.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4133" y="4122165"/>
            <a:ext cx="37776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19" marR="5080" indent="-9988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connection-oriented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connectionless.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9484" y="5015610"/>
            <a:ext cx="4604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Datalink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physical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layer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separate.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69990" y="4863210"/>
            <a:ext cx="5079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 marR="5080" indent="-7423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Datalink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physical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layer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together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single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host-to-network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layer.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7773" y="5604154"/>
            <a:ext cx="3214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5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bytes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minimum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5969" y="5604154"/>
            <a:ext cx="3355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20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bytes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minimum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size.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50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758" y="291211"/>
            <a:ext cx="5396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Layers of</a:t>
            </a:r>
            <a:r>
              <a:rPr spc="-80" dirty="0"/>
              <a:t> </a:t>
            </a:r>
            <a:r>
              <a:rPr spc="-5" dirty="0"/>
              <a:t>TCP/IP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0558"/>
            <a:ext cx="10358755" cy="50152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45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TCP/IP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consists</a:t>
            </a:r>
            <a:r>
              <a:rPr sz="2200" spc="-5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layers:</a:t>
            </a:r>
            <a:endParaRPr sz="22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</a:t>
            </a:r>
            <a:endParaRPr sz="22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200" spc="-15" dirty="0">
                <a:latin typeface="Arial MT"/>
                <a:cs typeface="Arial MT"/>
              </a:rPr>
              <a:t>Transport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Layer(TCP/UDP)</a:t>
            </a:r>
            <a:endParaRPr sz="22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Network/Internet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Layer(IP)</a:t>
            </a:r>
            <a:endParaRPr sz="22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(MAC)</a:t>
            </a:r>
            <a:endParaRPr sz="22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200" spc="-5" dirty="0">
                <a:latin typeface="Arial MT"/>
                <a:cs typeface="Arial MT"/>
              </a:rPr>
              <a:t>Physical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</a:t>
            </a:r>
            <a:endParaRPr sz="2200">
              <a:latin typeface="Arial MT"/>
              <a:cs typeface="Arial MT"/>
            </a:endParaRPr>
          </a:p>
          <a:p>
            <a:pPr marL="241300" marR="5080" indent="-229235" algn="just">
              <a:lnSpc>
                <a:spcPts val="2380"/>
              </a:lnSpc>
              <a:spcBef>
                <a:spcPts val="1030"/>
              </a:spcBef>
              <a:buChar char="•"/>
              <a:tabLst>
                <a:tab pos="241935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four</a:t>
            </a:r>
            <a:r>
              <a:rPr sz="2200" dirty="0">
                <a:latin typeface="Arial MT"/>
                <a:cs typeface="Arial MT"/>
              </a:rPr>
              <a:t> layers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physical</a:t>
            </a:r>
            <a:r>
              <a:rPr sz="2200" dirty="0">
                <a:latin typeface="Arial MT"/>
                <a:cs typeface="Arial MT"/>
              </a:rPr>
              <a:t> standards,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network</a:t>
            </a:r>
            <a:r>
              <a:rPr sz="2200" spc="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interface,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internetworking, and transport functions that correspond to the first four layers of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OSI model and these four </a:t>
            </a:r>
            <a:r>
              <a:rPr sz="2200" dirty="0">
                <a:latin typeface="Arial MT"/>
                <a:cs typeface="Arial MT"/>
              </a:rPr>
              <a:t>layers </a:t>
            </a:r>
            <a:r>
              <a:rPr sz="2200" spc="-5" dirty="0">
                <a:latin typeface="Arial MT"/>
                <a:cs typeface="Arial MT"/>
              </a:rPr>
              <a:t>are represented in </a:t>
            </a:r>
            <a:r>
              <a:rPr sz="2200" dirty="0">
                <a:latin typeface="Arial MT"/>
                <a:cs typeface="Arial MT"/>
              </a:rPr>
              <a:t>TCP/IP </a:t>
            </a:r>
            <a:r>
              <a:rPr sz="2200" spc="-5" dirty="0">
                <a:latin typeface="Arial MT"/>
                <a:cs typeface="Arial MT"/>
              </a:rPr>
              <a:t>model </a:t>
            </a:r>
            <a:r>
              <a:rPr sz="2200" spc="5" dirty="0">
                <a:latin typeface="Arial MT"/>
                <a:cs typeface="Arial MT"/>
              </a:rPr>
              <a:t>by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single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 the</a:t>
            </a:r>
            <a:r>
              <a:rPr sz="2200" dirty="0">
                <a:latin typeface="Arial MT"/>
                <a:cs typeface="Arial MT"/>
              </a:rPr>
              <a:t> application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layer.</a:t>
            </a:r>
            <a:endParaRPr sz="2200">
              <a:latin typeface="Arial MT"/>
              <a:cs typeface="Arial MT"/>
            </a:endParaRPr>
          </a:p>
          <a:p>
            <a:pPr marL="241300" marR="5080" indent="-229235" algn="just">
              <a:lnSpc>
                <a:spcPts val="2380"/>
              </a:lnSpc>
              <a:spcBef>
                <a:spcPts val="980"/>
              </a:spcBef>
              <a:buChar char="•"/>
              <a:tabLst>
                <a:tab pos="241935" algn="l"/>
              </a:tabLst>
            </a:pPr>
            <a:r>
              <a:rPr sz="2200" spc="-5" dirty="0">
                <a:latin typeface="Arial MT"/>
                <a:cs typeface="Arial MT"/>
              </a:rPr>
              <a:t>TCP/IP is a hierarchical protocol made up of interactive modules,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each of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provides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 </a:t>
            </a:r>
            <a:r>
              <a:rPr sz="2200" spc="-15" dirty="0">
                <a:latin typeface="Arial MT"/>
                <a:cs typeface="Arial MT"/>
              </a:rPr>
              <a:t>functionality.</a:t>
            </a:r>
            <a:endParaRPr sz="2200">
              <a:latin typeface="Arial MT"/>
              <a:cs typeface="Arial MT"/>
            </a:endParaRPr>
          </a:p>
          <a:p>
            <a:pPr marL="241300" marR="6350" indent="-229235" algn="just">
              <a:lnSpc>
                <a:spcPts val="238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200" spc="-5" dirty="0">
                <a:latin typeface="Arial MT"/>
                <a:cs typeface="Arial MT"/>
              </a:rPr>
              <a:t>Here, </a:t>
            </a:r>
            <a:r>
              <a:rPr sz="2200" dirty="0">
                <a:latin typeface="Arial MT"/>
                <a:cs typeface="Arial MT"/>
              </a:rPr>
              <a:t>hierarchical </a:t>
            </a:r>
            <a:r>
              <a:rPr sz="2200" spc="-5" dirty="0">
                <a:latin typeface="Arial MT"/>
                <a:cs typeface="Arial MT"/>
              </a:rPr>
              <a:t>means that each </a:t>
            </a:r>
            <a:r>
              <a:rPr sz="2200" dirty="0">
                <a:latin typeface="Arial MT"/>
                <a:cs typeface="Arial MT"/>
              </a:rPr>
              <a:t>upper-layer </a:t>
            </a:r>
            <a:r>
              <a:rPr sz="2200" spc="-5" dirty="0">
                <a:latin typeface="Arial MT"/>
                <a:cs typeface="Arial MT"/>
              </a:rPr>
              <a:t>protocol is supported </a:t>
            </a:r>
            <a:r>
              <a:rPr sz="2200" spc="5" dirty="0">
                <a:latin typeface="Arial MT"/>
                <a:cs typeface="Arial MT"/>
              </a:rPr>
              <a:t>by </a:t>
            </a:r>
            <a:r>
              <a:rPr sz="2200" spc="-5" dirty="0">
                <a:latin typeface="Arial MT"/>
                <a:cs typeface="Arial MT"/>
              </a:rPr>
              <a:t>two or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lower-level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protocols.</a:t>
            </a:r>
            <a:endParaRPr sz="2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219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316433"/>
            <a:ext cx="166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td..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032" y="1228344"/>
            <a:ext cx="3240802" cy="50505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9155" y="1304376"/>
            <a:ext cx="5838598" cy="46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441" y="326593"/>
            <a:ext cx="6657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Functions of</a:t>
            </a:r>
            <a:r>
              <a:rPr sz="4400" spc="-105" dirty="0"/>
              <a:t> </a:t>
            </a:r>
            <a:r>
              <a:rPr sz="4400" dirty="0"/>
              <a:t>TCP/IP</a:t>
            </a:r>
            <a:r>
              <a:rPr sz="4400" spc="-110" dirty="0"/>
              <a:t> </a:t>
            </a:r>
            <a:r>
              <a:rPr sz="4400" dirty="0"/>
              <a:t>layers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1082039"/>
            <a:ext cx="7738872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9681" y="1393952"/>
            <a:ext cx="414464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289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F2023"/>
                </a:solidFill>
                <a:latin typeface="Arial MT"/>
                <a:cs typeface="Arial MT"/>
              </a:rPr>
              <a:t>SMTP - Simple Mail </a:t>
            </a:r>
            <a:r>
              <a:rPr sz="1600" spc="-10" dirty="0">
                <a:solidFill>
                  <a:srgbClr val="1F2023"/>
                </a:solidFill>
                <a:latin typeface="Arial MT"/>
                <a:cs typeface="Arial MT"/>
              </a:rPr>
              <a:t>Transfer </a:t>
            </a:r>
            <a:r>
              <a:rPr sz="1600" spc="-5" dirty="0">
                <a:solidFill>
                  <a:srgbClr val="1F2023"/>
                </a:solidFill>
                <a:latin typeface="Arial MT"/>
                <a:cs typeface="Arial MT"/>
              </a:rPr>
              <a:t>Protocol </a:t>
            </a:r>
            <a:r>
              <a:rPr sz="1600" spc="-4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2023"/>
                </a:solidFill>
                <a:latin typeface="Arial MT"/>
                <a:cs typeface="Arial MT"/>
              </a:rPr>
              <a:t>FTP</a:t>
            </a:r>
            <a:r>
              <a:rPr sz="16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F2023"/>
                </a:solidFill>
                <a:latin typeface="Arial MT"/>
                <a:cs typeface="Arial MT"/>
              </a:rPr>
              <a:t>-</a:t>
            </a:r>
            <a:r>
              <a:rPr sz="16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F2023"/>
                </a:solidFill>
                <a:latin typeface="Arial MT"/>
                <a:cs typeface="Arial MT"/>
              </a:rPr>
              <a:t>File</a:t>
            </a:r>
            <a:r>
              <a:rPr sz="1600" spc="-4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2023"/>
                </a:solidFill>
                <a:latin typeface="Arial MT"/>
                <a:cs typeface="Arial MT"/>
              </a:rPr>
              <a:t>Transfer</a:t>
            </a:r>
            <a:r>
              <a:rPr sz="1600" spc="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F2023"/>
                </a:solidFill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Arial MT"/>
                <a:cs typeface="Arial MT"/>
              </a:rPr>
              <a:t>TELNET-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Teletype</a:t>
            </a:r>
            <a:r>
              <a:rPr sz="1600" spc="-5" dirty="0">
                <a:latin typeface="Arial MT"/>
                <a:cs typeface="Arial MT"/>
              </a:rPr>
              <a:t> Network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DNS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–Domain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 System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SNMP-Simple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NFS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  <a:p>
            <a:pPr marL="12700" marR="87947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RPC 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Procedure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TFTP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Trivial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Transfer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78803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TCP – </a:t>
            </a:r>
            <a:r>
              <a:rPr sz="1600" spc="-10" dirty="0">
                <a:latin typeface="Arial MT"/>
                <a:cs typeface="Arial MT"/>
              </a:rPr>
              <a:t>Transmission </a:t>
            </a:r>
            <a:r>
              <a:rPr sz="1600" spc="-5" dirty="0">
                <a:latin typeface="Arial MT"/>
                <a:cs typeface="Arial MT"/>
              </a:rPr>
              <a:t>Control Protocol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UDP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Datagram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12065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ICMP-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Internet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Control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Message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IGMP-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Internet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Group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IP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Internet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ARP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Resolution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RARP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Reverse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Resolution Protocol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9240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17" y="349123"/>
            <a:ext cx="428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Application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3413"/>
            <a:ext cx="10358755" cy="45478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 MT"/>
                <a:cs typeface="Arial MT"/>
              </a:rPr>
              <a:t>Application layer interacts </a:t>
            </a:r>
            <a:r>
              <a:rPr sz="2800" spc="-10" dirty="0">
                <a:latin typeface="Arial MT"/>
                <a:cs typeface="Arial MT"/>
              </a:rPr>
              <a:t>with </a:t>
            </a:r>
            <a:r>
              <a:rPr sz="2800" spc="-5" dirty="0">
                <a:latin typeface="Arial MT"/>
                <a:cs typeface="Arial MT"/>
              </a:rPr>
              <a:t>an application </a:t>
            </a:r>
            <a:r>
              <a:rPr sz="2800" dirty="0">
                <a:latin typeface="Arial MT"/>
                <a:cs typeface="Arial MT"/>
              </a:rPr>
              <a:t>program, </a:t>
            </a:r>
            <a:r>
              <a:rPr sz="2800" spc="-5" dirty="0">
                <a:latin typeface="Arial MT"/>
                <a:cs typeface="Arial MT"/>
              </a:rPr>
              <a:t>which is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highest level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spc="-10" dirty="0">
                <a:latin typeface="Arial MT"/>
                <a:cs typeface="Arial MT"/>
              </a:rPr>
              <a:t>OSI </a:t>
            </a:r>
            <a:r>
              <a:rPr sz="2800" dirty="0">
                <a:latin typeface="Arial MT"/>
                <a:cs typeface="Arial MT"/>
              </a:rPr>
              <a:t>model.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application layer </a:t>
            </a:r>
            <a:r>
              <a:rPr sz="2800" spc="-5" dirty="0">
                <a:latin typeface="Arial MT"/>
                <a:cs typeface="Arial MT"/>
              </a:rPr>
              <a:t>is the </a:t>
            </a:r>
            <a:r>
              <a:rPr sz="2800" spc="-10" dirty="0">
                <a:latin typeface="Arial MT"/>
                <a:cs typeface="Arial MT"/>
              </a:rPr>
              <a:t>OSI 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layer,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dirty="0">
                <a:latin typeface="Arial MT"/>
                <a:cs typeface="Arial MT"/>
              </a:rPr>
              <a:t> 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closest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end-user.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means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OSI </a:t>
            </a:r>
            <a:r>
              <a:rPr sz="2800" dirty="0">
                <a:latin typeface="Arial MT"/>
                <a:cs typeface="Arial MT"/>
              </a:rPr>
              <a:t> application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layer </a:t>
            </a:r>
            <a:r>
              <a:rPr sz="2800" spc="-5" dirty="0">
                <a:latin typeface="Arial MT"/>
                <a:cs typeface="Arial MT"/>
              </a:rPr>
              <a:t>allows</a:t>
            </a:r>
            <a:r>
              <a:rPr sz="2800" dirty="0">
                <a:latin typeface="Arial MT"/>
                <a:cs typeface="Arial MT"/>
              </a:rPr>
              <a:t> users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interact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other </a:t>
            </a:r>
            <a:r>
              <a:rPr sz="2800" spc="-5" dirty="0">
                <a:latin typeface="Arial MT"/>
                <a:cs typeface="Arial MT"/>
              </a:rPr>
              <a:t>software </a:t>
            </a:r>
            <a:r>
              <a:rPr sz="2800" dirty="0">
                <a:latin typeface="Arial MT"/>
                <a:cs typeface="Arial MT"/>
              </a:rPr>
              <a:t> application.</a:t>
            </a:r>
            <a:endParaRPr sz="28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 MT"/>
                <a:cs typeface="Arial MT"/>
              </a:rPr>
              <a:t>Application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interacts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dirty="0">
                <a:latin typeface="Arial MT"/>
                <a:cs typeface="Arial MT"/>
              </a:rPr>
              <a:t> applications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 implement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communicating component.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interpretation </a:t>
            </a:r>
            <a:r>
              <a:rPr sz="2800" spc="-15" dirty="0">
                <a:latin typeface="Arial MT"/>
                <a:cs typeface="Arial MT"/>
              </a:rPr>
              <a:t>of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dirty="0">
                <a:latin typeface="Arial MT"/>
                <a:cs typeface="Arial MT"/>
              </a:rPr>
              <a:t>by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application program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always outside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scope 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OSI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model.</a:t>
            </a:r>
            <a:endParaRPr sz="2800">
              <a:latin typeface="Arial MT"/>
              <a:cs typeface="Arial MT"/>
            </a:endParaRPr>
          </a:p>
          <a:p>
            <a:pPr marL="241300" marR="5715" indent="-229235" algn="just">
              <a:lnSpc>
                <a:spcPts val="3030"/>
              </a:lnSpc>
              <a:spcBef>
                <a:spcPts val="105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Example of the application </a:t>
            </a:r>
            <a:r>
              <a:rPr sz="2800" dirty="0">
                <a:latin typeface="Arial MT"/>
                <a:cs typeface="Arial MT"/>
              </a:rPr>
              <a:t>layer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spc="-10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application </a:t>
            </a:r>
            <a:r>
              <a:rPr sz="2800" spc="-5" dirty="0">
                <a:latin typeface="Arial MT"/>
                <a:cs typeface="Arial MT"/>
              </a:rPr>
              <a:t>such as file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transfer,</a:t>
            </a:r>
            <a:r>
              <a:rPr sz="2800" spc="-5" dirty="0">
                <a:latin typeface="Arial MT"/>
                <a:cs typeface="Arial MT"/>
              </a:rPr>
              <a:t> email,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remote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login,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6174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077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18768"/>
            <a:ext cx="10360025" cy="41852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Application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Layers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698500" marR="7620" lvl="1" indent="-228600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 MT"/>
                <a:cs typeface="Arial MT"/>
              </a:rPr>
              <a:t>Application-layer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helps</a:t>
            </a:r>
            <a:r>
              <a:rPr sz="2800" dirty="0">
                <a:latin typeface="Arial MT"/>
                <a:cs typeface="Arial MT"/>
              </a:rPr>
              <a:t> you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identify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partners, determining </a:t>
            </a:r>
            <a:r>
              <a:rPr sz="2800" spc="-5" dirty="0">
                <a:latin typeface="Arial MT"/>
                <a:cs typeface="Arial MT"/>
              </a:rPr>
              <a:t>resource </a:t>
            </a:r>
            <a:r>
              <a:rPr sz="2800" spc="-20" dirty="0">
                <a:latin typeface="Arial MT"/>
                <a:cs typeface="Arial MT"/>
              </a:rPr>
              <a:t>availability,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synchronizing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communication.</a:t>
            </a:r>
            <a:endParaRPr sz="28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49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allows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log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remote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host</a:t>
            </a:r>
            <a:endParaRPr sz="2800">
              <a:latin typeface="Arial MT"/>
              <a:cs typeface="Arial MT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layer provides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e-mail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services</a:t>
            </a:r>
            <a:endParaRPr sz="2800">
              <a:latin typeface="Arial MT"/>
              <a:cs typeface="Arial MT"/>
            </a:endParaRPr>
          </a:p>
          <a:p>
            <a:pPr marL="698500" marR="5080" lvl="1" indent="-228600" algn="just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application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offers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distributed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database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global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dirty="0">
                <a:latin typeface="Arial MT"/>
                <a:cs typeface="Arial MT"/>
              </a:rPr>
              <a:t> about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services.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3528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322910"/>
            <a:ext cx="166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2944"/>
            <a:ext cx="10361295" cy="50666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An application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-5" dirty="0">
                <a:latin typeface="Arial MT"/>
                <a:cs typeface="Arial MT"/>
              </a:rPr>
              <a:t> is</a:t>
            </a:r>
            <a:r>
              <a:rPr sz="2600" dirty="0">
                <a:latin typeface="Arial MT"/>
                <a:cs typeface="Arial MT"/>
              </a:rPr>
              <a:t>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topmost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TCP/IP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model.</a:t>
            </a:r>
            <a:endParaRPr sz="2600">
              <a:latin typeface="Arial MT"/>
              <a:cs typeface="Arial MT"/>
            </a:endParaRPr>
          </a:p>
          <a:p>
            <a:pPr marL="241300" marR="6985" indent="-229235">
              <a:lnSpc>
                <a:spcPts val="2810"/>
              </a:lnSpc>
              <a:spcBef>
                <a:spcPts val="1040"/>
              </a:spcBef>
              <a:buChar char="•"/>
              <a:tabLst>
                <a:tab pos="241935" algn="l"/>
                <a:tab pos="710565" algn="l"/>
                <a:tab pos="1236345" algn="l"/>
                <a:tab pos="3213100" algn="l"/>
                <a:tab pos="3885565" algn="l"/>
                <a:tab pos="5423535" algn="l"/>
                <a:tab pos="7125970" algn="l"/>
                <a:tab pos="8844915" algn="l"/>
                <a:tab pos="10069195" algn="l"/>
              </a:tabLst>
            </a:pP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t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	respon</a:t>
            </a:r>
            <a:r>
              <a:rPr sz="2600" spc="1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le	for	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l</a:t>
            </a:r>
            <a:r>
              <a:rPr sz="2600" spc="-2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ng	hig</a:t>
            </a:r>
            <a:r>
              <a:rPr sz="2600" spc="10" dirty="0">
                <a:latin typeface="Arial MT"/>
                <a:cs typeface="Arial MT"/>
              </a:rPr>
              <a:t>h</a:t>
            </a:r>
            <a:r>
              <a:rPr sz="2600" spc="-5" dirty="0">
                <a:latin typeface="Arial MT"/>
                <a:cs typeface="Arial MT"/>
              </a:rPr>
              <a:t>-</a:t>
            </a:r>
            <a:r>
              <a:rPr sz="2600" spc="-1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el	p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oto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-1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s,	i</a:t>
            </a:r>
            <a:r>
              <a:rPr sz="2600" spc="-1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sues	of  representation.</a:t>
            </a:r>
            <a:endParaRPr sz="26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4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allows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interact with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application.</a:t>
            </a:r>
            <a:endParaRPr sz="2600">
              <a:latin typeface="Arial MT"/>
              <a:cs typeface="Arial MT"/>
            </a:endParaRPr>
          </a:p>
          <a:p>
            <a:pPr marL="241300" marR="9525" indent="-229235" algn="just">
              <a:lnSpc>
                <a:spcPts val="2810"/>
              </a:lnSpc>
              <a:spcBef>
                <a:spcPts val="105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protocol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wants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communicate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another application </a:t>
            </a:r>
            <a:r>
              <a:rPr sz="2600" spc="-25" dirty="0">
                <a:latin typeface="Arial MT"/>
                <a:cs typeface="Arial MT"/>
              </a:rPr>
              <a:t>layer,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forwards its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transport </a:t>
            </a:r>
            <a:r>
              <a:rPr sz="2600" spc="-25" dirty="0">
                <a:latin typeface="Arial MT"/>
                <a:cs typeface="Arial MT"/>
              </a:rPr>
              <a:t>layer.</a:t>
            </a:r>
            <a:endParaRPr sz="2600">
              <a:latin typeface="Arial MT"/>
              <a:cs typeface="Arial MT"/>
            </a:endParaRPr>
          </a:p>
          <a:p>
            <a:pPr marL="241300" marR="6350" indent="-229235" algn="just">
              <a:lnSpc>
                <a:spcPct val="90000"/>
              </a:lnSpc>
              <a:spcBef>
                <a:spcPts val="950"/>
              </a:spcBef>
              <a:buChar char="•"/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There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ambiguity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occurs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layer.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Every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cannot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placed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inside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application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7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except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those who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interact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communication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system.</a:t>
            </a:r>
            <a:endParaRPr sz="26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600" spc="5" dirty="0">
                <a:latin typeface="Arial MT"/>
                <a:cs typeface="Arial MT"/>
              </a:rPr>
              <a:t>For </a:t>
            </a:r>
            <a:r>
              <a:rPr sz="2600" spc="-5" dirty="0">
                <a:latin typeface="Arial MT"/>
                <a:cs typeface="Arial MT"/>
              </a:rPr>
              <a:t>example: </a:t>
            </a:r>
            <a:r>
              <a:rPr sz="2600" dirty="0">
                <a:latin typeface="Arial MT"/>
                <a:cs typeface="Arial MT"/>
              </a:rPr>
              <a:t>text editor cannot be considered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application layer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while web browser using </a:t>
            </a:r>
            <a:r>
              <a:rPr sz="2600" b="1" dirty="0">
                <a:latin typeface="Arial"/>
                <a:cs typeface="Arial"/>
              </a:rPr>
              <a:t>HTTP </a:t>
            </a:r>
            <a:r>
              <a:rPr sz="2600" dirty="0">
                <a:latin typeface="Arial MT"/>
                <a:cs typeface="Arial MT"/>
              </a:rPr>
              <a:t>protocol to interact with the network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HTTP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protocol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dirty="0">
                <a:latin typeface="Arial MT"/>
                <a:cs typeface="Arial MT"/>
              </a:rPr>
              <a:t> an application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layer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protocol.</a:t>
            </a:r>
            <a:endParaRPr sz="2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2376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2630" y="226263"/>
            <a:ext cx="166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781558"/>
            <a:ext cx="10363835" cy="536194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38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main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application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layer:</a:t>
            </a:r>
            <a:endParaRPr sz="2400">
              <a:latin typeface="Arial MT"/>
              <a:cs typeface="Arial MT"/>
            </a:endParaRPr>
          </a:p>
          <a:p>
            <a:pPr marL="241300" marR="8255" indent="-229235" algn="just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HTTP:</a:t>
            </a:r>
            <a:r>
              <a:rPr sz="2400" b="1" spc="34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HTTP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stands</a:t>
            </a:r>
            <a:r>
              <a:rPr sz="2400" spc="3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3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Hypertext</a:t>
            </a:r>
            <a:r>
              <a:rPr sz="2400" spc="3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transfer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protocol.</a:t>
            </a:r>
            <a:r>
              <a:rPr sz="2400" spc="3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protocol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allows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access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data over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world </a:t>
            </a:r>
            <a:r>
              <a:rPr sz="2400" dirty="0">
                <a:latin typeface="Arial MT"/>
                <a:cs typeface="Arial MT"/>
              </a:rPr>
              <a:t>wide </a:t>
            </a:r>
            <a:r>
              <a:rPr sz="2400" spc="-5" dirty="0">
                <a:latin typeface="Arial MT"/>
                <a:cs typeface="Arial MT"/>
              </a:rPr>
              <a:t>web. It transfers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data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plain text, audio, video. It is known as a Hypertext transfer protocol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it has the </a:t>
            </a:r>
            <a:r>
              <a:rPr sz="2400" spc="-10" dirty="0">
                <a:latin typeface="Arial MT"/>
                <a:cs typeface="Arial MT"/>
              </a:rPr>
              <a:t>efficiency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use in a hypertext </a:t>
            </a:r>
            <a:r>
              <a:rPr sz="2400" dirty="0">
                <a:latin typeface="Arial MT"/>
                <a:cs typeface="Arial MT"/>
              </a:rPr>
              <a:t>environment </a:t>
            </a:r>
            <a:r>
              <a:rPr sz="2400" spc="-5" dirty="0">
                <a:latin typeface="Arial MT"/>
                <a:cs typeface="Arial MT"/>
              </a:rPr>
              <a:t>where there are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rapid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jumps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another.</a:t>
            </a:r>
            <a:endParaRPr sz="2400">
              <a:latin typeface="Arial MT"/>
              <a:cs typeface="Arial MT"/>
            </a:endParaRPr>
          </a:p>
          <a:p>
            <a:pPr marL="241300" marR="10160" indent="-229235" algn="just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SNMP: </a:t>
            </a:r>
            <a:r>
              <a:rPr sz="2400" dirty="0">
                <a:latin typeface="Arial MT"/>
                <a:cs typeface="Arial MT"/>
              </a:rPr>
              <a:t>SNMP stands for </a:t>
            </a:r>
            <a:r>
              <a:rPr sz="2400" spc="-5" dirty="0">
                <a:latin typeface="Arial MT"/>
                <a:cs typeface="Arial MT"/>
              </a:rPr>
              <a:t>Simple Network </a:t>
            </a:r>
            <a:r>
              <a:rPr sz="2400" dirty="0">
                <a:latin typeface="Arial MT"/>
                <a:cs typeface="Arial MT"/>
              </a:rPr>
              <a:t>Management </a:t>
            </a:r>
            <a:r>
              <a:rPr sz="2400" spc="-5" dirty="0">
                <a:latin typeface="Arial MT"/>
                <a:cs typeface="Arial MT"/>
              </a:rPr>
              <a:t>Protocol. It is a </a:t>
            </a:r>
            <a:r>
              <a:rPr sz="2400" dirty="0">
                <a:latin typeface="Arial MT"/>
                <a:cs typeface="Arial MT"/>
              </a:rPr>
              <a:t> framework </a:t>
            </a:r>
            <a:r>
              <a:rPr sz="2400" spc="-5" dirty="0">
                <a:latin typeface="Arial MT"/>
                <a:cs typeface="Arial MT"/>
              </a:rPr>
              <a:t>used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managing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devices on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internet by using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TCP/IP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suite.</a:t>
            </a:r>
            <a:endParaRPr sz="24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SMTP: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SMTP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stands</a:t>
            </a:r>
            <a:r>
              <a:rPr sz="2400" dirty="0">
                <a:latin typeface="Arial MT"/>
                <a:cs typeface="Arial MT"/>
              </a:rPr>
              <a:t> 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dirty="0">
                <a:latin typeface="Arial MT"/>
                <a:cs typeface="Arial MT"/>
              </a:rPr>
              <a:t> mail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transfer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TCP/IP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supports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e-mail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dirty="0">
                <a:latin typeface="Arial MT"/>
                <a:cs typeface="Arial MT"/>
              </a:rPr>
              <a:t> mail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transfer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e-mail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980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Times New Roman</vt:lpstr>
      <vt:lpstr>Office Theme</vt:lpstr>
      <vt:lpstr>Introduction</vt:lpstr>
      <vt:lpstr>TCP Characteristics</vt:lpstr>
      <vt:lpstr>Layers of TCP/IP Model</vt:lpstr>
      <vt:lpstr>Contd..</vt:lpstr>
      <vt:lpstr>Functions of TCP/IP layers</vt:lpstr>
      <vt:lpstr>Application Layer</vt:lpstr>
      <vt:lpstr>Contd..</vt:lpstr>
      <vt:lpstr>Contd..</vt:lpstr>
      <vt:lpstr>Contd..</vt:lpstr>
      <vt:lpstr>Contd..</vt:lpstr>
      <vt:lpstr>Transport Layer</vt:lpstr>
      <vt:lpstr>Contd..</vt:lpstr>
      <vt:lpstr>Contd..</vt:lpstr>
      <vt:lpstr>Contd..</vt:lpstr>
      <vt:lpstr>Internet Layer</vt:lpstr>
      <vt:lpstr>Internet Layer</vt:lpstr>
      <vt:lpstr>Contd..</vt:lpstr>
      <vt:lpstr>Contd..</vt:lpstr>
      <vt:lpstr>Contd..</vt:lpstr>
      <vt:lpstr>Contd..</vt:lpstr>
      <vt:lpstr>The Network Interface Layer</vt:lpstr>
      <vt:lpstr>Network Access Layer</vt:lpstr>
      <vt:lpstr>Summary</vt:lpstr>
      <vt:lpstr>Advantages of the TCP/IP model</vt:lpstr>
      <vt:lpstr>Disadvantages of the TCP/IP model</vt:lpstr>
      <vt:lpstr>Comparison between OSI and TCP/IP Model</vt:lpstr>
      <vt:lpstr>Difference Between OSI and TCP/IP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1</cp:revision>
  <dcterms:created xsi:type="dcterms:W3CDTF">2023-05-02T14:03:58Z</dcterms:created>
  <dcterms:modified xsi:type="dcterms:W3CDTF">2023-05-02T14:04:33Z</dcterms:modified>
</cp:coreProperties>
</file>