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19FD97-980B-4DA8-BE66-11F274189FF8}">
  <a:tblStyle styleId="{0219FD97-980B-4DA8-BE66-11F274189F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bd018e1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bd018e1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bd018e18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bd018e1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bd018e18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bd018e1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bd018e18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bd018e18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bd018e1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bd018e1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bd018e18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bd018e18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bd018e1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bd018e1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oz--6sUTc2U3FHiKPKejSR-Z_wNMZnU9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8" y="14766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Absolute value of price change </a:t>
            </a:r>
            <a:br>
              <a:rPr lang="ru"/>
            </a:br>
            <a:r>
              <a:rPr lang="ru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Trading volume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Correlation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METHODOLOGY</a:t>
            </a:r>
            <a:endParaRPr u="sng"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1102100" y="2000650"/>
            <a:ext cx="1284600" cy="13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>
                <a:latin typeface="Arial"/>
                <a:ea typeface="Arial"/>
                <a:cs typeface="Arial"/>
                <a:sym typeface="Arial"/>
              </a:rPr>
              <a:t>Stocks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>
                <a:latin typeface="Arial"/>
                <a:ea typeface="Arial"/>
                <a:cs typeface="Arial"/>
                <a:sym typeface="Arial"/>
              </a:rPr>
              <a:t>Pepsi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>
                <a:latin typeface="Arial"/>
                <a:ea typeface="Arial"/>
                <a:cs typeface="Arial"/>
                <a:sym typeface="Arial"/>
              </a:rPr>
              <a:t>Google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400">
                <a:latin typeface="Arial"/>
                <a:ea typeface="Arial"/>
                <a:cs typeface="Arial"/>
                <a:sym typeface="Arial"/>
              </a:rPr>
              <a:t>Ford</a:t>
            </a:r>
            <a:endParaRPr sz="4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2548525" y="2394750"/>
            <a:ext cx="1485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Visual assessment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662525" y="2394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Probable causes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5933325" y="23947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H</a:t>
            </a:r>
            <a:r>
              <a:rPr lang="ru" sz="1100"/>
              <a:t>ypothesis testing</a:t>
            </a:r>
            <a:endParaRPr sz="1100"/>
          </a:p>
        </p:txBody>
      </p:sp>
      <p:cxnSp>
        <p:nvCxnSpPr>
          <p:cNvPr id="138" name="Google Shape;138;p14"/>
          <p:cNvCxnSpPr/>
          <p:nvPr/>
        </p:nvCxnSpPr>
        <p:spPr>
          <a:xfrm>
            <a:off x="2194850" y="1823950"/>
            <a:ext cx="0" cy="16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4"/>
          <p:cNvCxnSpPr/>
          <p:nvPr/>
        </p:nvCxnSpPr>
        <p:spPr>
          <a:xfrm>
            <a:off x="4236900" y="1823950"/>
            <a:ext cx="0" cy="16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4"/>
          <p:cNvCxnSpPr/>
          <p:nvPr/>
        </p:nvCxnSpPr>
        <p:spPr>
          <a:xfrm>
            <a:off x="6278950" y="1823950"/>
            <a:ext cx="0" cy="169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08725"/>
            <a:ext cx="7505700" cy="132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626875"/>
            <a:ext cx="7505700" cy="12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9150" y="3112675"/>
            <a:ext cx="7505700" cy="13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03" y="362125"/>
            <a:ext cx="8215209" cy="13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00" y="1829150"/>
            <a:ext cx="8148301" cy="13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300" y="3518175"/>
            <a:ext cx="8148301" cy="135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600050"/>
            <a:ext cx="75057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150" y="2304000"/>
            <a:ext cx="7505700" cy="17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2556300" y="228850"/>
            <a:ext cx="403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Calibri"/>
                <a:ea typeface="Calibri"/>
                <a:cs typeface="Calibri"/>
                <a:sym typeface="Calibri"/>
              </a:rPr>
              <a:t>Probable causes</a:t>
            </a:r>
            <a:endParaRPr b="1"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2557850" y="561000"/>
            <a:ext cx="428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Calibri"/>
                <a:ea typeface="Calibri"/>
                <a:cs typeface="Calibri"/>
                <a:sym typeface="Calibri"/>
              </a:rPr>
              <a:t>Hypothesis testing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9387100" y="1932350"/>
            <a:ext cx="342300" cy="21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9302700" y="639575"/>
            <a:ext cx="342300" cy="21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9232500" y="1097100"/>
            <a:ext cx="342300" cy="21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9431125" y="1514725"/>
            <a:ext cx="342300" cy="21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500" y="1311000"/>
            <a:ext cx="4065489" cy="24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425" y="1311000"/>
            <a:ext cx="4065500" cy="236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8"/>
          <p:cNvSpPr/>
          <p:nvPr/>
        </p:nvSpPr>
        <p:spPr>
          <a:xfrm>
            <a:off x="3819675" y="1990725"/>
            <a:ext cx="427800" cy="1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7897050" y="1957400"/>
            <a:ext cx="427800" cy="163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6" name="Google Shape;186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{0219FD97-980B-4DA8-BE66-11F274189FF8}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PEP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GOOG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Pseudo R^2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71616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0.03460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71616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0.07486</a:t>
                      </a:r>
                      <a:endParaRPr sz="1200">
                        <a:solidFill>
                          <a:srgbClr val="171616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71616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0.05354</a:t>
                      </a:r>
                      <a:endParaRPr sz="1200">
                        <a:solidFill>
                          <a:srgbClr val="171616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/>
                        <a:t>Quantile Pseudo R^2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71616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0.08580</a:t>
                      </a:r>
                      <a:endParaRPr sz="1200">
                        <a:solidFill>
                          <a:srgbClr val="171616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71616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0.1718</a:t>
                      </a:r>
                      <a:endParaRPr sz="1200">
                        <a:solidFill>
                          <a:srgbClr val="171616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solidFill>
                            <a:srgbClr val="171616"/>
                          </a:solidFill>
                          <a:highlight>
                            <a:srgbClr val="FFFFFF"/>
                          </a:highlight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0.1847</a:t>
                      </a:r>
                      <a:endParaRPr sz="1200">
                        <a:solidFill>
                          <a:srgbClr val="171616"/>
                        </a:solidFill>
                        <a:highlight>
                          <a:srgbClr val="FFFFFF"/>
                        </a:highlight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Conclusion</a:t>
            </a:r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see that there indeed is a correlation between volume and absolute price change of the stock. Moreover, we have shown that this correlation actually becomes stronger with larger changes.</a:t>
            </a:r>
            <a:endParaRPr sz="1800"/>
          </a:p>
        </p:txBody>
      </p:sp>
      <p:pic>
        <p:nvPicPr>
          <p:cNvPr id="193" name="Google Shape;193;p20" title="suiiiiiiiiiii.mp3">
            <a:hlinkClick r:id="rId3"/>
          </p:cNvPr>
          <p:cNvPicPr preferRelativeResize="0"/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-33375" y="770750"/>
            <a:ext cx="74850" cy="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