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embeddedFontLst>
    <p:embeddedFont>
      <p:font typeface="Roboto"/>
      <p:regular r:id="rId12"/>
      <p:bold r:id="rId13"/>
      <p:italic r:id="rId14"/>
      <p:boldItalic r:id="rId15"/>
    </p:embeddedFont>
    <p:embeddedFont>
      <p:font typeface="Corbel"/>
      <p:regular r:id="rId16"/>
      <p:bold r:id="rId17"/>
      <p:italic r:id="rId18"/>
      <p:boldItalic r:id="rId19"/>
    </p:embeddedFont>
    <p:embeddedFont>
      <p:font typeface="Candar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24" roundtripDataSignature="AMtx7mgvLCg973iOYK9FTItruofsHrow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Candara-regular.fntdata"/><Relationship Id="rId11" Type="http://schemas.openxmlformats.org/officeDocument/2006/relationships/slide" Target="slides/slide6.xml"/><Relationship Id="rId22" Type="http://schemas.openxmlformats.org/officeDocument/2006/relationships/font" Target="fonts/Candara-italic.fntdata"/><Relationship Id="rId10" Type="http://schemas.openxmlformats.org/officeDocument/2006/relationships/slide" Target="slides/slide5.xml"/><Relationship Id="rId21" Type="http://schemas.openxmlformats.org/officeDocument/2006/relationships/font" Target="fonts/Candara-bold.fntdata"/><Relationship Id="rId13" Type="http://schemas.openxmlformats.org/officeDocument/2006/relationships/font" Target="fonts/Roboto-bold.fntdata"/><Relationship Id="rId24" Type="http://customschemas.google.com/relationships/presentationmetadata" Target="metadata"/><Relationship Id="rId12" Type="http://schemas.openxmlformats.org/officeDocument/2006/relationships/font" Target="fonts/Roboto-regular.fntdata"/><Relationship Id="rId23" Type="http://schemas.openxmlformats.org/officeDocument/2006/relationships/font" Target="fonts/Candar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Corbel-bold.fntdata"/><Relationship Id="rId16" Type="http://schemas.openxmlformats.org/officeDocument/2006/relationships/font" Target="fonts/Corbel-regular.fntdata"/><Relationship Id="rId5" Type="http://schemas.openxmlformats.org/officeDocument/2006/relationships/notesMaster" Target="notesMasters/notesMaster1.xml"/><Relationship Id="rId19" Type="http://schemas.openxmlformats.org/officeDocument/2006/relationships/font" Target="fonts/Corbel-boldItalic.fntdata"/><Relationship Id="rId6" Type="http://schemas.openxmlformats.org/officeDocument/2006/relationships/slide" Target="slides/slide1.xml"/><Relationship Id="rId18" Type="http://schemas.openxmlformats.org/officeDocument/2006/relationships/font" Target="fonts/Corbel-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 name="Google Shape;4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dfa2f76807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gdfa2f76807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dfb24e00ee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dfb24e00ee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gdfb24e00ee_0_1: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fb24e00ee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fb24e00ee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gdfb24e00ee_0_8: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fb609aa55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70" name="Google Shape;70;gdfb609aa55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 name="Google Shape;71;gdfb609aa55_0_1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IN"/>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8"/>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19" name="Google Shape;19;p28"/>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2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44"/>
          <p:cNvSpPr txBox="1"/>
          <p:nvPr>
            <p:ph idx="1" type="body"/>
          </p:nvPr>
        </p:nvSpPr>
        <p:spPr>
          <a:xfrm>
            <a:off x="622300" y="1160003"/>
            <a:ext cx="10947400" cy="2263006"/>
          </a:xfrm>
          <a:prstGeom prst="rect">
            <a:avLst/>
          </a:prstGeom>
          <a:noFill/>
          <a:ln>
            <a:noFill/>
          </a:ln>
        </p:spPr>
        <p:txBody>
          <a:bodyPr anchorCtr="0" anchor="t" bIns="16925" lIns="16925" spcFirstLastPara="1" rIns="16925" wrap="square" tIns="16925">
            <a:spAutoFit/>
          </a:bodyPr>
          <a:lstStyle>
            <a:lvl1pPr indent="-431800" lvl="0" marL="457200" algn="l">
              <a:lnSpc>
                <a:spcPct val="100000"/>
              </a:lnSpc>
              <a:spcBef>
                <a:spcPts val="640"/>
              </a:spcBef>
              <a:spcAft>
                <a:spcPts val="0"/>
              </a:spcAft>
              <a:buSzPts val="3200"/>
              <a:buChar char="•"/>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Clr>
                <a:srgbClr val="A5A5A5"/>
              </a:buClr>
              <a:buSzPts val="2400"/>
              <a:buChar char="•"/>
              <a:defRPr/>
            </a:lvl3pPr>
            <a:lvl4pPr indent="-355600" lvl="3" marL="1828800" algn="l">
              <a:lnSpc>
                <a:spcPct val="100000"/>
              </a:lnSpc>
              <a:spcBef>
                <a:spcPts val="400"/>
              </a:spcBef>
              <a:spcAft>
                <a:spcPts val="0"/>
              </a:spcAft>
              <a:buClr>
                <a:srgbClr val="A5A5A5"/>
              </a:buClr>
              <a:buSzPts val="2000"/>
              <a:buChar char="–"/>
              <a:defRPr/>
            </a:lvl4pPr>
            <a:lvl5pPr indent="-355600" lvl="4" marL="2286000" algn="l">
              <a:lnSpc>
                <a:spcPct val="100000"/>
              </a:lnSpc>
              <a:spcBef>
                <a:spcPts val="400"/>
              </a:spcBef>
              <a:spcAft>
                <a:spcPts val="0"/>
              </a:spcAft>
              <a:buClr>
                <a:srgbClr val="A5A5A5"/>
              </a:buClr>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cxnSp>
        <p:nvCxnSpPr>
          <p:cNvPr id="25" name="Google Shape;25;p44"/>
          <p:cNvCxnSpPr/>
          <p:nvPr/>
        </p:nvCxnSpPr>
        <p:spPr>
          <a:xfrm>
            <a:off x="622300" y="1143000"/>
            <a:ext cx="10947400" cy="0"/>
          </a:xfrm>
          <a:prstGeom prst="straightConnector1">
            <a:avLst/>
          </a:prstGeom>
          <a:noFill/>
          <a:ln cap="flat" cmpd="sng" w="28575">
            <a:solidFill>
              <a:srgbClr val="095A82"/>
            </a:solidFill>
            <a:prstDash val="solid"/>
            <a:round/>
            <a:headEnd len="sm" w="sm" type="none"/>
            <a:tailEnd len="sm" w="sm" type="none"/>
          </a:ln>
        </p:spPr>
      </p:cxnSp>
      <p:sp>
        <p:nvSpPr>
          <p:cNvPr id="26" name="Google Shape;26;p44"/>
          <p:cNvSpPr txBox="1"/>
          <p:nvPr>
            <p:ph type="title"/>
          </p:nvPr>
        </p:nvSpPr>
        <p:spPr>
          <a:xfrm>
            <a:off x="622300" y="457202"/>
            <a:ext cx="10947400" cy="497415"/>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3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9" name="Google Shape;29;p3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3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1" name="Google Shape;31;p3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3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3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6" name="Google Shape;36;p38"/>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7" name="Google Shape;37;p38"/>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8" name="Google Shape;38;p38"/>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38"/>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3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3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3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2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mc:AlternateContent>
    <mc:Choice Requires="p14">
      <p:transition spd="slow" p14:dur="3400">
        <p14:reveal dir="l"/>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
          <p:cNvSpPr/>
          <p:nvPr/>
        </p:nvSpPr>
        <p:spPr>
          <a:xfrm>
            <a:off x="3124922" y="2804869"/>
            <a:ext cx="6728957" cy="969027"/>
          </a:xfrm>
          <a:prstGeom prst="roundRect">
            <a:avLst>
              <a:gd fmla="val 16667"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lang="en-IN" sz="2800">
                <a:solidFill>
                  <a:srgbClr val="0F243E"/>
                </a:solidFill>
                <a:latin typeface="Calibri"/>
                <a:ea typeface="Calibri"/>
                <a:cs typeface="Calibri"/>
                <a:sym typeface="Calibri"/>
              </a:rPr>
              <a:t>BCrypt Encryption</a:t>
            </a:r>
            <a:endParaRPr b="1" i="0" sz="2800" u="none" cap="none" strike="noStrike">
              <a:solidFill>
                <a:srgbClr val="0F243E"/>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dfa2f76807_0_1"/>
          <p:cNvSpPr txBox="1"/>
          <p:nvPr/>
        </p:nvSpPr>
        <p:spPr>
          <a:xfrm>
            <a:off x="678056" y="420913"/>
            <a:ext cx="10947300" cy="756600"/>
          </a:xfrm>
          <a:prstGeom prst="rect">
            <a:avLst/>
          </a:prstGeom>
          <a:noFill/>
          <a:ln>
            <a:noFill/>
          </a:ln>
        </p:spPr>
        <p:txBody>
          <a:bodyPr anchorCtr="0" anchor="t" bIns="16925" lIns="16925" spcFirstLastPara="1" rIns="16925" wrap="square" tIns="16925">
            <a:noAutofit/>
          </a:bodyPr>
          <a:lstStyle/>
          <a:p>
            <a:pPr indent="0" lvl="0" marL="0" marR="0" rtl="0" algn="ctr">
              <a:lnSpc>
                <a:spcPct val="100000"/>
              </a:lnSpc>
              <a:spcBef>
                <a:spcPts val="0"/>
              </a:spcBef>
              <a:spcAft>
                <a:spcPts val="0"/>
              </a:spcAft>
              <a:buClr>
                <a:srgbClr val="000000"/>
              </a:buClr>
              <a:buSzPts val="1400"/>
              <a:buFont typeface="Arial"/>
              <a:buNone/>
            </a:pPr>
            <a:r>
              <a:rPr b="1" i="0" lang="en-IN" sz="2400" u="none" cap="none" strike="noStrike">
                <a:solidFill>
                  <a:schemeClr val="dk1"/>
                </a:solidFill>
                <a:latin typeface="Calibri"/>
                <a:ea typeface="Calibri"/>
                <a:cs typeface="Calibri"/>
                <a:sym typeface="Calibri"/>
              </a:rPr>
              <a:t>Agenda </a:t>
            </a:r>
            <a:endParaRPr b="0" i="0" sz="2400" u="none" cap="none" strike="noStrike">
              <a:solidFill>
                <a:schemeClr val="dk1"/>
              </a:solidFill>
              <a:latin typeface="Calibri"/>
              <a:ea typeface="Calibri"/>
              <a:cs typeface="Calibri"/>
              <a:sym typeface="Calibri"/>
            </a:endParaRPr>
          </a:p>
        </p:txBody>
      </p:sp>
      <p:sp>
        <p:nvSpPr>
          <p:cNvPr id="53" name="Google Shape;53;gdfa2f76807_0_1"/>
          <p:cNvSpPr txBox="1"/>
          <p:nvPr/>
        </p:nvSpPr>
        <p:spPr>
          <a:xfrm>
            <a:off x="1084950" y="1822275"/>
            <a:ext cx="9907500" cy="2936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IN" sz="2400">
                <a:solidFill>
                  <a:schemeClr val="dk1"/>
                </a:solidFill>
                <a:latin typeface="Calibri"/>
                <a:ea typeface="Calibri"/>
                <a:cs typeface="Calibri"/>
                <a:sym typeface="Calibri"/>
              </a:rPr>
              <a:t>Hands On : Encrypting password with BCrypt and storing in application memory</a:t>
            </a:r>
            <a:endParaRPr sz="24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What is Bcrypt?</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Implementing Bcrypt for Encrypting password and storing in memory for authentication </a:t>
            </a:r>
            <a:endParaRPr sz="24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24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dfb24e00ee_0_1"/>
          <p:cNvSpPr txBox="1"/>
          <p:nvPr>
            <p:ph idx="1" type="body"/>
          </p:nvPr>
        </p:nvSpPr>
        <p:spPr>
          <a:xfrm>
            <a:off x="622350" y="307653"/>
            <a:ext cx="10947300" cy="1470900"/>
          </a:xfrm>
          <a:prstGeom prst="rect">
            <a:avLst/>
          </a:prstGeom>
        </p:spPr>
        <p:txBody>
          <a:bodyPr anchorCtr="0" anchor="t" bIns="16925" lIns="16925" spcFirstLastPara="1" rIns="16925" wrap="square" tIns="16925">
            <a:spAutoFit/>
          </a:bodyPr>
          <a:lstStyle/>
          <a:p>
            <a:pPr indent="0" lvl="0" marL="0" rtl="0" algn="ctr">
              <a:spcBef>
                <a:spcPts val="0"/>
              </a:spcBef>
              <a:spcAft>
                <a:spcPts val="0"/>
              </a:spcAft>
              <a:buClr>
                <a:schemeClr val="dk1"/>
              </a:buClr>
              <a:buSzPts val="2800"/>
              <a:buFont typeface="Arial"/>
              <a:buNone/>
            </a:pPr>
            <a:r>
              <a:rPr lang="en-IN" sz="4400">
                <a:latin typeface="Calibri"/>
                <a:ea typeface="Calibri"/>
                <a:cs typeface="Calibri"/>
                <a:sym typeface="Calibri"/>
              </a:rPr>
              <a:t>What is BCrypt?</a:t>
            </a:r>
            <a:endParaRPr sz="4400">
              <a:latin typeface="Calibri"/>
              <a:ea typeface="Calibri"/>
              <a:cs typeface="Calibri"/>
              <a:sym typeface="Calibri"/>
            </a:endParaRPr>
          </a:p>
          <a:p>
            <a:pPr indent="0" lvl="0" marL="0" rtl="0" algn="ctr">
              <a:spcBef>
                <a:spcPts val="640"/>
              </a:spcBef>
              <a:spcAft>
                <a:spcPts val="0"/>
              </a:spcAft>
              <a:buNone/>
            </a:pPr>
            <a:r>
              <a:t/>
            </a:r>
            <a:endParaRPr sz="4400">
              <a:latin typeface="Calibri"/>
              <a:ea typeface="Calibri"/>
              <a:cs typeface="Calibri"/>
              <a:sym typeface="Calibri"/>
            </a:endParaRPr>
          </a:p>
        </p:txBody>
      </p:sp>
      <p:sp>
        <p:nvSpPr>
          <p:cNvPr id="60" name="Google Shape;60;gdfb24e00ee_0_1"/>
          <p:cNvSpPr txBox="1"/>
          <p:nvPr/>
        </p:nvSpPr>
        <p:spPr>
          <a:xfrm>
            <a:off x="1205050" y="1645925"/>
            <a:ext cx="9620700" cy="26781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Bcrypt is a type of a password encoder and we are going to encrypt our password with this password encoder and store it in our application memory for Authentication.</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Bcrypt is also known as one way encoder, encoded password cannot be decoded back to original password.</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dfb24e00ee_0_8"/>
          <p:cNvSpPr txBox="1"/>
          <p:nvPr>
            <p:ph idx="1" type="body"/>
          </p:nvPr>
        </p:nvSpPr>
        <p:spPr>
          <a:xfrm>
            <a:off x="661550" y="1277578"/>
            <a:ext cx="10947300" cy="1490400"/>
          </a:xfrm>
          <a:prstGeom prst="rect">
            <a:avLst/>
          </a:prstGeom>
        </p:spPr>
        <p:txBody>
          <a:bodyPr anchorCtr="0" anchor="t" bIns="16925" lIns="16925" spcFirstLastPara="1" rIns="16925" wrap="square" tIns="16925">
            <a:spAutoFit/>
          </a:bodyPr>
          <a:lstStyle/>
          <a:p>
            <a:pPr indent="0" lvl="0" marL="0" rtl="0" algn="l">
              <a:lnSpc>
                <a:spcPct val="115000"/>
              </a:lnSpc>
              <a:spcBef>
                <a:spcPts val="0"/>
              </a:spcBef>
              <a:spcAft>
                <a:spcPts val="1200"/>
              </a:spcAft>
              <a:buClr>
                <a:schemeClr val="dk1"/>
              </a:buClr>
              <a:buSzPts val="2800"/>
              <a:buFont typeface="Arial"/>
              <a:buNone/>
            </a:pPr>
            <a:r>
              <a:rPr lang="en-IN" sz="4400">
                <a:latin typeface="Calibri"/>
                <a:ea typeface="Calibri"/>
                <a:cs typeface="Calibri"/>
                <a:sym typeface="Calibri"/>
              </a:rPr>
              <a:t>Implementing Bcrypt for encrypting password and storing in memory for authentication</a:t>
            </a:r>
            <a:endParaRPr sz="4400">
              <a:latin typeface="Calibri"/>
              <a:ea typeface="Calibri"/>
              <a:cs typeface="Calibri"/>
              <a:sym typeface="Calibri"/>
            </a:endParaRPr>
          </a:p>
        </p:txBody>
      </p:sp>
      <p:sp>
        <p:nvSpPr>
          <p:cNvPr id="67" name="Google Shape;67;gdfb24e00ee_0_8"/>
          <p:cNvSpPr txBox="1"/>
          <p:nvPr/>
        </p:nvSpPr>
        <p:spPr>
          <a:xfrm>
            <a:off x="1038500" y="3429000"/>
            <a:ext cx="9620700" cy="22533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Note: By default with NoOpPasswordEncoder, password is stored as plain text in memory, which compromises security.</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n-IN" sz="2400">
                <a:solidFill>
                  <a:schemeClr val="dk1"/>
                </a:solidFill>
                <a:latin typeface="Calibri"/>
                <a:ea typeface="Calibri"/>
                <a:cs typeface="Calibri"/>
                <a:sym typeface="Calibri"/>
              </a:rPr>
              <a:t>Learn how to Encrypt password and store in application memory.</a:t>
            </a:r>
            <a:endParaRPr sz="24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dfb609aa55_0_10"/>
          <p:cNvSpPr txBox="1"/>
          <p:nvPr>
            <p:ph type="ctrTitle"/>
          </p:nvPr>
        </p:nvSpPr>
        <p:spPr>
          <a:xfrm>
            <a:off x="914400" y="611876"/>
            <a:ext cx="10363200" cy="147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Summary</a:t>
            </a:r>
            <a:endParaRPr>
              <a:latin typeface="Calibri"/>
              <a:ea typeface="Calibri"/>
              <a:cs typeface="Calibri"/>
              <a:sym typeface="Calibri"/>
            </a:endParaRPr>
          </a:p>
        </p:txBody>
      </p:sp>
      <p:sp>
        <p:nvSpPr>
          <p:cNvPr id="74" name="Google Shape;74;gdfb609aa55_0_10"/>
          <p:cNvSpPr txBox="1"/>
          <p:nvPr>
            <p:ph idx="1" type="subTitle"/>
          </p:nvPr>
        </p:nvSpPr>
        <p:spPr>
          <a:xfrm>
            <a:off x="1828800" y="2416625"/>
            <a:ext cx="8534400" cy="1752600"/>
          </a:xfrm>
          <a:prstGeom prst="rect">
            <a:avLst/>
          </a:prstGeom>
          <a:noFill/>
          <a:ln>
            <a:noFill/>
          </a:ln>
        </p:spPr>
        <p:txBody>
          <a:bodyPr anchorCtr="0" anchor="t" bIns="45700" lIns="91425" spcFirstLastPara="1" rIns="91425" wrap="square" tIns="45700">
            <a:noAutofit/>
          </a:bodyPr>
          <a:lstStyle/>
          <a:p>
            <a:pPr indent="0" lvl="0" marL="114300" rtl="0" algn="l">
              <a:lnSpc>
                <a:spcPct val="115000"/>
              </a:lnSpc>
              <a:spcBef>
                <a:spcPts val="0"/>
              </a:spcBef>
              <a:spcAft>
                <a:spcPts val="0"/>
              </a:spcAft>
              <a:buClr>
                <a:schemeClr val="dk1"/>
              </a:buClr>
              <a:buSzPts val="1100"/>
              <a:buFont typeface="Arial"/>
              <a:buNone/>
            </a:pPr>
            <a:r>
              <a:rPr lang="en-IN" sz="2400">
                <a:solidFill>
                  <a:schemeClr val="dk1"/>
                </a:solidFill>
                <a:latin typeface="Calibri"/>
                <a:ea typeface="Calibri"/>
                <a:cs typeface="Calibri"/>
                <a:sym typeface="Calibri"/>
              </a:rPr>
              <a:t>In this session we have learned about what is Bcrypt and  how we can encrypt our password with Bcrypt hashing function algorithm or call it Bcrypt password encoder by using spring security and store in application memory for authentication. </a:t>
            </a:r>
            <a:endParaRPr sz="2400">
              <a:solidFill>
                <a:schemeClr val="dk1"/>
              </a:solidFill>
              <a:latin typeface="Calibri"/>
              <a:ea typeface="Calibri"/>
              <a:cs typeface="Calibri"/>
              <a:sym typeface="Calibri"/>
            </a:endParaRPr>
          </a:p>
          <a:p>
            <a:pPr indent="0" lvl="0" marL="0" rtl="0" algn="ctr">
              <a:lnSpc>
                <a:spcPct val="100000"/>
              </a:lnSpc>
              <a:spcBef>
                <a:spcPts val="1200"/>
              </a:spcBef>
              <a:spcAft>
                <a:spcPts val="0"/>
              </a:spcAft>
              <a:buSzPts val="3200"/>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43"/>
          <p:cNvSpPr/>
          <p:nvPr/>
        </p:nvSpPr>
        <p:spPr>
          <a:xfrm>
            <a:off x="4205098" y="2967335"/>
            <a:ext cx="3781805"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IN" sz="5400" u="none" cap="none" strike="noStrike">
                <a:solidFill>
                  <a:schemeClr val="dk2"/>
                </a:solidFill>
                <a:latin typeface="Arial"/>
                <a:ea typeface="Arial"/>
                <a:cs typeface="Arial"/>
                <a:sym typeface="Arial"/>
              </a:rPr>
              <a:t>Thank You</a:t>
            </a:r>
            <a:endParaRPr b="1" i="0" sz="5400" u="none" cap="none" strike="noStrike">
              <a:solidFill>
                <a:schemeClr val="dk2"/>
              </a:solidFill>
              <a:latin typeface="Arial"/>
              <a:ea typeface="Arial"/>
              <a:cs typeface="Arial"/>
              <a:sym typeface="Arial"/>
            </a:endParaRPr>
          </a:p>
        </p:txBody>
      </p:sp>
      <p:sp>
        <p:nvSpPr>
          <p:cNvPr id="80" name="Google Shape;80;p43"/>
          <p:cNvSpPr/>
          <p:nvPr/>
        </p:nvSpPr>
        <p:spPr>
          <a:xfrm>
            <a:off x="3411959" y="6543428"/>
            <a:ext cx="6096000"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IN" sz="900" u="none" cap="none" strike="noStrike">
                <a:solidFill>
                  <a:schemeClr val="lt1"/>
                </a:solidFill>
                <a:latin typeface="Roboto"/>
                <a:ea typeface="Roboto"/>
                <a:cs typeface="Roboto"/>
                <a:sym typeface="Roboto"/>
              </a:rPr>
              <a:t>Proprietary content. ©Great Learning. All Rights Reserved. Unauthorized use or distribution prohibited</a:t>
            </a:r>
            <a:endParaRPr b="0" i="0" sz="9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Bharani Akella</dc:creator>
</cp:coreProperties>
</file>