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Lst>
  <p:sldSz cy="6858000" cx="12192000"/>
  <p:notesSz cx="6858000" cy="9144000"/>
  <p:embeddedFontLst>
    <p:embeddedFont>
      <p:font typeface="Roboto"/>
      <p:regular r:id="rId10"/>
      <p:bold r:id="rId11"/>
      <p:italic r:id="rId12"/>
      <p:boldItalic r:id="rId13"/>
    </p:embeddedFont>
    <p:embeddedFont>
      <p:font typeface="Corbel"/>
      <p:regular r:id="rId14"/>
      <p:bold r:id="rId15"/>
      <p:italic r:id="rId16"/>
      <p:boldItalic r:id="rId17"/>
    </p:embeddedFont>
    <p:embeddedFont>
      <p:font typeface="Candar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2" roundtripDataSignature="AMtx7mhwl6yJMsAeSerq249IZ+JwSDoz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andara-italic.fntdata"/><Relationship Id="rId11" Type="http://schemas.openxmlformats.org/officeDocument/2006/relationships/font" Target="fonts/Roboto-bold.fntdata"/><Relationship Id="rId22" Type="http://customschemas.google.com/relationships/presentationmetadata" Target="metadata"/><Relationship Id="rId10" Type="http://schemas.openxmlformats.org/officeDocument/2006/relationships/font" Target="fonts/Roboto-regular.fntdata"/><Relationship Id="rId21" Type="http://schemas.openxmlformats.org/officeDocument/2006/relationships/font" Target="fonts/Candara-boldItalic.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19" Type="http://schemas.openxmlformats.org/officeDocument/2006/relationships/font" Target="fonts/Candara-bold.fntdata"/><Relationship Id="rId6" Type="http://schemas.openxmlformats.org/officeDocument/2006/relationships/slide" Target="slides/slide1.xml"/><Relationship Id="rId18" Type="http://schemas.openxmlformats.org/officeDocument/2006/relationships/font" Target="fonts/Candar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a2f76807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a2f76807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fb609aa5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7" name="Google Shape;57;gdfb609aa55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gdfb609aa55_0_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p:nvPr/>
        </p:nvSpPr>
        <p:spPr>
          <a:xfrm>
            <a:off x="3124922" y="2804869"/>
            <a:ext cx="6728957" cy="969027"/>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lang="en-IN" sz="2800">
                <a:solidFill>
                  <a:srgbClr val="0F243E"/>
                </a:solidFill>
                <a:latin typeface="Calibri"/>
                <a:ea typeface="Calibri"/>
                <a:cs typeface="Calibri"/>
                <a:sym typeface="Calibri"/>
              </a:rPr>
              <a:t>Encrypting Password With BCrypt</a:t>
            </a:r>
            <a:endParaRPr b="1" i="0" sz="2800" u="none" cap="none" strike="noStrike">
              <a:solidFill>
                <a:srgbClr val="0F243E"/>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a2f76807_0_1"/>
          <p:cNvSpPr txBox="1"/>
          <p:nvPr/>
        </p:nvSpPr>
        <p:spPr>
          <a:xfrm>
            <a:off x="678056" y="420913"/>
            <a:ext cx="10947300" cy="756600"/>
          </a:xfrm>
          <a:prstGeom prst="rect">
            <a:avLst/>
          </a:prstGeom>
          <a:noFill/>
          <a:ln>
            <a:noFill/>
          </a:ln>
        </p:spPr>
        <p:txBody>
          <a:bodyPr anchorCtr="0" anchor="t" bIns="16925" lIns="16925" spcFirstLastPara="1" rIns="16925" wrap="square" tIns="16925">
            <a:noAutofit/>
          </a:bodyPr>
          <a:lstStyle/>
          <a:p>
            <a:pPr indent="0" lvl="0" marL="0" marR="0" rtl="0" algn="ctr">
              <a:lnSpc>
                <a:spcPct val="100000"/>
              </a:lnSpc>
              <a:spcBef>
                <a:spcPts val="0"/>
              </a:spcBef>
              <a:spcAft>
                <a:spcPts val="0"/>
              </a:spcAft>
              <a:buClr>
                <a:srgbClr val="000000"/>
              </a:buClr>
              <a:buSzPts val="1400"/>
              <a:buFont typeface="Arial"/>
              <a:buNone/>
            </a:pPr>
            <a:r>
              <a:rPr b="1" i="0" lang="en-IN" sz="2400" u="none" cap="none" strike="noStrike">
                <a:solidFill>
                  <a:schemeClr val="dk1"/>
                </a:solidFill>
                <a:latin typeface="Calibri"/>
                <a:ea typeface="Calibri"/>
                <a:cs typeface="Calibri"/>
                <a:sym typeface="Calibri"/>
              </a:rPr>
              <a:t>Agenda </a:t>
            </a:r>
            <a:endParaRPr b="0" i="0" sz="2400" u="none" cap="none" strike="noStrike">
              <a:solidFill>
                <a:schemeClr val="dk1"/>
              </a:solidFill>
              <a:latin typeface="Calibri"/>
              <a:ea typeface="Calibri"/>
              <a:cs typeface="Calibri"/>
              <a:sym typeface="Calibri"/>
            </a:endParaRPr>
          </a:p>
        </p:txBody>
      </p:sp>
      <p:sp>
        <p:nvSpPr>
          <p:cNvPr id="53" name="Google Shape;53;gdfa2f76807_0_1"/>
          <p:cNvSpPr txBox="1"/>
          <p:nvPr/>
        </p:nvSpPr>
        <p:spPr>
          <a:xfrm>
            <a:off x="1084950" y="1822275"/>
            <a:ext cx="9907500" cy="256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lang="en-IN" sz="2400">
                <a:solidFill>
                  <a:schemeClr val="dk1"/>
                </a:solidFill>
                <a:latin typeface="Calibri"/>
                <a:ea typeface="Calibri"/>
                <a:cs typeface="Calibri"/>
                <a:sym typeface="Calibri"/>
              </a:rPr>
              <a:t>Hands on: Encrypting password with BCrypt and storing in H2 DB</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800"/>
              <a:buFont typeface="Arial"/>
              <a:buNone/>
            </a:pPr>
            <a:r>
              <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First we see the plain text password that is stored in the Database table.</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Then we will write code to encode the password and store it.</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Then we will verify our changes by logging into H2 Database.</a:t>
            </a:r>
            <a:endParaRPr sz="24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400"/>
              <a:buFont typeface="Arial"/>
              <a:buNone/>
            </a:pPr>
            <a:r>
              <a:t/>
            </a:r>
            <a:endParaRPr sz="2400">
              <a:solidFill>
                <a:schemeClr val="dk1"/>
              </a:solidFill>
              <a:latin typeface="Calibri"/>
              <a:ea typeface="Calibri"/>
              <a:cs typeface="Calibri"/>
              <a:sym typeface="Calibri"/>
            </a:endParaRPr>
          </a:p>
        </p:txBody>
      </p:sp>
      <p:sp>
        <p:nvSpPr>
          <p:cNvPr id="54" name="Google Shape;54;gdfa2f76807_0_1"/>
          <p:cNvSpPr txBox="1"/>
          <p:nvPr/>
        </p:nvSpPr>
        <p:spPr>
          <a:xfrm>
            <a:off x="2439475" y="2508075"/>
            <a:ext cx="30000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dfb609aa55_0_10"/>
          <p:cNvSpPr txBox="1"/>
          <p:nvPr>
            <p:ph type="ctrTitle"/>
          </p:nvPr>
        </p:nvSpPr>
        <p:spPr>
          <a:xfrm>
            <a:off x="914400" y="611876"/>
            <a:ext cx="103632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Summary</a:t>
            </a:r>
            <a:endParaRPr>
              <a:latin typeface="Calibri"/>
              <a:ea typeface="Calibri"/>
              <a:cs typeface="Calibri"/>
              <a:sym typeface="Calibri"/>
            </a:endParaRPr>
          </a:p>
        </p:txBody>
      </p:sp>
      <p:sp>
        <p:nvSpPr>
          <p:cNvPr id="61" name="Google Shape;61;gdfb609aa55_0_10"/>
          <p:cNvSpPr txBox="1"/>
          <p:nvPr>
            <p:ph idx="1" type="subTitle"/>
          </p:nvPr>
        </p:nvSpPr>
        <p:spPr>
          <a:xfrm>
            <a:off x="1828800" y="2416625"/>
            <a:ext cx="8534400" cy="1752600"/>
          </a:xfrm>
          <a:prstGeom prst="rect">
            <a:avLst/>
          </a:prstGeom>
          <a:noFill/>
          <a:ln>
            <a:noFill/>
          </a:ln>
        </p:spPr>
        <p:txBody>
          <a:bodyPr anchorCtr="0" anchor="t" bIns="45700" lIns="91425" spcFirstLastPara="1" rIns="91425" wrap="square" tIns="45700">
            <a:noAutofit/>
          </a:bodyPr>
          <a:lstStyle/>
          <a:p>
            <a:pPr indent="0" lvl="0" marL="114300" rtl="0" algn="l">
              <a:lnSpc>
                <a:spcPct val="115000"/>
              </a:lnSpc>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In this session we have seen how does plan text password in database table looks like, then we written code to encode the password by using BCrypt password encoder. Then we have verified our changes by logging into H2 database.</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800"/>
              <a:buFont typeface="Arial"/>
              <a:buNone/>
            </a:pPr>
            <a:r>
              <a:t/>
            </a:r>
            <a:endParaRPr sz="2400">
              <a:solidFill>
                <a:schemeClr val="dk1"/>
              </a:solidFill>
              <a:latin typeface="Calibri"/>
              <a:ea typeface="Calibri"/>
              <a:cs typeface="Calibri"/>
              <a:sym typeface="Calibri"/>
            </a:endParaRPr>
          </a:p>
          <a:p>
            <a:pPr indent="0" lvl="0" marL="0" rtl="0" algn="ctr">
              <a:lnSpc>
                <a:spcPct val="100000"/>
              </a:lnSpc>
              <a:spcBef>
                <a:spcPts val="1200"/>
              </a:spcBef>
              <a:spcAft>
                <a:spcPts val="0"/>
              </a:spcAft>
              <a:buSzPts val="3200"/>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3"/>
          <p:cNvSpPr/>
          <p:nvPr/>
        </p:nvSpPr>
        <p:spPr>
          <a:xfrm>
            <a:off x="4205098" y="2967335"/>
            <a:ext cx="378180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IN" sz="5400" u="none" cap="none" strike="noStrike">
                <a:solidFill>
                  <a:schemeClr val="dk2"/>
                </a:solidFill>
                <a:latin typeface="Arial"/>
                <a:ea typeface="Arial"/>
                <a:cs typeface="Arial"/>
                <a:sym typeface="Arial"/>
              </a:rPr>
              <a:t>Thank You</a:t>
            </a:r>
            <a:endParaRPr b="1" i="0" sz="5400" u="none" cap="none" strike="noStrike">
              <a:solidFill>
                <a:schemeClr val="dk2"/>
              </a:solidFill>
              <a:latin typeface="Arial"/>
              <a:ea typeface="Arial"/>
              <a:cs typeface="Arial"/>
              <a:sym typeface="Arial"/>
            </a:endParaRPr>
          </a:p>
        </p:txBody>
      </p:sp>
      <p:sp>
        <p:nvSpPr>
          <p:cNvPr id="67" name="Google Shape;67;p43"/>
          <p:cNvSpPr/>
          <p:nvPr/>
        </p:nvSpPr>
        <p:spPr>
          <a:xfrm>
            <a:off x="3411959" y="6543428"/>
            <a:ext cx="609600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