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Roboto" panose="020B0604020202020204" charset="0"/>
      <p:regular r:id="rId14"/>
      <p:bold r:id="rId15"/>
      <p:italic r:id="rId16"/>
      <p:boldItalic r:id="rId17"/>
    </p:embeddedFont>
    <p:embeddedFont>
      <p:font typeface="Corbel" panose="020B0503020204020204" pitchFamily="34" charset="0"/>
      <p:regular r:id="rId18"/>
      <p:bold r:id="rId19"/>
      <p:italic r:id="rId20"/>
      <p:boldItalic r:id="rId21"/>
    </p:embeddedFont>
    <p:embeddedFont>
      <p:font typeface="Candara" panose="020E05020303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DAguRqgVn8TfJQp95HUmXWv7m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fb609aa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dfb609aa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fb609aa5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dfb609aa5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fb609aa5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fb609aa55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gdfb609aa55_0_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3124922" y="2804869"/>
            <a:ext cx="6728957" cy="96902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a:solidFill>
                  <a:srgbClr val="0F243E"/>
                </a:solidFill>
                <a:latin typeface="Calibri"/>
                <a:ea typeface="Calibri"/>
                <a:cs typeface="Calibri"/>
                <a:sym typeface="Calibri"/>
              </a:rPr>
              <a:t>Introduction to Spring Security</a:t>
            </a:r>
            <a:endParaRPr sz="2800" b="1" i="0" u="none" strike="noStrike" cap="none">
              <a:solidFill>
                <a:srgbClr val="0F243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9"/>
          <p:cNvSpPr txBox="1"/>
          <p:nvPr/>
        </p:nvSpPr>
        <p:spPr>
          <a:xfrm>
            <a:off x="678056" y="420913"/>
            <a:ext cx="10947400" cy="756730"/>
          </a:xfrm>
          <a:prstGeom prst="rect">
            <a:avLst/>
          </a:prstGeom>
          <a:noFill/>
          <a:ln>
            <a:noFill/>
          </a:ln>
        </p:spPr>
        <p:txBody>
          <a:bodyPr spcFirstLastPara="1" wrap="square" lIns="16925" tIns="16925" rIns="16925" bIns="169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3200" b="1" i="0" u="none" strike="noStrike" cap="none">
                <a:solidFill>
                  <a:srgbClr val="095A82"/>
                </a:solidFill>
                <a:latin typeface="Calibri"/>
                <a:ea typeface="Calibri"/>
                <a:cs typeface="Calibri"/>
                <a:sym typeface="Calibri"/>
              </a:rPr>
              <a:t>Agenda </a:t>
            </a:r>
            <a:endParaRPr sz="3200" b="0" i="0" u="none" strike="noStrike" cap="none">
              <a:solidFill>
                <a:schemeClr val="dk1"/>
              </a:solidFill>
              <a:latin typeface="Calibri"/>
              <a:ea typeface="Calibri"/>
              <a:cs typeface="Calibri"/>
              <a:sym typeface="Calibri"/>
            </a:endParaRPr>
          </a:p>
        </p:txBody>
      </p:sp>
      <p:sp>
        <p:nvSpPr>
          <p:cNvPr id="53" name="Google Shape;53;p39"/>
          <p:cNvSpPr txBox="1"/>
          <p:nvPr/>
        </p:nvSpPr>
        <p:spPr>
          <a:xfrm>
            <a:off x="1084950" y="2169925"/>
            <a:ext cx="8478900" cy="212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IN" sz="2400">
                <a:solidFill>
                  <a:schemeClr val="dk1"/>
                </a:solidFill>
              </a:rPr>
              <a:t>Understand the place of Spring Security in the domain of Security in Computer Science </a:t>
            </a:r>
            <a:endParaRPr sz="2400">
              <a:solidFill>
                <a:schemeClr val="dk1"/>
              </a:solidFill>
            </a:endParaRPr>
          </a:p>
          <a:p>
            <a:pPr marL="457200" lvl="0" indent="0" algn="l" rtl="0">
              <a:spcBef>
                <a:spcPts val="0"/>
              </a:spcBef>
              <a:spcAft>
                <a:spcPts val="0"/>
              </a:spcAft>
              <a:buNone/>
            </a:pPr>
            <a:endParaRPr sz="2400">
              <a:solidFill>
                <a:schemeClr val="dk1"/>
              </a:solidFill>
            </a:endParaRPr>
          </a:p>
          <a:p>
            <a:pPr marL="914400" lvl="0" indent="-342900" algn="l" rtl="0">
              <a:spcBef>
                <a:spcPts val="0"/>
              </a:spcBef>
              <a:spcAft>
                <a:spcPts val="0"/>
              </a:spcAft>
              <a:buClr>
                <a:schemeClr val="dk1"/>
              </a:buClr>
              <a:buSzPts val="1800"/>
              <a:buChar char="●"/>
            </a:pPr>
            <a:r>
              <a:rPr lang="en-IN" sz="1800">
                <a:solidFill>
                  <a:schemeClr val="dk1"/>
                </a:solidFill>
              </a:rPr>
              <a:t>Different layers of Security .</a:t>
            </a:r>
            <a:endParaRPr sz="1800">
              <a:solidFill>
                <a:schemeClr val="dk1"/>
              </a:solidFill>
            </a:endParaRPr>
          </a:p>
          <a:p>
            <a:pPr marL="914400" lvl="0" indent="-342900" algn="l" rtl="0">
              <a:spcBef>
                <a:spcPts val="0"/>
              </a:spcBef>
              <a:spcAft>
                <a:spcPts val="0"/>
              </a:spcAft>
              <a:buClr>
                <a:schemeClr val="dk1"/>
              </a:buClr>
              <a:buSzPts val="1800"/>
              <a:buChar char="●"/>
            </a:pPr>
            <a:r>
              <a:rPr lang="en-IN" sz="1800">
                <a:solidFill>
                  <a:schemeClr val="dk1"/>
                </a:solidFill>
              </a:rPr>
              <a:t>What is Application Security ?</a:t>
            </a:r>
            <a:endParaRPr sz="1800">
              <a:solidFill>
                <a:schemeClr val="dk1"/>
              </a:solidFill>
            </a:endParaRPr>
          </a:p>
          <a:p>
            <a:pPr marL="914400" lvl="0" indent="-342900" algn="l" rtl="0">
              <a:spcBef>
                <a:spcPts val="0"/>
              </a:spcBef>
              <a:spcAft>
                <a:spcPts val="0"/>
              </a:spcAft>
              <a:buClr>
                <a:schemeClr val="dk1"/>
              </a:buClr>
              <a:buSzPts val="1800"/>
              <a:buChar char="●"/>
            </a:pPr>
            <a:r>
              <a:rPr lang="en-IN" sz="1800">
                <a:solidFill>
                  <a:schemeClr val="dk1"/>
                </a:solidFill>
              </a:rPr>
              <a:t>What is Spring Security?</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0"/>
          <p:cNvSpPr txBox="1"/>
          <p:nvPr/>
        </p:nvSpPr>
        <p:spPr>
          <a:xfrm>
            <a:off x="2301856" y="993789"/>
            <a:ext cx="7999800" cy="823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a:buNone/>
            </a:pPr>
            <a:r>
              <a:rPr lang="en-IN" sz="4400">
                <a:solidFill>
                  <a:schemeClr val="dk1"/>
                </a:solidFill>
                <a:latin typeface="Calibri"/>
                <a:ea typeface="Calibri"/>
                <a:cs typeface="Calibri"/>
                <a:sym typeface="Calibri"/>
              </a:rPr>
              <a:t>Different layers of Security </a:t>
            </a:r>
            <a:endParaRPr sz="4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4400" b="1">
              <a:solidFill>
                <a:schemeClr val="dk1"/>
              </a:solidFill>
              <a:latin typeface="Calibri"/>
              <a:ea typeface="Calibri"/>
              <a:cs typeface="Calibri"/>
              <a:sym typeface="Calibri"/>
            </a:endParaRPr>
          </a:p>
        </p:txBody>
      </p:sp>
      <p:sp>
        <p:nvSpPr>
          <p:cNvPr id="59" name="Google Shape;59;p40"/>
          <p:cNvSpPr txBox="1"/>
          <p:nvPr/>
        </p:nvSpPr>
        <p:spPr>
          <a:xfrm>
            <a:off x="1607350" y="2086800"/>
            <a:ext cx="8620800" cy="26781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Hardware Security(Physically secured and uniquely identifiable to other trusted systems).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Network Security (Transport layer security, Firewalls). </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Operating System (User Access Control, Software restrictions and Application Security).</a:t>
            </a:r>
            <a:endParaRPr sz="24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dfb609aa55_0_0"/>
          <p:cNvSpPr txBox="1"/>
          <p:nvPr/>
        </p:nvSpPr>
        <p:spPr>
          <a:xfrm>
            <a:off x="2301856" y="993789"/>
            <a:ext cx="7999800" cy="823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990"/>
              <a:buFont typeface="Arial"/>
              <a:buNone/>
            </a:pPr>
            <a:r>
              <a:rPr lang="en-IN" sz="4400">
                <a:solidFill>
                  <a:schemeClr val="dk1"/>
                </a:solidFill>
                <a:latin typeface="Calibri"/>
                <a:ea typeface="Calibri"/>
                <a:cs typeface="Calibri"/>
                <a:sym typeface="Calibri"/>
              </a:rPr>
              <a:t>What is Application Security ?</a:t>
            </a:r>
            <a:endParaRPr sz="4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4400">
              <a:solidFill>
                <a:schemeClr val="dk1"/>
              </a:solidFill>
              <a:latin typeface="Calibri"/>
              <a:ea typeface="Calibri"/>
              <a:cs typeface="Calibri"/>
              <a:sym typeface="Calibri"/>
            </a:endParaRPr>
          </a:p>
        </p:txBody>
      </p:sp>
      <p:sp>
        <p:nvSpPr>
          <p:cNvPr id="65" name="Google Shape;65;gdfb609aa55_0_0"/>
          <p:cNvSpPr txBox="1"/>
          <p:nvPr/>
        </p:nvSpPr>
        <p:spPr>
          <a:xfrm>
            <a:off x="1607350" y="2086800"/>
            <a:ext cx="8620800" cy="22533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Focuses on good coding practices.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Proper data handling.</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Application user access control (This is where Spring Security comes into picture).</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dfb609aa55_0_5"/>
          <p:cNvSpPr txBox="1"/>
          <p:nvPr/>
        </p:nvSpPr>
        <p:spPr>
          <a:xfrm>
            <a:off x="2301856" y="993789"/>
            <a:ext cx="7999800" cy="823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990"/>
              <a:buFont typeface="Arial"/>
              <a:buNone/>
            </a:pPr>
            <a:r>
              <a:rPr lang="en-IN" sz="4400">
                <a:solidFill>
                  <a:schemeClr val="dk1"/>
                </a:solidFill>
                <a:latin typeface="Calibri"/>
                <a:ea typeface="Calibri"/>
                <a:cs typeface="Calibri"/>
                <a:sym typeface="Calibri"/>
              </a:rPr>
              <a:t>What is Spring Security?</a:t>
            </a:r>
            <a:endParaRPr sz="4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4400">
              <a:solidFill>
                <a:schemeClr val="dk1"/>
              </a:solidFill>
              <a:latin typeface="Calibri"/>
              <a:ea typeface="Calibri"/>
              <a:cs typeface="Calibri"/>
              <a:sym typeface="Calibri"/>
            </a:endParaRPr>
          </a:p>
        </p:txBody>
      </p:sp>
      <p:sp>
        <p:nvSpPr>
          <p:cNvPr id="71" name="Google Shape;71;gdfb609aa55_0_5"/>
          <p:cNvSpPr txBox="1"/>
          <p:nvPr/>
        </p:nvSpPr>
        <p:spPr>
          <a:xfrm>
            <a:off x="1607350" y="2086800"/>
            <a:ext cx="8620800" cy="38358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Provides J2EE application security services.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Helps to secure enterprise applications and Internet-facing applications.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Provides Authentication means,who can access?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Provides Authorization means,what the authenticated user can access?</a:t>
            </a:r>
            <a:endParaRPr sz="24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8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dfb609aa55_0_10"/>
          <p:cNvSpPr txBox="1">
            <a:spLocks noGrp="1"/>
          </p:cNvSpPr>
          <p:nvPr>
            <p:ph type="ctrTitle"/>
          </p:nvPr>
        </p:nvSpPr>
        <p:spPr>
          <a:xfrm>
            <a:off x="914400" y="611876"/>
            <a:ext cx="10363200" cy="147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Summary</a:t>
            </a:r>
            <a:endParaRPr>
              <a:latin typeface="Calibri"/>
              <a:ea typeface="Calibri"/>
              <a:cs typeface="Calibri"/>
              <a:sym typeface="Calibri"/>
            </a:endParaRPr>
          </a:p>
        </p:txBody>
      </p:sp>
      <p:sp>
        <p:nvSpPr>
          <p:cNvPr id="78" name="Google Shape;78;gdfb609aa55_0_10"/>
          <p:cNvSpPr txBox="1">
            <a:spLocks noGrp="1"/>
          </p:cNvSpPr>
          <p:nvPr>
            <p:ph type="subTitle" idx="1"/>
          </p:nvPr>
        </p:nvSpPr>
        <p:spPr>
          <a:xfrm>
            <a:off x="1828800" y="2416625"/>
            <a:ext cx="8534400" cy="2329500"/>
          </a:xfrm>
          <a:prstGeom prst="rect">
            <a:avLst/>
          </a:prstGeom>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learned about the bigger picture of security in field of computer science and where does Spring security fits in and its purpose by understanding different layers of security, then what is application security and then what is spring security.</a:t>
            </a:r>
            <a:endParaRPr sz="2400">
              <a:solidFill>
                <a:schemeClr val="dk1"/>
              </a:solidFill>
              <a:latin typeface="Calibri"/>
              <a:ea typeface="Calibri"/>
              <a:cs typeface="Calibri"/>
              <a:sym typeface="Calibri"/>
            </a:endParaRPr>
          </a:p>
          <a:p>
            <a:pPr marL="0" lvl="0" indent="0" algn="ctr" rtl="0">
              <a:spcBef>
                <a:spcPts val="64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3"/>
          <p:cNvSpPr/>
          <p:nvPr/>
        </p:nvSpPr>
        <p:spPr>
          <a:xfrm>
            <a:off x="4205098" y="2967335"/>
            <a:ext cx="378180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1" i="0" u="none" strike="noStrike" cap="none">
                <a:solidFill>
                  <a:schemeClr val="dk2"/>
                </a:solidFill>
                <a:latin typeface="Arial"/>
                <a:ea typeface="Arial"/>
                <a:cs typeface="Arial"/>
                <a:sym typeface="Arial"/>
              </a:rPr>
              <a:t>Thank You</a:t>
            </a:r>
            <a:endParaRPr sz="5400" b="1" i="0" u="none" strike="noStrike" cap="none">
              <a:solidFill>
                <a:schemeClr val="dk2"/>
              </a:solidFill>
              <a:latin typeface="Arial"/>
              <a:ea typeface="Arial"/>
              <a:cs typeface="Arial"/>
              <a:sym typeface="Arial"/>
            </a:endParaRPr>
          </a:p>
        </p:txBody>
      </p:sp>
      <p:sp>
        <p:nvSpPr>
          <p:cNvPr id="84" name="Google Shape;84;p43"/>
          <p:cNvSpPr/>
          <p:nvPr/>
        </p:nvSpPr>
        <p:spPr>
          <a:xfrm>
            <a:off x="3411959" y="6543428"/>
            <a:ext cx="6096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chemeClr val="lt1"/>
                </a:solidFill>
                <a:latin typeface="Roboto"/>
                <a:ea typeface="Roboto"/>
                <a:cs typeface="Roboto"/>
                <a:sym typeface="Roboto"/>
              </a:rPr>
              <a:t>Proprietary content. ©Great Learning. All Rights Reserved. Unauthorized use or distribution prohibited</a:t>
            </a:r>
            <a:endParaRPr sz="9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Widescreen</PresentationFormat>
  <Paragraphs>25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Roboto</vt:lpstr>
      <vt:lpstr>Arial</vt:lpstr>
      <vt:lpstr>Corbel</vt:lpstr>
      <vt:lpstr>Candara</vt:lpstr>
      <vt:lpstr>Office Theme</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Samrth Narula</cp:lastModifiedBy>
  <cp:revision>1</cp:revision>
  <dcterms:modified xsi:type="dcterms:W3CDTF">2021-06-14T05:09:06Z</dcterms:modified>
</cp:coreProperties>
</file>