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i8KpDHRV9YpgIaAhdP087pbXaC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0" y="0"/>
            <a:ext cx="9144000" cy="5143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n-GB" sz="2400"/>
              <a:t> Spring Boot Security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98450" y="3458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Understanding Filters in Spring Security? </a:t>
            </a:r>
            <a:endParaRPr sz="2400"/>
          </a:p>
        </p:txBody>
      </p:sp>
      <p:sp>
        <p:nvSpPr>
          <p:cNvPr id="108" name="Google Shape;108;p10"/>
          <p:cNvSpPr/>
          <p:nvPr/>
        </p:nvSpPr>
        <p:spPr>
          <a:xfrm>
            <a:off x="1636000" y="1017725"/>
            <a:ext cx="6923100" cy="3668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a:off x="2353500" y="1901725"/>
            <a:ext cx="2218500" cy="254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4890375" y="1883875"/>
            <a:ext cx="1462500" cy="966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a:off x="4890375" y="3445525"/>
            <a:ext cx="1462500" cy="966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6749475" y="1868475"/>
            <a:ext cx="1388100" cy="978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6749475" y="3445525"/>
            <a:ext cx="1388100" cy="966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txBox="1"/>
          <p:nvPr/>
        </p:nvSpPr>
        <p:spPr>
          <a:xfrm>
            <a:off x="2440275" y="1228875"/>
            <a:ext cx="138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WEB APP</a:t>
            </a:r>
            <a:endParaRPr b="0" i="0" sz="1800" u="none" cap="none" strike="noStrike">
              <a:solidFill>
                <a:srgbClr val="000000"/>
              </a:solidFill>
              <a:latin typeface="Arial"/>
              <a:ea typeface="Arial"/>
              <a:cs typeface="Arial"/>
              <a:sym typeface="Arial"/>
            </a:endParaRPr>
          </a:p>
        </p:txBody>
      </p:sp>
      <p:sp>
        <p:nvSpPr>
          <p:cNvPr id="115" name="Google Shape;115;p10"/>
          <p:cNvSpPr txBox="1"/>
          <p:nvPr/>
        </p:nvSpPr>
        <p:spPr>
          <a:xfrm>
            <a:off x="4902750" y="1310625"/>
            <a:ext cx="386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“/checkInventory”</a:t>
            </a:r>
            <a:endParaRPr b="0" i="0" sz="1800" u="none" cap="none" strike="noStrike">
              <a:solidFill>
                <a:srgbClr val="000000"/>
              </a:solidFill>
              <a:latin typeface="Arial"/>
              <a:ea typeface="Arial"/>
              <a:cs typeface="Arial"/>
              <a:sym typeface="Arial"/>
            </a:endParaRPr>
          </a:p>
        </p:txBody>
      </p:sp>
      <p:sp>
        <p:nvSpPr>
          <p:cNvPr id="116" name="Google Shape;116;p10"/>
          <p:cNvSpPr txBox="1"/>
          <p:nvPr/>
        </p:nvSpPr>
        <p:spPr>
          <a:xfrm>
            <a:off x="4902750" y="2943500"/>
            <a:ext cx="323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“/viewinventory” </a:t>
            </a:r>
            <a:endParaRPr b="0" i="0" sz="1800" u="none" cap="none" strike="noStrike">
              <a:solidFill>
                <a:srgbClr val="000000"/>
              </a:solidFill>
              <a:latin typeface="Arial"/>
              <a:ea typeface="Arial"/>
              <a:cs typeface="Arial"/>
              <a:sym typeface="Arial"/>
            </a:endParaRPr>
          </a:p>
        </p:txBody>
      </p:sp>
      <p:sp>
        <p:nvSpPr>
          <p:cNvPr id="117" name="Google Shape;117;p10"/>
          <p:cNvSpPr txBox="1"/>
          <p:nvPr/>
        </p:nvSpPr>
        <p:spPr>
          <a:xfrm>
            <a:off x="2502150" y="2123125"/>
            <a:ext cx="1921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DIFFERENT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SPRING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SECURITY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FILTERS</a:t>
            </a:r>
            <a:endParaRPr b="0" i="0" sz="1800" u="none" cap="none" strike="noStrike">
              <a:solidFill>
                <a:srgbClr val="000000"/>
              </a:solidFill>
              <a:latin typeface="Arial"/>
              <a:ea typeface="Arial"/>
              <a:cs typeface="Arial"/>
              <a:sym typeface="Arial"/>
            </a:endParaRPr>
          </a:p>
        </p:txBody>
      </p:sp>
      <p:sp>
        <p:nvSpPr>
          <p:cNvPr id="118" name="Google Shape;118;p10"/>
          <p:cNvSpPr txBox="1"/>
          <p:nvPr/>
        </p:nvSpPr>
        <p:spPr>
          <a:xfrm>
            <a:off x="198300" y="2206125"/>
            <a:ext cx="110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API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request</a:t>
            </a:r>
            <a:endParaRPr b="0" i="0" sz="1800" u="none" cap="none" strike="noStrike">
              <a:solidFill>
                <a:srgbClr val="000000"/>
              </a:solidFill>
              <a:latin typeface="Arial"/>
              <a:ea typeface="Arial"/>
              <a:cs typeface="Arial"/>
              <a:sym typeface="Arial"/>
            </a:endParaRPr>
          </a:p>
        </p:txBody>
      </p:sp>
      <p:sp>
        <p:nvSpPr>
          <p:cNvPr id="119" name="Google Shape;119;p10"/>
          <p:cNvSpPr/>
          <p:nvPr/>
        </p:nvSpPr>
        <p:spPr>
          <a:xfrm>
            <a:off x="1053400" y="2454000"/>
            <a:ext cx="582600" cy="23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sz="2400"/>
              <a:t>Summary</a:t>
            </a:r>
            <a:endParaRPr sz="2400"/>
          </a:p>
        </p:txBody>
      </p:sp>
      <p:sp>
        <p:nvSpPr>
          <p:cNvPr id="125" name="Google Shape;12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the key terminologies in spring security, then we have also learned about the types of authentication, then we have learned about what are filters in spring security.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296300"/>
            <a:ext cx="8520600" cy="7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lang="en-GB" sz="2400"/>
              <a:t>Hands On : Walkthrough of Provided Spring Boot Project </a:t>
            </a:r>
            <a:endParaRPr sz="2400"/>
          </a:p>
        </p:txBody>
      </p:sp>
      <p:sp>
        <p:nvSpPr>
          <p:cNvPr id="131" name="Google Shape;131;p12"/>
          <p:cNvSpPr txBox="1"/>
          <p:nvPr>
            <p:ph idx="1" type="body"/>
          </p:nvPr>
        </p:nvSpPr>
        <p:spPr>
          <a:xfrm>
            <a:off x="311700" y="12764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Code Walkthrough.</a:t>
            </a:r>
            <a:endParaRPr/>
          </a:p>
          <a:p>
            <a:pPr indent="-342900" lvl="0" marL="457200" rtl="0" algn="l">
              <a:lnSpc>
                <a:spcPct val="115000"/>
              </a:lnSpc>
              <a:spcBef>
                <a:spcPts val="0"/>
              </a:spcBef>
              <a:spcAft>
                <a:spcPts val="0"/>
              </a:spcAft>
              <a:buSzPts val="1800"/>
              <a:buChar char="●"/>
            </a:pPr>
            <a:r>
              <a:rPr lang="en-GB"/>
              <a:t>Functionality Walkthrough.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Summary</a:t>
            </a:r>
            <a:endParaRPr sz="2400"/>
          </a:p>
        </p:txBody>
      </p:sp>
      <p:sp>
        <p:nvSpPr>
          <p:cNvPr id="137" name="Google Shape;13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GB"/>
              <a:t>In this session we have understood the code structure and functionality of the provided spring boot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11700" y="445025"/>
            <a:ext cx="8520600" cy="103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Agenda : What are the different implementations of spring security and what we will cover in this course</a:t>
            </a:r>
            <a:endParaRPr sz="2400"/>
          </a:p>
        </p:txBody>
      </p:sp>
      <p:sp>
        <p:nvSpPr>
          <p:cNvPr id="143" name="Google Shape;143;p14"/>
          <p:cNvSpPr txBox="1"/>
          <p:nvPr>
            <p:ph idx="1" type="body"/>
          </p:nvPr>
        </p:nvSpPr>
        <p:spPr>
          <a:xfrm>
            <a:off x="311700" y="14779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GB"/>
              <a:t>Form Based Security</a:t>
            </a:r>
            <a:endParaRPr/>
          </a:p>
          <a:p>
            <a:pPr indent="-342900" lvl="0" marL="457200" rtl="0" algn="l">
              <a:lnSpc>
                <a:spcPct val="100000"/>
              </a:lnSpc>
              <a:spcBef>
                <a:spcPts val="0"/>
              </a:spcBef>
              <a:spcAft>
                <a:spcPts val="0"/>
              </a:spcAft>
              <a:buSzPts val="1800"/>
              <a:buChar char="●"/>
            </a:pPr>
            <a:r>
              <a:rPr lang="en-GB"/>
              <a:t>Token Based Security</a:t>
            </a:r>
            <a:endParaRPr/>
          </a:p>
          <a:p>
            <a:pPr indent="0" lvl="0" marL="457200" rtl="0" algn="l">
              <a:lnSpc>
                <a:spcPct val="100000"/>
              </a:lnSpc>
              <a:spcBef>
                <a:spcPts val="0"/>
              </a:spcBef>
              <a:spcAft>
                <a:spcPts val="0"/>
              </a:spcAft>
              <a:buSzPts val="1800"/>
              <a:buNone/>
            </a:pPr>
            <a:r>
              <a:t/>
            </a:r>
            <a:endParaRPr>
              <a:solidFill>
                <a:schemeClr val="dk1"/>
              </a:solidFill>
            </a:endParaRPr>
          </a:p>
          <a:p>
            <a:pPr indent="0" lvl="0" marL="457200" rtl="0" algn="l">
              <a:lnSpc>
                <a:spcPct val="100000"/>
              </a:lnSpc>
              <a:spcBef>
                <a:spcPts val="0"/>
              </a:spcBef>
              <a:spcAft>
                <a:spcPts val="0"/>
              </a:spcAft>
              <a:buSzPts val="1800"/>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2400"/>
              <a:t>Summery</a:t>
            </a:r>
            <a:endParaRPr sz="2400"/>
          </a:p>
        </p:txBody>
      </p:sp>
      <p:sp>
        <p:nvSpPr>
          <p:cNvPr id="149" name="Google Shape;14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800"/>
              <a:buFont typeface="Arial"/>
              <a:buNone/>
            </a:pPr>
            <a:r>
              <a:rPr lang="en-GB"/>
              <a:t>In this session we have learned about the different implementation of Spring Security and we will cover form based security in this course.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311700" y="445025"/>
            <a:ext cx="8520600" cy="101747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111"/>
              <a:buFont typeface="Arial"/>
              <a:buNone/>
            </a:pPr>
            <a:r>
              <a:rPr lang="en-GB" sz="2400"/>
              <a:t>Hands On : </a:t>
            </a:r>
            <a:r>
              <a:rPr lang="en-GB" sz="2400">
                <a:highlight>
                  <a:schemeClr val="lt1"/>
                </a:highlight>
              </a:rPr>
              <a:t>Inject Spring security dependency in POM file and demo default implementation </a:t>
            </a:r>
            <a:endParaRPr sz="2400">
              <a:highlight>
                <a:schemeClr val="lt1"/>
              </a:highlight>
            </a:endParaRPr>
          </a:p>
        </p:txBody>
      </p:sp>
      <p:sp>
        <p:nvSpPr>
          <p:cNvPr id="155" name="Google Shape;155;p16"/>
          <p:cNvSpPr txBox="1"/>
          <p:nvPr>
            <p:ph idx="1" type="body"/>
          </p:nvPr>
        </p:nvSpPr>
        <p:spPr>
          <a:xfrm>
            <a:off x="311700" y="1462500"/>
            <a:ext cx="8520600" cy="3106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What spring security default behaviour is?</a:t>
            </a:r>
            <a:endParaRPr/>
          </a:p>
          <a:p>
            <a:pPr indent="-342900" lvl="0" marL="457200" rtl="0" algn="l">
              <a:lnSpc>
                <a:spcPct val="115000"/>
              </a:lnSpc>
              <a:spcBef>
                <a:spcPts val="0"/>
              </a:spcBef>
              <a:spcAft>
                <a:spcPts val="0"/>
              </a:spcAft>
              <a:buSzPts val="1800"/>
              <a:buChar char="●"/>
            </a:pPr>
            <a:r>
              <a:rPr lang="en-GB"/>
              <a:t>Inject spring security dependency in POM file.</a:t>
            </a:r>
            <a:endParaRPr/>
          </a:p>
          <a:p>
            <a:pPr indent="-342900" lvl="0" marL="457200" rtl="0" algn="l">
              <a:lnSpc>
                <a:spcPct val="115000"/>
              </a:lnSpc>
              <a:spcBef>
                <a:spcPts val="0"/>
              </a:spcBef>
              <a:spcAft>
                <a:spcPts val="0"/>
              </a:spcAft>
              <a:buSzPts val="1800"/>
              <a:buChar char="●"/>
            </a:pPr>
            <a:r>
              <a:rPr lang="en-GB"/>
              <a:t>Demo default spring security implementation by logging in and logging out the default created username.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2400">
                <a:highlight>
                  <a:schemeClr val="lt1"/>
                </a:highlight>
              </a:rPr>
              <a:t>What spring security default behaviour is?</a:t>
            </a:r>
            <a:endParaRPr sz="2400">
              <a:highlight>
                <a:schemeClr val="lt1"/>
              </a:highlight>
            </a:endParaRPr>
          </a:p>
          <a:p>
            <a:pPr indent="0" lvl="0" marL="0" rtl="0" algn="l">
              <a:lnSpc>
                <a:spcPct val="100000"/>
              </a:lnSpc>
              <a:spcBef>
                <a:spcPts val="1200"/>
              </a:spcBef>
              <a:spcAft>
                <a:spcPts val="0"/>
              </a:spcAft>
              <a:buSzPts val="990"/>
              <a:buNone/>
            </a:pPr>
            <a:r>
              <a:t/>
            </a:r>
            <a:endParaRPr sz="2520"/>
          </a:p>
        </p:txBody>
      </p:sp>
      <p:sp>
        <p:nvSpPr>
          <p:cNvPr id="161" name="Google Shape;16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Adds mandatory authentication for URLs.</a:t>
            </a:r>
            <a:endParaRPr/>
          </a:p>
          <a:p>
            <a:pPr indent="-342900" lvl="0" marL="457200" rtl="0" algn="l">
              <a:lnSpc>
                <a:spcPct val="115000"/>
              </a:lnSpc>
              <a:spcBef>
                <a:spcPts val="0"/>
              </a:spcBef>
              <a:spcAft>
                <a:spcPts val="0"/>
              </a:spcAft>
              <a:buSzPts val="1800"/>
              <a:buChar char="●"/>
            </a:pPr>
            <a:r>
              <a:rPr lang="en-GB"/>
              <a:t>Adds login form.</a:t>
            </a:r>
            <a:endParaRPr/>
          </a:p>
          <a:p>
            <a:pPr indent="-342900" lvl="0" marL="457200" rtl="0" algn="l">
              <a:lnSpc>
                <a:spcPct val="115000"/>
              </a:lnSpc>
              <a:spcBef>
                <a:spcPts val="0"/>
              </a:spcBef>
              <a:spcAft>
                <a:spcPts val="0"/>
              </a:spcAft>
              <a:buSzPts val="1800"/>
              <a:buChar char="●"/>
            </a:pPr>
            <a:r>
              <a:rPr lang="en-GB"/>
              <a:t>Handles login error.</a:t>
            </a:r>
            <a:endParaRPr/>
          </a:p>
          <a:p>
            <a:pPr indent="-342900" lvl="0" marL="457200" rtl="0" algn="l">
              <a:lnSpc>
                <a:spcPct val="115000"/>
              </a:lnSpc>
              <a:spcBef>
                <a:spcPts val="0"/>
              </a:spcBef>
              <a:spcAft>
                <a:spcPts val="0"/>
              </a:spcAft>
              <a:buSzPts val="1800"/>
              <a:buChar char="●"/>
            </a:pPr>
            <a:r>
              <a:rPr lang="en-GB"/>
              <a:t>Adds logout form.</a:t>
            </a:r>
            <a:endParaRPr/>
          </a:p>
          <a:p>
            <a:pPr indent="-342900" lvl="0" marL="457200" rtl="0" algn="l">
              <a:lnSpc>
                <a:spcPct val="115000"/>
              </a:lnSpc>
              <a:spcBef>
                <a:spcPts val="0"/>
              </a:spcBef>
              <a:spcAft>
                <a:spcPts val="0"/>
              </a:spcAft>
              <a:buSzPts val="1800"/>
              <a:buChar char="●"/>
            </a:pPr>
            <a:r>
              <a:rPr lang="en-GB"/>
              <a:t>Creates a user and sets a default password.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167" name="Google Shape;16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the default spring security behaviour</a:t>
            </a:r>
            <a:r>
              <a:rPr lang="en-GB">
                <a:solidFill>
                  <a:schemeClr val="dk1"/>
                </a:solidFill>
                <a:highlight>
                  <a:schemeClr val="lt1"/>
                </a:highlight>
              </a:rPr>
              <a:t>.</a:t>
            </a:r>
            <a:endParaRPr>
              <a:solidFill>
                <a:schemeClr val="dk1"/>
              </a:solidFill>
              <a:highlight>
                <a:schemeClr val="lt1"/>
              </a:highlight>
            </a:endParaRPr>
          </a:p>
          <a:p>
            <a:pPr indent="0" lvl="0" marL="114300" rtl="0" algn="l">
              <a:lnSpc>
                <a:spcPct val="115000"/>
              </a:lnSpc>
              <a:spcBef>
                <a:spcPts val="0"/>
              </a:spcBef>
              <a:spcAft>
                <a:spcPts val="0"/>
              </a:spcAft>
              <a:buClr>
                <a:schemeClr val="dk1"/>
              </a:buClr>
              <a:buSzPts val="1100"/>
              <a:buFont typeface="Arial"/>
              <a:buNone/>
            </a:pPr>
            <a:r>
              <a:rPr lang="en-GB"/>
              <a:t>Then we have injected the spring security dependency in POM file and seen the default spring security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445025"/>
            <a:ext cx="8520600" cy="99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2800"/>
              <a:buNone/>
            </a:pPr>
            <a:r>
              <a:rPr lang="en-GB" sz="2400"/>
              <a:t>Hands On : Disabling </a:t>
            </a:r>
            <a:r>
              <a:rPr lang="en-GB" sz="2400"/>
              <a:t>the default generated username and password</a:t>
            </a:r>
            <a:endParaRPr sz="2400"/>
          </a:p>
        </p:txBody>
      </p:sp>
      <p:sp>
        <p:nvSpPr>
          <p:cNvPr id="173" name="Google Shape;173;p19"/>
          <p:cNvSpPr txBox="1"/>
          <p:nvPr>
            <p:ph idx="1" type="body"/>
          </p:nvPr>
        </p:nvSpPr>
        <p:spPr>
          <a:xfrm>
            <a:off x="311700" y="1524450"/>
            <a:ext cx="8520600" cy="3044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Learn about the property required for disabling the default generated username and password.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103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Agenda : Understand the place of Spring Security in the domain of Security in Computer Science </a:t>
            </a:r>
            <a:endParaRPr sz="2400"/>
          </a:p>
        </p:txBody>
      </p:sp>
      <p:sp>
        <p:nvSpPr>
          <p:cNvPr id="60" name="Google Shape;60;p2"/>
          <p:cNvSpPr txBox="1"/>
          <p:nvPr>
            <p:ph idx="1" type="body"/>
          </p:nvPr>
        </p:nvSpPr>
        <p:spPr>
          <a:xfrm>
            <a:off x="311700" y="14779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GB"/>
              <a:t>Different layers of Security .</a:t>
            </a:r>
            <a:endParaRPr/>
          </a:p>
          <a:p>
            <a:pPr indent="-342900" lvl="0" marL="457200" rtl="0" algn="l">
              <a:lnSpc>
                <a:spcPct val="100000"/>
              </a:lnSpc>
              <a:spcBef>
                <a:spcPts val="0"/>
              </a:spcBef>
              <a:spcAft>
                <a:spcPts val="0"/>
              </a:spcAft>
              <a:buSzPts val="1800"/>
              <a:buChar char="●"/>
            </a:pPr>
            <a:r>
              <a:rPr lang="en-GB"/>
              <a:t>What is Application Security ?</a:t>
            </a:r>
            <a:endParaRPr/>
          </a:p>
          <a:p>
            <a:pPr indent="-342900" lvl="0" marL="457200" rtl="0" algn="l">
              <a:lnSpc>
                <a:spcPct val="100000"/>
              </a:lnSpc>
              <a:spcBef>
                <a:spcPts val="0"/>
              </a:spcBef>
              <a:spcAft>
                <a:spcPts val="0"/>
              </a:spcAft>
              <a:buSzPts val="1800"/>
              <a:buChar char="●"/>
            </a:pPr>
            <a:r>
              <a:rPr lang="en-GB"/>
              <a:t>What is Spring Security?</a:t>
            </a:r>
            <a:endParaRPr/>
          </a:p>
          <a:p>
            <a:pPr indent="0" lvl="0" marL="457200" rtl="0" algn="l">
              <a:lnSpc>
                <a:spcPct val="100000"/>
              </a:lnSpc>
              <a:spcBef>
                <a:spcPts val="0"/>
              </a:spcBef>
              <a:spcAft>
                <a:spcPts val="0"/>
              </a:spcAft>
              <a:buSzPts val="1800"/>
              <a:buNone/>
            </a:pPr>
            <a:r>
              <a:t/>
            </a:r>
            <a:endParaRPr>
              <a:solidFill>
                <a:schemeClr val="dk1"/>
              </a:solidFill>
            </a:endParaRPr>
          </a:p>
          <a:p>
            <a:pPr indent="0" lvl="0" marL="457200" rtl="0" algn="l">
              <a:lnSpc>
                <a:spcPct val="100000"/>
              </a:lnSpc>
              <a:spcBef>
                <a:spcPts val="0"/>
              </a:spcBef>
              <a:spcAft>
                <a:spcPts val="0"/>
              </a:spcAft>
              <a:buSzPts val="18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990"/>
              <a:buFont typeface="Arial"/>
              <a:buNone/>
            </a:pPr>
            <a:r>
              <a:rPr lang="en-GB" sz="2400"/>
              <a:t>Summery</a:t>
            </a:r>
            <a:endParaRPr sz="2400"/>
          </a:p>
        </p:txBody>
      </p:sp>
      <p:sp>
        <p:nvSpPr>
          <p:cNvPr id="179" name="Google Shape;179;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the configuration required for disabling the default username and password in spring security.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11700" y="445025"/>
            <a:ext cx="8520600" cy="90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highlight>
                  <a:schemeClr val="lt1"/>
                </a:highlight>
              </a:rPr>
              <a:t>Hands On : Customising the login username and password with application.properties</a:t>
            </a:r>
            <a:endParaRPr sz="2400">
              <a:highlight>
                <a:schemeClr val="lt1"/>
              </a:highlight>
            </a:endParaRPr>
          </a:p>
        </p:txBody>
      </p:sp>
      <p:sp>
        <p:nvSpPr>
          <p:cNvPr id="185" name="Google Shape;185;p21"/>
          <p:cNvSpPr txBox="1"/>
          <p:nvPr>
            <p:ph idx="1" type="body"/>
          </p:nvPr>
        </p:nvSpPr>
        <p:spPr>
          <a:xfrm>
            <a:off x="311700" y="1561650"/>
            <a:ext cx="8520600" cy="3007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Learn about the configuration required for setting custom username and password.</a:t>
            </a:r>
            <a:endParaRPr/>
          </a:p>
          <a:p>
            <a:pPr indent="-342900" lvl="0" marL="457200" rtl="0" algn="l">
              <a:lnSpc>
                <a:spcPct val="115000"/>
              </a:lnSpc>
              <a:spcBef>
                <a:spcPts val="0"/>
              </a:spcBef>
              <a:spcAft>
                <a:spcPts val="0"/>
              </a:spcAft>
              <a:buSzPts val="1800"/>
              <a:buChar char="●"/>
            </a:pPr>
            <a:r>
              <a:rPr lang="en-GB"/>
              <a:t>Also remember that it disables the default username and password.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GB" sz="2400"/>
              <a:t>Summery</a:t>
            </a:r>
            <a:endParaRPr sz="2400"/>
          </a:p>
        </p:txBody>
      </p:sp>
      <p:sp>
        <p:nvSpPr>
          <p:cNvPr id="191" name="Google Shape;19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the configuration required in application.properties file for setting custom username and password and also seen that when we customise the login username and password with application.properties file it disables the default created username and password.</a:t>
            </a:r>
            <a:endParaRPr/>
          </a:p>
          <a:p>
            <a:pPr indent="0" lvl="0" marL="114300" rtl="0" algn="l">
              <a:lnSpc>
                <a:spcPct val="115000"/>
              </a:lnSpc>
              <a:spcBef>
                <a:spcPts val="0"/>
              </a:spcBef>
              <a:spcAft>
                <a:spcPts val="0"/>
              </a:spcAft>
              <a:buClr>
                <a:schemeClr val="dk1"/>
              </a:buClr>
              <a:buSzPts val="1100"/>
              <a:buFont typeface="Arial"/>
              <a:buNone/>
            </a:pPr>
            <a:r>
              <a:rPr lang="en-GB"/>
              <a:t> </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445025"/>
            <a:ext cx="8520600" cy="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highlight>
                  <a:schemeClr val="lt1"/>
                </a:highlight>
              </a:rPr>
              <a:t>Hands On : Customising the login username and password by creating Security Configuration file</a:t>
            </a:r>
            <a:endParaRPr sz="2400">
              <a:highlight>
                <a:schemeClr val="lt1"/>
              </a:highlight>
            </a:endParaRPr>
          </a:p>
        </p:txBody>
      </p:sp>
      <p:sp>
        <p:nvSpPr>
          <p:cNvPr id="197" name="Google Shape;197;p23"/>
          <p:cNvSpPr txBox="1"/>
          <p:nvPr>
            <p:ph idx="1" type="body"/>
          </p:nvPr>
        </p:nvSpPr>
        <p:spPr>
          <a:xfrm>
            <a:off x="311700" y="1412925"/>
            <a:ext cx="8520600" cy="3156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Create Security Configuration class to create In Memory Authentication username, password and role.</a:t>
            </a:r>
            <a:endParaRPr/>
          </a:p>
          <a:p>
            <a:pPr indent="-342900" lvl="0" marL="457200" rtl="0" algn="l">
              <a:lnSpc>
                <a:spcPct val="115000"/>
              </a:lnSpc>
              <a:spcBef>
                <a:spcPts val="0"/>
              </a:spcBef>
              <a:spcAft>
                <a:spcPts val="0"/>
              </a:spcAft>
              <a:buSzPts val="1800"/>
              <a:buChar char="●"/>
            </a:pPr>
            <a:r>
              <a:rPr lang="en-GB"/>
              <a:t>Create a username Samarth and password also samarth and the role will be STORE_OWNER.</a:t>
            </a:r>
            <a:endParaRPr/>
          </a:p>
          <a:p>
            <a:pPr indent="-342900" lvl="0" marL="457200" rtl="0" algn="l">
              <a:lnSpc>
                <a:spcPct val="115000"/>
              </a:lnSpc>
              <a:spcBef>
                <a:spcPts val="0"/>
              </a:spcBef>
              <a:spcAft>
                <a:spcPts val="0"/>
              </a:spcAft>
              <a:buSzPts val="1800"/>
              <a:buChar char="●"/>
            </a:pPr>
            <a:r>
              <a:rPr lang="en-GB"/>
              <a:t>Then we will see the following exception and it’s fix by defining a password encoder :- java.lang.IllegalArgumentException: There is no Password Encoder mapped for the id "null".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203" name="Google Shape;20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created SecurityConfiguration class and extended it with WebSecurityConfigurerAdapter class and overridden the configure (AuthenticationManagerBuilder auth) method for creating in Memory Authentication username with password and role. Then we have also seen an exception scenarios and it’s fix</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45025"/>
            <a:ext cx="8520600" cy="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highlight>
                  <a:schemeClr val="lt1"/>
                </a:highlight>
              </a:rPr>
              <a:t>Hands On : Creating another login username and password </a:t>
            </a:r>
            <a:endParaRPr sz="2400">
              <a:highlight>
                <a:schemeClr val="lt1"/>
              </a:highlight>
            </a:endParaRPr>
          </a:p>
        </p:txBody>
      </p:sp>
      <p:sp>
        <p:nvSpPr>
          <p:cNvPr id="209" name="Google Shape;209;p25"/>
          <p:cNvSpPr txBox="1"/>
          <p:nvPr>
            <p:ph idx="1" type="body"/>
          </p:nvPr>
        </p:nvSpPr>
        <p:spPr>
          <a:xfrm>
            <a:off x="311700" y="1412925"/>
            <a:ext cx="8520600" cy="3156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Create another login username with password and role with in Memory Authentication.</a:t>
            </a:r>
            <a:endParaRPr/>
          </a:p>
          <a:p>
            <a:pPr indent="-342900" lvl="0" marL="457200" rtl="0" algn="l">
              <a:lnSpc>
                <a:spcPct val="115000"/>
              </a:lnSpc>
              <a:spcBef>
                <a:spcPts val="0"/>
              </a:spcBef>
              <a:spcAft>
                <a:spcPts val="0"/>
              </a:spcAft>
              <a:buSzPts val="1800"/>
              <a:buChar char="●"/>
            </a:pPr>
            <a:r>
              <a:rPr lang="en-GB"/>
              <a:t>Username will be rohan, password will be rohan and role will be STORE_CLERK</a:t>
            </a:r>
            <a:endParaRPr/>
          </a:p>
          <a:p>
            <a:pPr indent="-342900" lvl="0" marL="457200" rtl="0" algn="l">
              <a:lnSpc>
                <a:spcPct val="115000"/>
              </a:lnSpc>
              <a:spcBef>
                <a:spcPts val="0"/>
              </a:spcBef>
              <a:spcAft>
                <a:spcPts val="0"/>
              </a:spcAft>
              <a:buSzPts val="1800"/>
              <a:buChar char="●"/>
            </a:pPr>
            <a:r>
              <a:rPr lang="en-GB"/>
              <a:t>Demo switch between multiple login users for testing multiple user login.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215" name="Google Shape;21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created another login username with password and role with in memory authentication and tested it by logging into current user and previous user.</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9629"/>
              <a:buNone/>
            </a:pPr>
            <a:r>
              <a:rPr lang="en-GB" sz="2400">
                <a:highlight>
                  <a:schemeClr val="lt1"/>
                </a:highlight>
              </a:rPr>
              <a:t> </a:t>
            </a:r>
            <a:r>
              <a:rPr lang="en-GB" sz="2650">
                <a:highlight>
                  <a:schemeClr val="lt1"/>
                </a:highlight>
              </a:rPr>
              <a:t>Hands On : Issue with H2-console UI access and its fix </a:t>
            </a:r>
            <a:endParaRPr sz="2650">
              <a:highlight>
                <a:schemeClr val="lt1"/>
              </a:highlight>
            </a:endParaRPr>
          </a:p>
          <a:p>
            <a:pPr indent="0" lvl="0" marL="0" rtl="0" algn="l">
              <a:lnSpc>
                <a:spcPct val="100000"/>
              </a:lnSpc>
              <a:spcBef>
                <a:spcPts val="0"/>
              </a:spcBef>
              <a:spcAft>
                <a:spcPts val="0"/>
              </a:spcAft>
              <a:buSzPct val="129629"/>
              <a:buNone/>
            </a:pPr>
            <a:r>
              <a:t/>
            </a:r>
            <a:endParaRPr sz="2400">
              <a:highlight>
                <a:schemeClr val="lt1"/>
              </a:highlight>
            </a:endParaRPr>
          </a:p>
        </p:txBody>
      </p:sp>
      <p:sp>
        <p:nvSpPr>
          <p:cNvPr id="221" name="Google Shape;22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When we implement Spring Security, we also add a unnecessary layer of security on H2-console URL. It is unnecessary because H2-console has its own authentication, so we need to make spring security ignored for H2-console URL. So in session we will see the H2 console UI access issue then how we can fix it by ignoring spring security on H2-console UI.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GB" sz="2400"/>
              <a:t>Summery</a:t>
            </a:r>
            <a:endParaRPr sz="2400"/>
          </a:p>
        </p:txBody>
      </p:sp>
      <p:sp>
        <p:nvSpPr>
          <p:cNvPr id="227" name="Google Shape;22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seen the H2 console UI access issue when we implement spring security, then how we can fix it.</a:t>
            </a:r>
            <a:endParaRPr>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445025"/>
            <a:ext cx="8520600" cy="89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t>Hands On : Encrypting password with BCrypt and storing in application memory</a:t>
            </a:r>
            <a:endParaRPr sz="2400"/>
          </a:p>
        </p:txBody>
      </p:sp>
      <p:sp>
        <p:nvSpPr>
          <p:cNvPr id="233" name="Google Shape;233;p29"/>
          <p:cNvSpPr txBox="1"/>
          <p:nvPr>
            <p:ph idx="1" type="body"/>
          </p:nvPr>
        </p:nvSpPr>
        <p:spPr>
          <a:xfrm>
            <a:off x="311700" y="1450100"/>
            <a:ext cx="8520600" cy="3118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What is Bcrypt?</a:t>
            </a:r>
            <a:endParaRPr/>
          </a:p>
          <a:p>
            <a:pPr indent="-342900" lvl="0" marL="457200" rtl="0" algn="l">
              <a:lnSpc>
                <a:spcPct val="115000"/>
              </a:lnSpc>
              <a:spcBef>
                <a:spcPts val="0"/>
              </a:spcBef>
              <a:spcAft>
                <a:spcPts val="0"/>
              </a:spcAft>
              <a:buSzPts val="1800"/>
              <a:buChar char="●"/>
            </a:pPr>
            <a:r>
              <a:rPr lang="en-GB"/>
              <a:t>Implementing Bcrypt for Encrypting password and storing in memory for authentication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Different layers of Security </a:t>
            </a:r>
            <a:endParaRPr sz="2400"/>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Hardware Security(Physically secured and uniquely identifiable to other trusted systems).</a:t>
            </a:r>
            <a:endParaRPr/>
          </a:p>
          <a:p>
            <a:pPr indent="-342900" lvl="0" marL="457200" rtl="0" algn="l">
              <a:lnSpc>
                <a:spcPct val="115000"/>
              </a:lnSpc>
              <a:spcBef>
                <a:spcPts val="0"/>
              </a:spcBef>
              <a:spcAft>
                <a:spcPts val="0"/>
              </a:spcAft>
              <a:buSzPts val="1800"/>
              <a:buChar char="●"/>
            </a:pPr>
            <a:r>
              <a:rPr lang="en-GB"/>
              <a:t>Network Security (Transport layer security, Firewalls). </a:t>
            </a:r>
            <a:endParaRPr/>
          </a:p>
          <a:p>
            <a:pPr indent="-342900" lvl="0" marL="457200" rtl="0" algn="l">
              <a:lnSpc>
                <a:spcPct val="115000"/>
              </a:lnSpc>
              <a:spcBef>
                <a:spcPts val="0"/>
              </a:spcBef>
              <a:spcAft>
                <a:spcPts val="0"/>
              </a:spcAft>
              <a:buSzPts val="1800"/>
              <a:buChar char="●"/>
            </a:pPr>
            <a:r>
              <a:rPr lang="en-GB"/>
              <a:t>Operating System (User Access Control, Software restrictions and Application Security).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What is bcrypt?</a:t>
            </a:r>
            <a:endParaRPr sz="2400"/>
          </a:p>
        </p:txBody>
      </p:sp>
      <p:sp>
        <p:nvSpPr>
          <p:cNvPr id="239" name="Google Shape;23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Bcrypt is a type of a password encoder and we are going to encrypt our password with this password encoder and store it in our application memory for Authentication.</a:t>
            </a:r>
            <a:endParaRPr/>
          </a:p>
          <a:p>
            <a:pPr indent="-342900" lvl="0" marL="457200" rtl="0" algn="l">
              <a:lnSpc>
                <a:spcPct val="115000"/>
              </a:lnSpc>
              <a:spcBef>
                <a:spcPts val="0"/>
              </a:spcBef>
              <a:spcAft>
                <a:spcPts val="0"/>
              </a:spcAft>
              <a:buSzPts val="1800"/>
              <a:buChar char="●"/>
            </a:pPr>
            <a:r>
              <a:rPr lang="en-GB"/>
              <a:t>Bcrypt is also known as one way encoder, encoded password cannot be decoded back to original password.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00" y="445025"/>
            <a:ext cx="8520600" cy="9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2800"/>
              <a:buNone/>
            </a:pPr>
            <a:r>
              <a:rPr lang="en-GB" sz="2400"/>
              <a:t>Implementing Bcrypt for encrypting password and storing in memory for authentication</a:t>
            </a:r>
            <a:endParaRPr sz="2400"/>
          </a:p>
        </p:txBody>
      </p:sp>
      <p:sp>
        <p:nvSpPr>
          <p:cNvPr id="245" name="Google Shape;245;p31"/>
          <p:cNvSpPr txBox="1"/>
          <p:nvPr>
            <p:ph idx="1" type="body"/>
          </p:nvPr>
        </p:nvSpPr>
        <p:spPr>
          <a:xfrm>
            <a:off x="311700" y="1437700"/>
            <a:ext cx="8520600" cy="3131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Note: By default with NoOpPasswordEncoder, password is stored as plain text in memory, which compromises security.</a:t>
            </a:r>
            <a:endParaRPr/>
          </a:p>
          <a:p>
            <a:pPr indent="-342900" lvl="0" marL="457200" rtl="0" algn="l">
              <a:lnSpc>
                <a:spcPct val="115000"/>
              </a:lnSpc>
              <a:spcBef>
                <a:spcPts val="0"/>
              </a:spcBef>
              <a:spcAft>
                <a:spcPts val="0"/>
              </a:spcAft>
              <a:buSzPts val="1800"/>
              <a:buChar char="●"/>
            </a:pPr>
            <a:r>
              <a:rPr lang="en-GB"/>
              <a:t>Learn how to Encrypt password and store in application memory.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251" name="Google Shape;25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what is Bcrypt and  how we can encrypt our password with Bcrypt hashing function algorithm or call it Bcrypt password encoder by using spring security and store in application memory for authentication.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400"/>
              <a:t>Hands On : Building JDBC Authentication schema, users, password and role</a:t>
            </a:r>
            <a:endParaRPr sz="2400"/>
          </a:p>
        </p:txBody>
      </p:sp>
      <p:sp>
        <p:nvSpPr>
          <p:cNvPr id="257" name="Google Shape;257;p33"/>
          <p:cNvSpPr txBox="1"/>
          <p:nvPr>
            <p:ph idx="1" type="body"/>
          </p:nvPr>
        </p:nvSpPr>
        <p:spPr>
          <a:xfrm>
            <a:off x="311700" y="1297625"/>
            <a:ext cx="8520600" cy="3271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Build JDBC Authentication with H2 DB as datasource, with default schema and with usernames, passwords and their roles.</a:t>
            </a:r>
            <a:endParaRPr/>
          </a:p>
          <a:p>
            <a:pPr indent="-342900" lvl="0" marL="457200" rtl="0" algn="l">
              <a:lnSpc>
                <a:spcPct val="115000"/>
              </a:lnSpc>
              <a:spcBef>
                <a:spcPts val="0"/>
              </a:spcBef>
              <a:spcAft>
                <a:spcPts val="0"/>
              </a:spcAft>
              <a:buSzPts val="1800"/>
              <a:buChar char="●"/>
            </a:pPr>
            <a:r>
              <a:rPr lang="en-GB"/>
              <a:t>Create same users and roles as we had in inMemoryAuthentication configuration</a:t>
            </a:r>
            <a:endParaRPr/>
          </a:p>
          <a:p>
            <a:pPr indent="-342900" lvl="0" marL="457200" rtl="0" algn="l">
              <a:lnSpc>
                <a:spcPct val="115000"/>
              </a:lnSpc>
              <a:spcBef>
                <a:spcPts val="0"/>
              </a:spcBef>
              <a:spcAft>
                <a:spcPts val="0"/>
              </a:spcAft>
              <a:buSzPts val="1800"/>
              <a:buChar char="●"/>
            </a:pPr>
            <a:r>
              <a:rPr lang="en-GB"/>
              <a:t>Verify Changes by logging into H2 database.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263" name="Google Shape;263;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implemented JDBC based Authentication, then we have created two users samarth as STORE_OWNER and rohan as STORE_CLERK. Then we have verified our changes by logging into H2 database.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8162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t>Hands on: Encrypting password with BCrypt and storing in H2 DB</a:t>
            </a:r>
            <a:endParaRPr sz="2400"/>
          </a:p>
        </p:txBody>
      </p:sp>
      <p:sp>
        <p:nvSpPr>
          <p:cNvPr id="269" name="Google Shape;269;p35"/>
          <p:cNvSpPr txBox="1"/>
          <p:nvPr>
            <p:ph idx="1" type="body"/>
          </p:nvPr>
        </p:nvSpPr>
        <p:spPr>
          <a:xfrm>
            <a:off x="311700" y="1338550"/>
            <a:ext cx="8520600" cy="3230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First we see the plain text password that is stored in the Database table.</a:t>
            </a:r>
            <a:endParaRPr/>
          </a:p>
          <a:p>
            <a:pPr indent="-342900" lvl="0" marL="457200" rtl="0" algn="l">
              <a:lnSpc>
                <a:spcPct val="115000"/>
              </a:lnSpc>
              <a:spcBef>
                <a:spcPts val="0"/>
              </a:spcBef>
              <a:spcAft>
                <a:spcPts val="0"/>
              </a:spcAft>
              <a:buSzPts val="1800"/>
              <a:buChar char="●"/>
            </a:pPr>
            <a:r>
              <a:rPr lang="en-GB"/>
              <a:t>Then we will write code to encode the password and store it.</a:t>
            </a:r>
            <a:endParaRPr/>
          </a:p>
          <a:p>
            <a:pPr indent="-342900" lvl="0" marL="457200" rtl="0" algn="l">
              <a:lnSpc>
                <a:spcPct val="115000"/>
              </a:lnSpc>
              <a:spcBef>
                <a:spcPts val="0"/>
              </a:spcBef>
              <a:spcAft>
                <a:spcPts val="0"/>
              </a:spcAft>
              <a:buSzPts val="1800"/>
              <a:buChar char="●"/>
            </a:pPr>
            <a:r>
              <a:rPr lang="en-GB"/>
              <a:t>Then we will verify our changes by logging into H2 Database.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n-GB" sz="2400"/>
              <a:t>Summery</a:t>
            </a:r>
            <a:endParaRPr sz="2400"/>
          </a:p>
        </p:txBody>
      </p:sp>
      <p:sp>
        <p:nvSpPr>
          <p:cNvPr id="275" name="Google Shape;27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seen how does plan text password in database table looks like, then we written code to encode the password by using BCrypt password encoder. Then we have verified our changes by logging into H2 database.</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445024"/>
            <a:ext cx="8520600" cy="85825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t>Hands on: Configuring authorization for all APIs based on roles</a:t>
            </a:r>
            <a:endParaRPr sz="2400"/>
          </a:p>
        </p:txBody>
      </p:sp>
      <p:sp>
        <p:nvSpPr>
          <p:cNvPr id="281" name="Google Shape;281;p37"/>
          <p:cNvSpPr txBox="1"/>
          <p:nvPr>
            <p:ph idx="1" type="body"/>
          </p:nvPr>
        </p:nvSpPr>
        <p:spPr>
          <a:xfrm>
            <a:off x="311700" y="1437700"/>
            <a:ext cx="8520600" cy="3131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Only Store Owner should be able to access all APIs</a:t>
            </a:r>
            <a:endParaRPr/>
          </a:p>
          <a:p>
            <a:pPr indent="-342900" lvl="0" marL="457200" rtl="0" algn="l">
              <a:lnSpc>
                <a:spcPct val="115000"/>
              </a:lnSpc>
              <a:spcBef>
                <a:spcPts val="0"/>
              </a:spcBef>
              <a:spcAft>
                <a:spcPts val="0"/>
              </a:spcAft>
              <a:buSzPts val="1800"/>
              <a:buChar char="●"/>
            </a:pPr>
            <a:r>
              <a:rPr lang="en-GB"/>
              <a:t>Store Clerk should be able to access only checkInventory, viewInventory and doCheckout APIs.</a:t>
            </a:r>
            <a:endParaRPr/>
          </a:p>
          <a:p>
            <a:pPr indent="-342900" lvl="0" marL="457200" rtl="0" algn="l">
              <a:lnSpc>
                <a:spcPct val="115000"/>
              </a:lnSpc>
              <a:spcBef>
                <a:spcPts val="0"/>
              </a:spcBef>
              <a:spcAft>
                <a:spcPts val="0"/>
              </a:spcAft>
              <a:buSzPts val="1800"/>
              <a:buChar char="●"/>
            </a:pPr>
            <a:r>
              <a:rPr lang="en-GB"/>
              <a:t>Then we will verify our changes by logging in with different role based users and then by testing the APIs on Swagger UI.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Summery</a:t>
            </a:r>
            <a:endParaRPr sz="2400"/>
          </a:p>
        </p:txBody>
      </p:sp>
      <p:sp>
        <p:nvSpPr>
          <p:cNvPr id="287" name="Google Shape;28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created role based authorization, we have set authorization for the STORE_OWNER and STORE_CLERK role and we have verified our changes by logging in with different role based users and then by testing the accessible and non-accessible APIs with help of swagger UI.</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2400"/>
              <a:t>What is Application Security ?</a:t>
            </a:r>
            <a:endParaRPr sz="2400"/>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Focuses on good coding practices.</a:t>
            </a:r>
            <a:endParaRPr/>
          </a:p>
          <a:p>
            <a:pPr indent="-342900" lvl="0" marL="457200" rtl="0" algn="l">
              <a:lnSpc>
                <a:spcPct val="115000"/>
              </a:lnSpc>
              <a:spcBef>
                <a:spcPts val="0"/>
              </a:spcBef>
              <a:spcAft>
                <a:spcPts val="0"/>
              </a:spcAft>
              <a:buSzPts val="1800"/>
              <a:buChar char="●"/>
            </a:pPr>
            <a:r>
              <a:rPr lang="en-GB"/>
              <a:t>Proper data handling.</a:t>
            </a:r>
            <a:endParaRPr/>
          </a:p>
          <a:p>
            <a:pPr indent="-342900" lvl="0" marL="457200" rtl="0" algn="l">
              <a:lnSpc>
                <a:spcPct val="115000"/>
              </a:lnSpc>
              <a:spcBef>
                <a:spcPts val="0"/>
              </a:spcBef>
              <a:spcAft>
                <a:spcPts val="0"/>
              </a:spcAft>
              <a:buSzPts val="1800"/>
              <a:buChar char="●"/>
            </a:pPr>
            <a:r>
              <a:rPr lang="en-GB"/>
              <a:t>Application user access control (This is where Spring Security comes into picture).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2400"/>
              <a:t>What is Spring Security?</a:t>
            </a:r>
            <a:endParaRPr sz="2400"/>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Provides J2EE application security services.</a:t>
            </a:r>
            <a:endParaRPr/>
          </a:p>
          <a:p>
            <a:pPr indent="-342900" lvl="0" marL="457200" rtl="0" algn="l">
              <a:lnSpc>
                <a:spcPct val="115000"/>
              </a:lnSpc>
              <a:spcBef>
                <a:spcPts val="0"/>
              </a:spcBef>
              <a:spcAft>
                <a:spcPts val="0"/>
              </a:spcAft>
              <a:buSzPts val="1800"/>
              <a:buChar char="●"/>
            </a:pPr>
            <a:r>
              <a:rPr lang="en-GB"/>
              <a:t>Helps to secure enterprise applications and Internet-facing applications.</a:t>
            </a:r>
            <a:endParaRPr/>
          </a:p>
          <a:p>
            <a:pPr indent="-342900" lvl="0" marL="457200" rtl="0" algn="l">
              <a:lnSpc>
                <a:spcPct val="115000"/>
              </a:lnSpc>
              <a:spcBef>
                <a:spcPts val="0"/>
              </a:spcBef>
              <a:spcAft>
                <a:spcPts val="0"/>
              </a:spcAft>
              <a:buSzPts val="1800"/>
              <a:buChar char="●"/>
            </a:pPr>
            <a:r>
              <a:rPr lang="en-GB"/>
              <a:t>Provides Authentication means,who can access?</a:t>
            </a:r>
            <a:endParaRPr/>
          </a:p>
          <a:p>
            <a:pPr indent="-342900" lvl="0" marL="457200" rtl="0" algn="l">
              <a:lnSpc>
                <a:spcPct val="115000"/>
              </a:lnSpc>
              <a:spcBef>
                <a:spcPts val="0"/>
              </a:spcBef>
              <a:spcAft>
                <a:spcPts val="0"/>
              </a:spcAft>
              <a:buSzPts val="1800"/>
              <a:buChar char="●"/>
            </a:pPr>
            <a:r>
              <a:rPr lang="en-GB"/>
              <a:t>Provides Authorization means,what the authenticated user can access?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sz="2400"/>
              <a:t>Summary</a:t>
            </a:r>
            <a:endParaRPr sz="2400"/>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Clr>
                <a:schemeClr val="dk1"/>
              </a:buClr>
              <a:buSzPts val="1100"/>
              <a:buFont typeface="Arial"/>
              <a:buNone/>
            </a:pPr>
            <a:r>
              <a:rPr lang="en-GB"/>
              <a:t>In this session we have learned about the bigger picture of security in field of computer science and where does Spring security fits in and its purpose by understanding different layers of security, then what is application security and then what is spring 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Agenda : Basic terminologies in Spring Security </a:t>
            </a:r>
            <a:endParaRPr sz="2400"/>
          </a:p>
        </p:txBody>
      </p:sp>
      <p:sp>
        <p:nvSpPr>
          <p:cNvPr id="90" name="Google Shape;9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Key terminologies in Spring Security.</a:t>
            </a:r>
            <a:endParaRPr/>
          </a:p>
          <a:p>
            <a:pPr indent="-342900" lvl="0" marL="457200" rtl="0" algn="l">
              <a:lnSpc>
                <a:spcPct val="115000"/>
              </a:lnSpc>
              <a:spcBef>
                <a:spcPts val="0"/>
              </a:spcBef>
              <a:spcAft>
                <a:spcPts val="0"/>
              </a:spcAft>
              <a:buSzPts val="1800"/>
              <a:buChar char="●"/>
            </a:pPr>
            <a:r>
              <a:rPr lang="en-GB"/>
              <a:t>Types of authentication.</a:t>
            </a:r>
            <a:endParaRPr/>
          </a:p>
          <a:p>
            <a:pPr indent="-342900" lvl="0" marL="457200" rtl="0" algn="l">
              <a:lnSpc>
                <a:spcPct val="115000"/>
              </a:lnSpc>
              <a:spcBef>
                <a:spcPts val="0"/>
              </a:spcBef>
              <a:spcAft>
                <a:spcPts val="0"/>
              </a:spcAft>
              <a:buSzPts val="1800"/>
              <a:buChar char="●"/>
            </a:pPr>
            <a:r>
              <a:rPr lang="en-GB"/>
              <a:t>Understanding filter in Spring 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GB" sz="2400"/>
              <a:t>Key terminologies in Spring Security</a:t>
            </a:r>
            <a:endParaRPr sz="2400"/>
          </a:p>
          <a:p>
            <a:pPr indent="0" lvl="0" marL="0" rtl="0" algn="l">
              <a:lnSpc>
                <a:spcPct val="100000"/>
              </a:lnSpc>
              <a:spcBef>
                <a:spcPts val="1200"/>
              </a:spcBef>
              <a:spcAft>
                <a:spcPts val="0"/>
              </a:spcAft>
              <a:buSzPts val="2800"/>
              <a:buNone/>
            </a:pPr>
            <a:r>
              <a:t/>
            </a:r>
            <a:endParaRPr sz="2400"/>
          </a:p>
        </p:txBody>
      </p:sp>
      <p:sp>
        <p:nvSpPr>
          <p:cNvPr id="96" name="Google Shape;9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Authentication.</a:t>
            </a:r>
            <a:endParaRPr/>
          </a:p>
          <a:p>
            <a:pPr indent="-342900" lvl="0" marL="457200" rtl="0" algn="l">
              <a:lnSpc>
                <a:spcPct val="115000"/>
              </a:lnSpc>
              <a:spcBef>
                <a:spcPts val="0"/>
              </a:spcBef>
              <a:spcAft>
                <a:spcPts val="0"/>
              </a:spcAft>
              <a:buSzPts val="1800"/>
              <a:buChar char="●"/>
            </a:pPr>
            <a:r>
              <a:rPr lang="en-GB"/>
              <a:t>Authorization.</a:t>
            </a:r>
            <a:endParaRPr/>
          </a:p>
          <a:p>
            <a:pPr indent="-342900" lvl="0" marL="457200" rtl="0" algn="l">
              <a:lnSpc>
                <a:spcPct val="115000"/>
              </a:lnSpc>
              <a:spcBef>
                <a:spcPts val="0"/>
              </a:spcBef>
              <a:spcAft>
                <a:spcPts val="0"/>
              </a:spcAft>
              <a:buSzPts val="1800"/>
              <a:buChar char="●"/>
            </a:pPr>
            <a:r>
              <a:rPr lang="en-GB"/>
              <a:t>Principal.</a:t>
            </a:r>
            <a:endParaRPr/>
          </a:p>
          <a:p>
            <a:pPr indent="-342900" lvl="0" marL="457200" rtl="0" algn="l">
              <a:lnSpc>
                <a:spcPct val="115000"/>
              </a:lnSpc>
              <a:spcBef>
                <a:spcPts val="0"/>
              </a:spcBef>
              <a:spcAft>
                <a:spcPts val="0"/>
              </a:spcAft>
              <a:buSzPts val="1800"/>
              <a:buChar char="●"/>
            </a:pPr>
            <a:r>
              <a:rPr lang="en-GB"/>
              <a:t>Granted Authority.</a:t>
            </a:r>
            <a:endParaRPr/>
          </a:p>
          <a:p>
            <a:pPr indent="-342900" lvl="0" marL="457200" rtl="0" algn="l">
              <a:lnSpc>
                <a:spcPct val="115000"/>
              </a:lnSpc>
              <a:spcBef>
                <a:spcPts val="0"/>
              </a:spcBef>
              <a:spcAft>
                <a:spcPts val="0"/>
              </a:spcAft>
              <a:buSzPts val="1800"/>
              <a:buChar char="●"/>
            </a:pPr>
            <a:r>
              <a:rPr lang="en-GB"/>
              <a:t>Role.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400"/>
              <a:t>Types of authentication </a:t>
            </a:r>
            <a:endParaRPr sz="2400"/>
          </a:p>
        </p:txBody>
      </p:sp>
      <p:sp>
        <p:nvSpPr>
          <p:cNvPr id="102" name="Google Shape;10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Knowledge Based Authentication</a:t>
            </a:r>
            <a:endParaRPr/>
          </a:p>
          <a:p>
            <a:pPr indent="-342900" lvl="0" marL="457200" rtl="0" algn="l">
              <a:lnSpc>
                <a:spcPct val="115000"/>
              </a:lnSpc>
              <a:spcBef>
                <a:spcPts val="0"/>
              </a:spcBef>
              <a:spcAft>
                <a:spcPts val="0"/>
              </a:spcAft>
              <a:buSzPts val="1800"/>
              <a:buChar char="●"/>
            </a:pPr>
            <a:r>
              <a:rPr lang="en-GB"/>
              <a:t>Possession Based </a:t>
            </a:r>
            <a:r>
              <a:rPr lang="en-GB"/>
              <a:t>Authentication</a:t>
            </a:r>
            <a:endParaRPr/>
          </a:p>
          <a:p>
            <a:pPr indent="-342900" lvl="0" marL="457200" rtl="0" algn="l">
              <a:lnSpc>
                <a:spcPct val="115000"/>
              </a:lnSpc>
              <a:spcBef>
                <a:spcPts val="0"/>
              </a:spcBef>
              <a:spcAft>
                <a:spcPts val="0"/>
              </a:spcAft>
              <a:buSzPts val="1800"/>
              <a:buChar char="●"/>
            </a:pPr>
            <a:r>
              <a:rPr lang="en-GB"/>
              <a:t>Multi Factor </a:t>
            </a:r>
            <a:r>
              <a:rPr lang="en-GB"/>
              <a:t>Authentication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