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9" r:id="rId4"/>
    <p:sldId id="261" r:id="rId5"/>
    <p:sldId id="264" r:id="rId6"/>
    <p:sldId id="285" r:id="rId7"/>
    <p:sldId id="263" r:id="rId8"/>
    <p:sldId id="265" r:id="rId9"/>
    <p:sldId id="266" r:id="rId10"/>
    <p:sldId id="267" r:id="rId11"/>
    <p:sldId id="268" r:id="rId12"/>
    <p:sldId id="274" r:id="rId13"/>
    <p:sldId id="269" r:id="rId14"/>
    <p:sldId id="270" r:id="rId15"/>
    <p:sldId id="271" r:id="rId16"/>
    <p:sldId id="272" r:id="rId17"/>
    <p:sldId id="273" r:id="rId18"/>
    <p:sldId id="276" r:id="rId19"/>
    <p:sldId id="277" r:id="rId20"/>
    <p:sldId id="279" r:id="rId21"/>
    <p:sldId id="280" r:id="rId22"/>
    <p:sldId id="281" r:id="rId23"/>
    <p:sldId id="282" r:id="rId24"/>
    <p:sldId id="283" r:id="rId25"/>
    <p:sldId id="284" r:id="rId26"/>
    <p:sldId id="286" r:id="rId27"/>
    <p:sldId id="278" r:id="rId28"/>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9"/>
    <p:restoredTop sz="94590"/>
  </p:normalViewPr>
  <p:slideViewPr>
    <p:cSldViewPr snapToGrid="0" snapToObjects="1">
      <p:cViewPr>
        <p:scale>
          <a:sx n="78" d="100"/>
          <a:sy n="78" d="100"/>
        </p:scale>
        <p:origin x="188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12BB-A14E-6147-BFA9-582C4A782A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Z"/>
          </a:p>
        </p:txBody>
      </p:sp>
      <p:sp>
        <p:nvSpPr>
          <p:cNvPr id="3" name="Subtitle 2">
            <a:extLst>
              <a:ext uri="{FF2B5EF4-FFF2-40B4-BE49-F238E27FC236}">
                <a16:creationId xmlns:a16="http://schemas.microsoft.com/office/drawing/2014/main" id="{93F30C8A-CF37-264C-B858-9345E4953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Z"/>
          </a:p>
        </p:txBody>
      </p:sp>
      <p:sp>
        <p:nvSpPr>
          <p:cNvPr id="4" name="Date Placeholder 3">
            <a:extLst>
              <a:ext uri="{FF2B5EF4-FFF2-40B4-BE49-F238E27FC236}">
                <a16:creationId xmlns:a16="http://schemas.microsoft.com/office/drawing/2014/main" id="{5BED79D0-CC48-CC49-9FDD-0CD07E939673}"/>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271D6F29-40E5-BC4E-9BA8-58069903C131}"/>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209F97CB-FFC0-0B46-AF9E-A820719E777D}"/>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197351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5FAA-20C9-BD41-96EB-E8C3EA8DC36C}"/>
              </a:ext>
            </a:extLst>
          </p:cNvPr>
          <p:cNvSpPr>
            <a:spLocks noGrp="1"/>
          </p:cNvSpPr>
          <p:nvPr>
            <p:ph type="title"/>
          </p:nvPr>
        </p:nvSpPr>
        <p:spPr/>
        <p:txBody>
          <a:bodyPr/>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69A63CA4-BC11-F84F-848A-94673832AD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E36A785B-B4FF-7648-A2C4-8C4A876184B0}"/>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811841C7-3B07-4B43-B026-5EFA80F69BF9}"/>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681F7F95-1CBC-994B-B29F-4E3E8B40B087}"/>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48004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9C868C-E6A1-0041-A41C-17F33BA39B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Z"/>
          </a:p>
        </p:txBody>
      </p:sp>
      <p:sp>
        <p:nvSpPr>
          <p:cNvPr id="3" name="Vertical Text Placeholder 2">
            <a:extLst>
              <a:ext uri="{FF2B5EF4-FFF2-40B4-BE49-F238E27FC236}">
                <a16:creationId xmlns:a16="http://schemas.microsoft.com/office/drawing/2014/main" id="{87CDEB97-6141-FE4B-B7F4-534CE3B96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23DE3FE5-54F2-B64D-BD97-2A56FD01A323}"/>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E4ABE69D-9F5A-A44F-93A9-242E4635DF6B}"/>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4FFEF9B9-0712-034E-AD7E-248431A2A1F7}"/>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349345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4B08-11A0-134F-A12B-6C546786F725}"/>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73A43C31-AD5E-084E-8C12-11402BAF3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82B87953-3124-C441-91C3-EA87A01E8B92}"/>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9D5F100F-7343-0A44-A2E1-6CDE7A755814}"/>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508C508A-1C3C-934A-81C9-A12C0885B08B}"/>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350210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A47C-A159-604F-BD76-929D560378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Z"/>
          </a:p>
        </p:txBody>
      </p:sp>
      <p:sp>
        <p:nvSpPr>
          <p:cNvPr id="3" name="Text Placeholder 2">
            <a:extLst>
              <a:ext uri="{FF2B5EF4-FFF2-40B4-BE49-F238E27FC236}">
                <a16:creationId xmlns:a16="http://schemas.microsoft.com/office/drawing/2014/main" id="{0886ED38-ABE8-014D-A5A2-E1C6F4A612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A9449C-FF69-884B-A1C5-90C052F64350}"/>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8E84A5E5-5559-274A-A80A-85F026A000FE}"/>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AC0309B6-F8B4-954D-9D65-99C264FC1E90}"/>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1992066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1993-BB84-A346-8EA3-8BF98B2F07A5}"/>
              </a:ext>
            </a:extLst>
          </p:cNvPr>
          <p:cNvSpPr>
            <a:spLocks noGrp="1"/>
          </p:cNvSpPr>
          <p:nvPr>
            <p:ph type="title"/>
          </p:nvPr>
        </p:nvSpPr>
        <p:spPr/>
        <p:txBody>
          <a:bodyPr/>
          <a:lstStyle/>
          <a:p>
            <a:r>
              <a:rPr lang="en-US"/>
              <a:t>Click to edit Master title style</a:t>
            </a:r>
            <a:endParaRPr lang="en-KZ"/>
          </a:p>
        </p:txBody>
      </p:sp>
      <p:sp>
        <p:nvSpPr>
          <p:cNvPr id="3" name="Content Placeholder 2">
            <a:extLst>
              <a:ext uri="{FF2B5EF4-FFF2-40B4-BE49-F238E27FC236}">
                <a16:creationId xmlns:a16="http://schemas.microsoft.com/office/drawing/2014/main" id="{9FE6AB7F-A02A-E549-A2DD-1DABF1821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Content Placeholder 3">
            <a:extLst>
              <a:ext uri="{FF2B5EF4-FFF2-40B4-BE49-F238E27FC236}">
                <a16:creationId xmlns:a16="http://schemas.microsoft.com/office/drawing/2014/main" id="{E68E5DE8-8647-964F-9E9C-158973478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Date Placeholder 4">
            <a:extLst>
              <a:ext uri="{FF2B5EF4-FFF2-40B4-BE49-F238E27FC236}">
                <a16:creationId xmlns:a16="http://schemas.microsoft.com/office/drawing/2014/main" id="{92FF0FA1-1559-6B49-92C0-93B6199F8988}"/>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6" name="Footer Placeholder 5">
            <a:extLst>
              <a:ext uri="{FF2B5EF4-FFF2-40B4-BE49-F238E27FC236}">
                <a16:creationId xmlns:a16="http://schemas.microsoft.com/office/drawing/2014/main" id="{C3DA682A-EFCD-EF49-9954-95E4735E9A7E}"/>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3CE8BA07-9C78-7544-BD2B-9C5602C5E903}"/>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308786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7694-95DF-3E4C-AAF2-B55EDB6D5FF3}"/>
              </a:ext>
            </a:extLst>
          </p:cNvPr>
          <p:cNvSpPr>
            <a:spLocks noGrp="1"/>
          </p:cNvSpPr>
          <p:nvPr>
            <p:ph type="title"/>
          </p:nvPr>
        </p:nvSpPr>
        <p:spPr>
          <a:xfrm>
            <a:off x="839788" y="365125"/>
            <a:ext cx="10515600" cy="1325563"/>
          </a:xfrm>
        </p:spPr>
        <p:txBody>
          <a:bodyPr/>
          <a:lstStyle/>
          <a:p>
            <a:r>
              <a:rPr lang="en-US"/>
              <a:t>Click to edit Master title style</a:t>
            </a:r>
            <a:endParaRPr lang="en-KZ"/>
          </a:p>
        </p:txBody>
      </p:sp>
      <p:sp>
        <p:nvSpPr>
          <p:cNvPr id="3" name="Text Placeholder 2">
            <a:extLst>
              <a:ext uri="{FF2B5EF4-FFF2-40B4-BE49-F238E27FC236}">
                <a16:creationId xmlns:a16="http://schemas.microsoft.com/office/drawing/2014/main" id="{FCC55E82-1C79-6744-B59B-B27B2258E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70B747-14C1-704A-9ABA-8EF409F2E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5" name="Text Placeholder 4">
            <a:extLst>
              <a:ext uri="{FF2B5EF4-FFF2-40B4-BE49-F238E27FC236}">
                <a16:creationId xmlns:a16="http://schemas.microsoft.com/office/drawing/2014/main" id="{67E14310-FF82-674C-B1DF-664E9E5CB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CA9CE-E3A9-CC4E-8B93-3A397D724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7" name="Date Placeholder 6">
            <a:extLst>
              <a:ext uri="{FF2B5EF4-FFF2-40B4-BE49-F238E27FC236}">
                <a16:creationId xmlns:a16="http://schemas.microsoft.com/office/drawing/2014/main" id="{2539A31F-2E98-D444-8F33-1F0DEDDC64E5}"/>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8" name="Footer Placeholder 7">
            <a:extLst>
              <a:ext uri="{FF2B5EF4-FFF2-40B4-BE49-F238E27FC236}">
                <a16:creationId xmlns:a16="http://schemas.microsoft.com/office/drawing/2014/main" id="{49B8AA50-52E8-2C4D-8B38-222CDB87DF20}"/>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3CF1C4A7-0216-1D4A-A46E-E3D97193BAAD}"/>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98293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2EF08-4BAE-5C4C-831D-9BC3EC254677}"/>
              </a:ext>
            </a:extLst>
          </p:cNvPr>
          <p:cNvSpPr>
            <a:spLocks noGrp="1"/>
          </p:cNvSpPr>
          <p:nvPr>
            <p:ph type="title"/>
          </p:nvPr>
        </p:nvSpPr>
        <p:spPr/>
        <p:txBody>
          <a:bodyPr/>
          <a:lstStyle/>
          <a:p>
            <a:r>
              <a:rPr lang="en-US"/>
              <a:t>Click to edit Master title style</a:t>
            </a:r>
            <a:endParaRPr lang="en-KZ"/>
          </a:p>
        </p:txBody>
      </p:sp>
      <p:sp>
        <p:nvSpPr>
          <p:cNvPr id="3" name="Date Placeholder 2">
            <a:extLst>
              <a:ext uri="{FF2B5EF4-FFF2-40B4-BE49-F238E27FC236}">
                <a16:creationId xmlns:a16="http://schemas.microsoft.com/office/drawing/2014/main" id="{AAD4D7BF-5F4C-C148-8287-19BFA3E13F7F}"/>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4" name="Footer Placeholder 3">
            <a:extLst>
              <a:ext uri="{FF2B5EF4-FFF2-40B4-BE49-F238E27FC236}">
                <a16:creationId xmlns:a16="http://schemas.microsoft.com/office/drawing/2014/main" id="{91B0C2B6-FC7D-5C45-8CC4-E7711E859E4C}"/>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B83EC3FF-8FA5-3248-ABE4-BF47864343D6}"/>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246194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38E79-9769-DB4C-A8AE-F5BDD7876DD8}"/>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3" name="Footer Placeholder 2">
            <a:extLst>
              <a:ext uri="{FF2B5EF4-FFF2-40B4-BE49-F238E27FC236}">
                <a16:creationId xmlns:a16="http://schemas.microsoft.com/office/drawing/2014/main" id="{E6669550-EDE2-DA4B-8352-B6E41FAA6855}"/>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15A41F65-BDCD-954C-9761-BA26A131AA66}"/>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24220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41D8-85C7-A541-B6AC-FF1496ED1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Content Placeholder 2">
            <a:extLst>
              <a:ext uri="{FF2B5EF4-FFF2-40B4-BE49-F238E27FC236}">
                <a16:creationId xmlns:a16="http://schemas.microsoft.com/office/drawing/2014/main" id="{B537926C-66ED-714A-B8FF-AFB45B646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Text Placeholder 3">
            <a:extLst>
              <a:ext uri="{FF2B5EF4-FFF2-40B4-BE49-F238E27FC236}">
                <a16:creationId xmlns:a16="http://schemas.microsoft.com/office/drawing/2014/main" id="{4C8B723F-F1D6-7547-B66E-9A2ADB074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14104-F873-E248-AFF5-DCC119623E7D}"/>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6" name="Footer Placeholder 5">
            <a:extLst>
              <a:ext uri="{FF2B5EF4-FFF2-40B4-BE49-F238E27FC236}">
                <a16:creationId xmlns:a16="http://schemas.microsoft.com/office/drawing/2014/main" id="{1031F381-45C0-9641-A27D-DFD8B8395F5B}"/>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5C36D801-DAC1-B54F-860C-07D35DCE2505}"/>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88226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C9833-C9A4-1748-8642-3C0595A206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Z"/>
          </a:p>
        </p:txBody>
      </p:sp>
      <p:sp>
        <p:nvSpPr>
          <p:cNvPr id="3" name="Picture Placeholder 2">
            <a:extLst>
              <a:ext uri="{FF2B5EF4-FFF2-40B4-BE49-F238E27FC236}">
                <a16:creationId xmlns:a16="http://schemas.microsoft.com/office/drawing/2014/main" id="{6DA6D2E3-AF7D-FC45-9C33-4523B17E4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28EA9A79-BA25-FA47-98BF-815F04CE1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814CA-0CFC-F64E-9E4D-728A9F206EE6}"/>
              </a:ext>
            </a:extLst>
          </p:cNvPr>
          <p:cNvSpPr>
            <a:spLocks noGrp="1"/>
          </p:cNvSpPr>
          <p:nvPr>
            <p:ph type="dt" sz="half" idx="10"/>
          </p:nvPr>
        </p:nvSpPr>
        <p:spPr/>
        <p:txBody>
          <a:bodyPr/>
          <a:lstStyle/>
          <a:p>
            <a:fld id="{A602CCAD-53E0-1644-A090-C2FB73344AF6}" type="datetimeFigureOut">
              <a:rPr lang="en-KZ" smtClean="0"/>
              <a:t>15.03.2022</a:t>
            </a:fld>
            <a:endParaRPr lang="en-KZ"/>
          </a:p>
        </p:txBody>
      </p:sp>
      <p:sp>
        <p:nvSpPr>
          <p:cNvPr id="6" name="Footer Placeholder 5">
            <a:extLst>
              <a:ext uri="{FF2B5EF4-FFF2-40B4-BE49-F238E27FC236}">
                <a16:creationId xmlns:a16="http://schemas.microsoft.com/office/drawing/2014/main" id="{2E09A008-A7CF-9B46-A953-65FC7EC48A57}"/>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CE99FA47-8D2D-B944-AF40-983B80BB01FB}"/>
              </a:ext>
            </a:extLst>
          </p:cNvPr>
          <p:cNvSpPr>
            <a:spLocks noGrp="1"/>
          </p:cNvSpPr>
          <p:nvPr>
            <p:ph type="sldNum" sz="quarter" idx="12"/>
          </p:nvPr>
        </p:nvSpPr>
        <p:spPr/>
        <p:txBody>
          <a:bodyPr/>
          <a:lstStyle/>
          <a:p>
            <a:fld id="{47AA2663-A27B-734D-B11C-8A22AF94C9C6}" type="slidenum">
              <a:rPr lang="en-KZ" smtClean="0"/>
              <a:t>‹#›</a:t>
            </a:fld>
            <a:endParaRPr lang="en-KZ"/>
          </a:p>
        </p:txBody>
      </p:sp>
    </p:spTree>
    <p:extLst>
      <p:ext uri="{BB962C8B-B14F-4D97-AF65-F5344CB8AC3E}">
        <p14:creationId xmlns:p14="http://schemas.microsoft.com/office/powerpoint/2010/main" val="99084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BF9F6-9D90-7441-A4F3-4B4C6087A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Z"/>
          </a:p>
        </p:txBody>
      </p:sp>
      <p:sp>
        <p:nvSpPr>
          <p:cNvPr id="3" name="Text Placeholder 2">
            <a:extLst>
              <a:ext uri="{FF2B5EF4-FFF2-40B4-BE49-F238E27FC236}">
                <a16:creationId xmlns:a16="http://schemas.microsoft.com/office/drawing/2014/main" id="{DDE93200-D776-744A-9B83-534A46AD8C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4" name="Date Placeholder 3">
            <a:extLst>
              <a:ext uri="{FF2B5EF4-FFF2-40B4-BE49-F238E27FC236}">
                <a16:creationId xmlns:a16="http://schemas.microsoft.com/office/drawing/2014/main" id="{BFB7FD28-D9C2-4649-932F-F0AFED471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2CCAD-53E0-1644-A090-C2FB73344AF6}" type="datetimeFigureOut">
              <a:rPr lang="en-KZ" smtClean="0"/>
              <a:t>15.03.2022</a:t>
            </a:fld>
            <a:endParaRPr lang="en-KZ"/>
          </a:p>
        </p:txBody>
      </p:sp>
      <p:sp>
        <p:nvSpPr>
          <p:cNvPr id="5" name="Footer Placeholder 4">
            <a:extLst>
              <a:ext uri="{FF2B5EF4-FFF2-40B4-BE49-F238E27FC236}">
                <a16:creationId xmlns:a16="http://schemas.microsoft.com/office/drawing/2014/main" id="{6A4A7C84-DFA6-1D4E-950F-FFBBB50D3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C4C55A37-FB2B-5147-9D02-7AEB189F3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A2663-A27B-734D-B11C-8A22AF94C9C6}" type="slidenum">
              <a:rPr lang="en-KZ" smtClean="0"/>
              <a:t>‹#›</a:t>
            </a:fld>
            <a:endParaRPr lang="en-KZ"/>
          </a:p>
        </p:txBody>
      </p:sp>
    </p:spTree>
    <p:extLst>
      <p:ext uri="{BB962C8B-B14F-4D97-AF65-F5344CB8AC3E}">
        <p14:creationId xmlns:p14="http://schemas.microsoft.com/office/powerpoint/2010/main" val="421009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389-40A1-EA4B-8ABF-05FCEF7D704E}"/>
              </a:ext>
            </a:extLst>
          </p:cNvPr>
          <p:cNvSpPr>
            <a:spLocks noGrp="1"/>
          </p:cNvSpPr>
          <p:nvPr>
            <p:ph type="ctrTitle"/>
          </p:nvPr>
        </p:nvSpPr>
        <p:spPr/>
        <p:txBody>
          <a:bodyPr>
            <a:normAutofit/>
          </a:bodyPr>
          <a:lstStyle/>
          <a:p>
            <a:r>
              <a:rPr lang="en-KZ" dirty="0"/>
              <a:t>Hotel Management System</a:t>
            </a:r>
          </a:p>
        </p:txBody>
      </p:sp>
      <p:sp>
        <p:nvSpPr>
          <p:cNvPr id="3" name="Subtitle 2">
            <a:extLst>
              <a:ext uri="{FF2B5EF4-FFF2-40B4-BE49-F238E27FC236}">
                <a16:creationId xmlns:a16="http://schemas.microsoft.com/office/drawing/2014/main" id="{E8447187-134D-1A44-9805-047A40A9FA16}"/>
              </a:ext>
            </a:extLst>
          </p:cNvPr>
          <p:cNvSpPr>
            <a:spLocks noGrp="1"/>
          </p:cNvSpPr>
          <p:nvPr>
            <p:ph type="subTitle" idx="1"/>
          </p:nvPr>
        </p:nvSpPr>
        <p:spPr/>
        <p:txBody>
          <a:bodyPr>
            <a:normAutofit/>
          </a:bodyPr>
          <a:lstStyle/>
          <a:p>
            <a:pPr>
              <a:spcBef>
                <a:spcPct val="0"/>
              </a:spcBef>
            </a:pPr>
            <a:r>
              <a:rPr lang="en-KZ" sz="2000" dirty="0">
                <a:latin typeface="+mj-lt"/>
                <a:ea typeface="+mj-ea"/>
                <a:cs typeface="+mj-cs"/>
              </a:rPr>
              <a:t>Prepared by: </a:t>
            </a:r>
          </a:p>
          <a:p>
            <a:pPr>
              <a:spcBef>
                <a:spcPct val="0"/>
              </a:spcBef>
            </a:pPr>
            <a:r>
              <a:rPr lang="en-KZ" sz="2000" dirty="0">
                <a:latin typeface="+mj-lt"/>
                <a:ea typeface="+mj-ea"/>
                <a:cs typeface="+mj-cs"/>
              </a:rPr>
              <a:t>Zhorabek Dinara</a:t>
            </a:r>
          </a:p>
          <a:p>
            <a:pPr>
              <a:spcBef>
                <a:spcPct val="0"/>
              </a:spcBef>
            </a:pPr>
            <a:r>
              <a:rPr lang="en-KZ" sz="2000" dirty="0">
                <a:latin typeface="+mj-lt"/>
                <a:ea typeface="+mj-ea"/>
                <a:cs typeface="+mj-cs"/>
              </a:rPr>
              <a:t>Igrashin Temirlan</a:t>
            </a:r>
          </a:p>
        </p:txBody>
      </p:sp>
    </p:spTree>
    <p:extLst>
      <p:ext uri="{BB962C8B-B14F-4D97-AF65-F5344CB8AC3E}">
        <p14:creationId xmlns:p14="http://schemas.microsoft.com/office/powerpoint/2010/main" val="1298837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CA75512A-8991-E549-8CCC-87727420771D}"/>
              </a:ext>
            </a:extLst>
          </p:cNvPr>
          <p:cNvSpPr/>
          <p:nvPr/>
        </p:nvSpPr>
        <p:spPr>
          <a:xfrm>
            <a:off x="838199" y="1462782"/>
            <a:ext cx="8305798" cy="5632311"/>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ROOM_CLASS_DSCRPT</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CLASS_NAME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CLASS_DSCRPT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4000</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ROOM_CLASS</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CLASS_ID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CLASS_NAME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ROOM_CLASS_DSCRPT(CLASS_NAME),</a:t>
            </a:r>
          </a:p>
          <a:p>
            <a:pPr lvl="1"/>
            <a:r>
              <a:rPr lang="en-US" sz="1200" b="0" dirty="0">
                <a:solidFill>
                  <a:srgbClr val="212121"/>
                </a:solidFill>
                <a:effectLst/>
                <a:latin typeface="Menlo" panose="020B0609030804020204" pitchFamily="49" charset="0"/>
              </a:rPr>
              <a:t>CLASS_TYPE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PRICE </a:t>
            </a:r>
            <a:r>
              <a:rPr lang="en-US" sz="1200" b="0" dirty="0">
                <a:solidFill>
                  <a:srgbClr val="0000FF"/>
                </a:solidFill>
                <a:effectLst/>
                <a:latin typeface="Menlo" panose="020B0609030804020204" pitchFamily="49" charset="0"/>
              </a:rPr>
              <a:t>decimal</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ROOM_INFO</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ROOM_NO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ROOM_CL_ID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ROOM_CLASS(CLASS_ID),</a:t>
            </a:r>
          </a:p>
          <a:p>
            <a:pPr lvl="1"/>
            <a:r>
              <a:rPr lang="en-US" sz="1200" b="0" dirty="0">
                <a:solidFill>
                  <a:srgbClr val="212121"/>
                </a:solidFill>
                <a:effectLst/>
                <a:latin typeface="Menlo" panose="020B0609030804020204" pitchFamily="49" charset="0"/>
              </a:rPr>
              <a:t>H_CODE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HOTEL(H_CODE),</a:t>
            </a:r>
          </a:p>
          <a:p>
            <a:pPr lvl="1"/>
            <a:r>
              <a:rPr lang="en-US" sz="1200" b="0" dirty="0">
                <a:solidFill>
                  <a:srgbClr val="212121"/>
                </a:solidFill>
                <a:effectLst/>
                <a:latin typeface="Menlo" panose="020B0609030804020204" pitchFamily="49" charset="0"/>
              </a:rPr>
              <a:t>ROOM_STATUS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ROOM_BOOKED</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RSRV_ID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RESERVATION(RSRV_ID),</a:t>
            </a:r>
          </a:p>
          <a:p>
            <a:pPr lvl="1"/>
            <a:r>
              <a:rPr lang="en-US" sz="1200" b="0" dirty="0">
                <a:solidFill>
                  <a:srgbClr val="212121"/>
                </a:solidFill>
                <a:effectLst/>
                <a:latin typeface="Menlo" panose="020B0609030804020204" pitchFamily="49" charset="0"/>
              </a:rPr>
              <a:t>ROOM_NO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ROOM_INFO(ROOM_NO),</a:t>
            </a:r>
          </a:p>
          <a:p>
            <a:pPr lvl="1"/>
            <a:r>
              <a:rPr lang="en-US" sz="1200" b="0" dirty="0">
                <a:solidFill>
                  <a:srgbClr val="0000FF"/>
                </a:solidFill>
                <a:effectLst/>
                <a:latin typeface="Menlo" panose="020B0609030804020204" pitchFamily="49" charset="0"/>
              </a:rPr>
              <a:t>constraint</a:t>
            </a:r>
            <a:r>
              <a:rPr lang="en-US" sz="1200" b="0" dirty="0">
                <a:solidFill>
                  <a:srgbClr val="212121"/>
                </a:solidFill>
                <a:effectLst/>
                <a:latin typeface="Menlo" panose="020B0609030804020204" pitchFamily="49" charset="0"/>
              </a:rPr>
              <a:t> BOOKED_ROOM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(RSRV_ID, ROOM_NO)</a:t>
            </a: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endParaRPr lang="en-US" sz="1200" b="0" dirty="0">
              <a:solidFill>
                <a:srgbClr val="212121"/>
              </a:solidFill>
              <a:effectLst/>
              <a:latin typeface="Menlo" panose="020B0609030804020204" pitchFamily="49" charset="0"/>
            </a:endParaRPr>
          </a:p>
        </p:txBody>
      </p:sp>
    </p:spTree>
    <p:extLst>
      <p:ext uri="{BB962C8B-B14F-4D97-AF65-F5344CB8AC3E}">
        <p14:creationId xmlns:p14="http://schemas.microsoft.com/office/powerpoint/2010/main" val="269689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E30F5000-9935-0540-9BB5-B2EFC211E6BC}"/>
              </a:ext>
            </a:extLst>
          </p:cNvPr>
          <p:cNvSpPr/>
          <p:nvPr/>
        </p:nvSpPr>
        <p:spPr>
          <a:xfrm>
            <a:off x="838199" y="1494687"/>
            <a:ext cx="9156701" cy="2308324"/>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ROOM_CLASS_DSCRPT</a:t>
            </a:r>
            <a:r>
              <a:rPr lang="ru-RU" sz="1200" b="0" dirty="0">
                <a:solidFill>
                  <a:srgbClr val="212121"/>
                </a:solidFill>
                <a:effectLst/>
                <a:latin typeface="Menlo" panose="020B0609030804020204" pitchFamily="49" charset="0"/>
              </a:rPr>
              <a:t> </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'Standard Room'</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'Comfortable one-room suite with two separate or one double bed. Low-cost and comfortable solutions for your stay.'</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'Superior Room'</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'Comfortable one-room suite with an interior in the Art Nouveau style with two separate beds or one double.'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'Junior Suite'</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'Comfortable two-room suite with a large double bed in the bedroom and a comfortable sofa in the living room.'</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'Queen Suite'</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'Comfortable luxury two-room suite in the Art Nouveau style. Bedroom with a wide bed, living room with sofa and TV.'</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'King Suite'</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'Excellent three-room luxury room for business</a:t>
            </a:r>
            <a:r>
              <a:rPr lang="ru-RU" sz="1200" b="0" dirty="0">
                <a:solidFill>
                  <a:srgbClr val="A31515"/>
                </a:solidFill>
                <a:effectLst/>
                <a:latin typeface="Menlo" panose="020B0609030804020204" pitchFamily="49" charset="0"/>
              </a:rPr>
              <a:t> </a:t>
            </a:r>
            <a:r>
              <a:rPr lang="en-US" sz="1200" b="0" dirty="0">
                <a:solidFill>
                  <a:srgbClr val="A31515"/>
                </a:solidFill>
                <a:effectLst/>
                <a:latin typeface="Menlo" panose="020B0609030804020204" pitchFamily="49" charset="0"/>
              </a:rPr>
              <a:t>people. Bedroom with a wide bed, living room with sofa and TV, as well as conference room.'</a:t>
            </a:r>
            <a:r>
              <a:rPr lang="en-US" sz="1200" b="0" dirty="0">
                <a:solidFill>
                  <a:srgbClr val="212121"/>
                </a:solidFill>
                <a:effectLst/>
                <a:latin typeface="Menlo" panose="020B0609030804020204" pitchFamily="49" charset="0"/>
              </a:rPr>
              <a:t>);</a:t>
            </a:r>
          </a:p>
        </p:txBody>
      </p:sp>
      <p:sp>
        <p:nvSpPr>
          <p:cNvPr id="8" name="Rectangle 7">
            <a:extLst>
              <a:ext uri="{FF2B5EF4-FFF2-40B4-BE49-F238E27FC236}">
                <a16:creationId xmlns:a16="http://schemas.microsoft.com/office/drawing/2014/main" id="{56463CCF-438A-3A48-993A-DF4077437F13}"/>
              </a:ext>
            </a:extLst>
          </p:cNvPr>
          <p:cNvSpPr/>
          <p:nvPr/>
        </p:nvSpPr>
        <p:spPr>
          <a:xfrm>
            <a:off x="6612967" y="3932152"/>
            <a:ext cx="3381935" cy="2123658"/>
          </a:xfrm>
          <a:prstGeom prst="rect">
            <a:avLst/>
          </a:prstGeom>
        </p:spPr>
        <p:txBody>
          <a:bodyPr wrap="square">
            <a:spAutoFit/>
          </a:bodyPr>
          <a:lstStyle/>
          <a:p>
            <a:r>
              <a:rPr lang="en-US" sz="1200" dirty="0">
                <a:solidFill>
                  <a:srgbClr val="0000FF"/>
                </a:solidFill>
                <a:latin typeface="Menlo" panose="020B0609030804020204" pitchFamily="49" charset="0"/>
              </a:rPr>
              <a:t>insert</a:t>
            </a:r>
            <a:r>
              <a:rPr lang="en-US" sz="1200" dirty="0">
                <a:solidFill>
                  <a:srgbClr val="212121"/>
                </a:solidFill>
                <a:latin typeface="Menlo" panose="020B0609030804020204" pitchFamily="49" charset="0"/>
              </a:rPr>
              <a:t> </a:t>
            </a:r>
            <a:r>
              <a:rPr lang="en-US" sz="1200" dirty="0">
                <a:solidFill>
                  <a:srgbClr val="0000FF"/>
                </a:solidFill>
                <a:latin typeface="Menlo" panose="020B0609030804020204" pitchFamily="49" charset="0"/>
              </a:rPr>
              <a:t>into</a:t>
            </a:r>
            <a:r>
              <a:rPr lang="en-US" sz="1200" dirty="0">
                <a:solidFill>
                  <a:srgbClr val="212121"/>
                </a:solidFill>
                <a:latin typeface="Menlo" panose="020B0609030804020204" pitchFamily="49" charset="0"/>
              </a:rPr>
              <a:t> ROOM_INFO </a:t>
            </a:r>
          </a:p>
          <a:p>
            <a:r>
              <a:rPr lang="en-US" sz="1200" dirty="0">
                <a:solidFill>
                  <a:srgbClr val="0000FF"/>
                </a:solidFill>
                <a:latin typeface="Menlo" panose="020B0609030804020204" pitchFamily="49" charset="0"/>
              </a:rPr>
              <a:t>values</a:t>
            </a:r>
            <a:endParaRPr lang="en-US" sz="1200" dirty="0">
              <a:solidFill>
                <a:srgbClr val="212121"/>
              </a:solidFill>
              <a:latin typeface="Menlo" panose="020B0609030804020204" pitchFamily="49" charset="0"/>
            </a:endParaRP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100</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101</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102</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2</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103</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2</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endParaRPr lang="ru-RU" sz="1200" dirty="0">
              <a:solidFill>
                <a:srgbClr val="212121"/>
              </a:solidFill>
              <a:latin typeface="Menlo" panose="020B0609030804020204" pitchFamily="49" charset="0"/>
            </a:endParaRP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127</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10</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128</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11</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129</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12</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130</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13</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'active'</a:t>
            </a:r>
            <a:r>
              <a:rPr lang="en-US" sz="1200" dirty="0">
                <a:solidFill>
                  <a:srgbClr val="212121"/>
                </a:solidFill>
                <a:latin typeface="Menlo" panose="020B0609030804020204" pitchFamily="49" charset="0"/>
              </a:rPr>
              <a:t>);</a:t>
            </a:r>
          </a:p>
        </p:txBody>
      </p:sp>
      <p:sp>
        <p:nvSpPr>
          <p:cNvPr id="9" name="Rectangle 8">
            <a:extLst>
              <a:ext uri="{FF2B5EF4-FFF2-40B4-BE49-F238E27FC236}">
                <a16:creationId xmlns:a16="http://schemas.microsoft.com/office/drawing/2014/main" id="{6E745D39-AA2A-544E-9384-F1B27F7361AA}"/>
              </a:ext>
            </a:extLst>
          </p:cNvPr>
          <p:cNvSpPr/>
          <p:nvPr/>
        </p:nvSpPr>
        <p:spPr>
          <a:xfrm>
            <a:off x="838199" y="3932152"/>
            <a:ext cx="4152901" cy="2862322"/>
          </a:xfrm>
          <a:prstGeom prst="rect">
            <a:avLst/>
          </a:prstGeom>
        </p:spPr>
        <p:txBody>
          <a:bodyPr wrap="square">
            <a:spAutoFit/>
          </a:bodyPr>
          <a:lstStyle/>
          <a:p>
            <a:r>
              <a:rPr lang="en-US" sz="1200" dirty="0">
                <a:solidFill>
                  <a:srgbClr val="0000FF"/>
                </a:solidFill>
                <a:latin typeface="Menlo" panose="020B0609030804020204" pitchFamily="49" charset="0"/>
              </a:rPr>
              <a:t>insert</a:t>
            </a:r>
            <a:r>
              <a:rPr lang="en-US" sz="1200" dirty="0">
                <a:solidFill>
                  <a:srgbClr val="212121"/>
                </a:solidFill>
                <a:latin typeface="Menlo" panose="020B0609030804020204" pitchFamily="49" charset="0"/>
              </a:rPr>
              <a:t> </a:t>
            </a:r>
            <a:r>
              <a:rPr lang="en-US" sz="1200" dirty="0">
                <a:solidFill>
                  <a:srgbClr val="0000FF"/>
                </a:solidFill>
                <a:latin typeface="Menlo" panose="020B0609030804020204" pitchFamily="49" charset="0"/>
              </a:rPr>
              <a:t>into</a:t>
            </a:r>
            <a:r>
              <a:rPr lang="en-US" sz="1200" dirty="0">
                <a:solidFill>
                  <a:srgbClr val="212121"/>
                </a:solidFill>
                <a:latin typeface="Menlo" panose="020B0609030804020204" pitchFamily="49" charset="0"/>
              </a:rPr>
              <a:t> ROOM_CLASS</a:t>
            </a:r>
            <a:r>
              <a:rPr lang="ru-RU" sz="1200" dirty="0">
                <a:solidFill>
                  <a:srgbClr val="212121"/>
                </a:solidFill>
                <a:latin typeface="Menlo" panose="020B0609030804020204" pitchFamily="49" charset="0"/>
              </a:rPr>
              <a:t> </a:t>
            </a:r>
            <a:endParaRPr lang="en-US" sz="1200" dirty="0">
              <a:solidFill>
                <a:srgbClr val="212121"/>
              </a:solidFill>
              <a:latin typeface="Menlo" panose="020B0609030804020204" pitchFamily="49" charset="0"/>
            </a:endParaRPr>
          </a:p>
          <a:p>
            <a:r>
              <a:rPr lang="en-US" sz="1200" dirty="0">
                <a:solidFill>
                  <a:srgbClr val="0000FF"/>
                </a:solidFill>
                <a:latin typeface="Menlo" panose="020B0609030804020204" pitchFamily="49" charset="0"/>
              </a:rPr>
              <a:t>values</a:t>
            </a:r>
            <a:endParaRPr lang="en-US" sz="1200" dirty="0">
              <a:solidFill>
                <a:srgbClr val="212121"/>
              </a:solidFill>
              <a:latin typeface="Menlo" panose="020B0609030804020204" pitchFamily="49" charset="0"/>
            </a:endParaRP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'Standard Room'</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'Single'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26000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2</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'Standard Room'</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'Double'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32000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3</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'Junior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'Single'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35000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4</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'Junior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'Double'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41000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5</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'Junior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'Triple'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47000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6</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'Superior Room'</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'Single'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33000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7</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'Superior Room'</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'Double'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39000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8</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'Queen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'Single'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45000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9</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'Queen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'Double'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45000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10</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'Queen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'Triple'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51000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11</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'King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'Single'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70000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12</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'King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'Double'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70000</a:t>
            </a:r>
            <a:r>
              <a:rPr lang="en-US" sz="1200" dirty="0">
                <a:solidFill>
                  <a:srgbClr val="212121"/>
                </a:solidFill>
                <a:latin typeface="Menlo" panose="020B0609030804020204" pitchFamily="49" charset="0"/>
              </a:rPr>
              <a:t>),</a:t>
            </a:r>
          </a:p>
          <a:p>
            <a:r>
              <a:rPr lang="en-US" sz="1200" dirty="0">
                <a:solidFill>
                  <a:srgbClr val="212121"/>
                </a:solidFill>
                <a:latin typeface="Menlo" panose="020B0609030804020204" pitchFamily="49" charset="0"/>
              </a:rPr>
              <a:t>(</a:t>
            </a:r>
            <a:r>
              <a:rPr lang="en-US" sz="1200" dirty="0">
                <a:solidFill>
                  <a:srgbClr val="09885A"/>
                </a:solidFill>
                <a:latin typeface="Menlo" panose="020B0609030804020204" pitchFamily="49" charset="0"/>
              </a:rPr>
              <a:t>13</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'King Suite'</a:t>
            </a:r>
            <a:r>
              <a:rPr lang="en-US" sz="1200" dirty="0">
                <a:solidFill>
                  <a:srgbClr val="212121"/>
                </a:solidFill>
                <a:latin typeface="Menlo" panose="020B0609030804020204" pitchFamily="49" charset="0"/>
              </a:rPr>
              <a:t>, </a:t>
            </a:r>
            <a:r>
              <a:rPr lang="en-US" sz="1200" dirty="0">
                <a:solidFill>
                  <a:srgbClr val="A31515"/>
                </a:solidFill>
                <a:latin typeface="Menlo" panose="020B0609030804020204" pitchFamily="49" charset="0"/>
              </a:rPr>
              <a:t>'Triple'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76000</a:t>
            </a:r>
            <a:r>
              <a:rPr lang="en-US" sz="1200" dirty="0">
                <a:solidFill>
                  <a:srgbClr val="212121"/>
                </a:solidFill>
                <a:latin typeface="Menlo" panose="020B0609030804020204" pitchFamily="49" charset="0"/>
              </a:rPr>
              <a:t>);</a:t>
            </a:r>
            <a:endParaRPr lang="en-KZ" sz="1200" dirty="0"/>
          </a:p>
        </p:txBody>
      </p:sp>
    </p:spTree>
    <p:extLst>
      <p:ext uri="{BB962C8B-B14F-4D97-AF65-F5344CB8AC3E}">
        <p14:creationId xmlns:p14="http://schemas.microsoft.com/office/powerpoint/2010/main" val="339556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1E1BFE-0515-2442-9AB9-36A66BB11345}"/>
              </a:ext>
            </a:extLst>
          </p:cNvPr>
          <p:cNvSpPr/>
          <p:nvPr/>
        </p:nvSpPr>
        <p:spPr>
          <a:xfrm>
            <a:off x="5257798" y="1905506"/>
            <a:ext cx="6096000" cy="1815882"/>
          </a:xfrm>
          <a:prstGeom prst="rect">
            <a:avLst/>
          </a:prstGeom>
        </p:spPr>
        <p:txBody>
          <a:bodyPr>
            <a:spAutoFit/>
          </a:bodyPr>
          <a:lstStyle/>
          <a:p>
            <a:r>
              <a:rPr lang="en-US" sz="1400" b="0" dirty="0">
                <a:solidFill>
                  <a:srgbClr val="008000"/>
                </a:solidFill>
                <a:effectLst/>
                <a:latin typeface="Menlo" panose="020B0609030804020204" pitchFamily="49" charset="0"/>
              </a:rPr>
              <a:t>-- set 'non-active' reserved rooms:</a:t>
            </a:r>
            <a:endParaRPr lang="en-US" sz="1400" b="0" dirty="0">
              <a:solidFill>
                <a:srgbClr val="212121"/>
              </a:solidFill>
              <a:effectLst/>
              <a:latin typeface="Menlo" panose="020B0609030804020204" pitchFamily="49" charset="0"/>
            </a:endParaRPr>
          </a:p>
          <a:p>
            <a:r>
              <a:rPr lang="en-US" sz="1400" b="0" dirty="0">
                <a:solidFill>
                  <a:srgbClr val="0000FF"/>
                </a:solidFill>
                <a:effectLst/>
                <a:latin typeface="Menlo" panose="020B0609030804020204" pitchFamily="49" charset="0"/>
              </a:rPr>
              <a:t>update</a:t>
            </a:r>
            <a:r>
              <a:rPr lang="en-US" sz="1400" b="0" dirty="0">
                <a:solidFill>
                  <a:srgbClr val="212121"/>
                </a:solidFill>
                <a:effectLst/>
                <a:latin typeface="Menlo" panose="020B0609030804020204" pitchFamily="49" charset="0"/>
              </a:rPr>
              <a:t> ROOM_INFO</a:t>
            </a:r>
          </a:p>
          <a:p>
            <a:r>
              <a:rPr lang="en-US" sz="1400" b="0" dirty="0">
                <a:solidFill>
                  <a:srgbClr val="0000FF"/>
                </a:solidFill>
                <a:effectLst/>
                <a:latin typeface="Menlo" panose="020B0609030804020204" pitchFamily="49" charset="0"/>
              </a:rPr>
              <a:t>set</a:t>
            </a:r>
            <a:r>
              <a:rPr lang="en-US" sz="1400" b="0" dirty="0">
                <a:solidFill>
                  <a:srgbClr val="212121"/>
                </a:solidFill>
                <a:effectLst/>
                <a:latin typeface="Menlo" panose="020B0609030804020204" pitchFamily="49" charset="0"/>
              </a:rPr>
              <a:t> ROOM_STATUS</a:t>
            </a:r>
            <a:r>
              <a:rPr lang="en-US" sz="1400" b="0" dirty="0">
                <a:solidFill>
                  <a:srgbClr val="000000"/>
                </a:solidFill>
                <a:effectLst/>
                <a:latin typeface="Menlo" panose="020B0609030804020204" pitchFamily="49" charset="0"/>
              </a:rPr>
              <a:t>=</a:t>
            </a:r>
            <a:r>
              <a:rPr lang="en-US" sz="1400" b="0" dirty="0">
                <a:solidFill>
                  <a:srgbClr val="A31515"/>
                </a:solidFill>
                <a:effectLst/>
                <a:latin typeface="Menlo" panose="020B0609030804020204" pitchFamily="49" charset="0"/>
              </a:rPr>
              <a:t>'non-active'</a:t>
            </a:r>
            <a:endParaRPr lang="en-US" sz="1400" b="0" dirty="0">
              <a:solidFill>
                <a:srgbClr val="212121"/>
              </a:solidFill>
              <a:effectLst/>
              <a:latin typeface="Menlo" panose="020B0609030804020204" pitchFamily="49" charset="0"/>
            </a:endParaRPr>
          </a:p>
          <a:p>
            <a:r>
              <a:rPr lang="en-US" sz="1400" b="0" dirty="0">
                <a:solidFill>
                  <a:srgbClr val="0000FF"/>
                </a:solidFill>
                <a:effectLst/>
                <a:latin typeface="Menlo" panose="020B0609030804020204" pitchFamily="49" charset="0"/>
              </a:rPr>
              <a:t>where</a:t>
            </a:r>
            <a:r>
              <a:rPr lang="en-US" sz="1400" b="0" dirty="0">
                <a:solidFill>
                  <a:srgbClr val="212121"/>
                </a:solidFill>
                <a:effectLst/>
                <a:latin typeface="Menlo" panose="020B0609030804020204" pitchFamily="49" charset="0"/>
              </a:rPr>
              <a:t> ROOM_NO </a:t>
            </a:r>
            <a:r>
              <a:rPr lang="en-US" sz="1400" b="0" dirty="0">
                <a:solidFill>
                  <a:srgbClr val="0000FF"/>
                </a:solidFill>
                <a:effectLst/>
                <a:latin typeface="Menlo" panose="020B0609030804020204" pitchFamily="49" charset="0"/>
              </a:rPr>
              <a:t>in</a:t>
            </a:r>
            <a:r>
              <a:rPr lang="en-US" sz="1400" b="0" dirty="0">
                <a:solidFill>
                  <a:srgbClr val="212121"/>
                </a:solidFill>
                <a:effectLst/>
                <a:latin typeface="Menlo" panose="020B0609030804020204" pitchFamily="49" charset="0"/>
              </a:rPr>
              <a:t> (</a:t>
            </a:r>
          </a:p>
          <a:p>
            <a:r>
              <a:rPr lang="en-US" sz="1400" b="0" dirty="0">
                <a:solidFill>
                  <a:srgbClr val="0000FF"/>
                </a:solidFill>
                <a:effectLst/>
                <a:latin typeface="Menlo" panose="020B0609030804020204" pitchFamily="49" charset="0"/>
              </a:rPr>
              <a:t>select</a:t>
            </a:r>
            <a:r>
              <a:rPr lang="en-US" sz="1400" b="0" dirty="0">
                <a:solidFill>
                  <a:srgbClr val="212121"/>
                </a:solidFill>
                <a:effectLst/>
                <a:latin typeface="Menlo" panose="020B0609030804020204" pitchFamily="49" charset="0"/>
              </a:rPr>
              <a:t> </a:t>
            </a:r>
            <a:r>
              <a:rPr lang="en-US" sz="1400" b="0" dirty="0" err="1">
                <a:solidFill>
                  <a:srgbClr val="212121"/>
                </a:solidFill>
                <a:effectLst/>
                <a:latin typeface="Menlo" panose="020B0609030804020204" pitchFamily="49" charset="0"/>
              </a:rPr>
              <a:t>rm.ROOM_NO</a:t>
            </a:r>
            <a:endParaRPr lang="en-US" sz="1400" b="0" dirty="0">
              <a:solidFill>
                <a:srgbClr val="212121"/>
              </a:solidFill>
              <a:effectLst/>
              <a:latin typeface="Menlo" panose="020B0609030804020204" pitchFamily="49" charset="0"/>
            </a:endParaRPr>
          </a:p>
          <a:p>
            <a:r>
              <a:rPr lang="en-US" sz="1400" b="0" dirty="0">
                <a:solidFill>
                  <a:srgbClr val="0000FF"/>
                </a:solidFill>
                <a:effectLst/>
                <a:latin typeface="Menlo" panose="020B0609030804020204" pitchFamily="49" charset="0"/>
              </a:rPr>
              <a:t>from</a:t>
            </a:r>
            <a:r>
              <a:rPr lang="en-US" sz="1400" b="0" dirty="0">
                <a:solidFill>
                  <a:srgbClr val="212121"/>
                </a:solidFill>
                <a:effectLst/>
                <a:latin typeface="Menlo" panose="020B0609030804020204" pitchFamily="49" charset="0"/>
              </a:rPr>
              <a:t> ROOM_BOOKED rm </a:t>
            </a:r>
            <a:r>
              <a:rPr lang="en-US" sz="1400" b="0" dirty="0">
                <a:solidFill>
                  <a:srgbClr val="0000FF"/>
                </a:solidFill>
                <a:effectLst/>
                <a:latin typeface="Menlo" panose="020B0609030804020204" pitchFamily="49" charset="0"/>
              </a:rPr>
              <a:t>JOIN</a:t>
            </a:r>
            <a:r>
              <a:rPr lang="en-US" sz="1400" b="0" dirty="0">
                <a:solidFill>
                  <a:srgbClr val="212121"/>
                </a:solidFill>
                <a:effectLst/>
                <a:latin typeface="Menlo" panose="020B0609030804020204" pitchFamily="49" charset="0"/>
              </a:rPr>
              <a:t> RESERVATION res </a:t>
            </a:r>
            <a:r>
              <a:rPr lang="en-US" sz="1400" b="0" dirty="0">
                <a:solidFill>
                  <a:srgbClr val="0000FF"/>
                </a:solidFill>
                <a:effectLst/>
                <a:latin typeface="Menlo" panose="020B0609030804020204" pitchFamily="49" charset="0"/>
              </a:rPr>
              <a:t>ON</a:t>
            </a:r>
            <a:r>
              <a:rPr lang="en-US" sz="1400" b="0" dirty="0">
                <a:solidFill>
                  <a:srgbClr val="212121"/>
                </a:solidFill>
                <a:effectLst/>
                <a:latin typeface="Menlo" panose="020B0609030804020204" pitchFamily="49" charset="0"/>
              </a:rPr>
              <a:t> </a:t>
            </a:r>
            <a:r>
              <a:rPr lang="en-US" sz="1400" b="0" dirty="0" err="1">
                <a:solidFill>
                  <a:srgbClr val="212121"/>
                </a:solidFill>
                <a:effectLst/>
                <a:latin typeface="Menlo" panose="020B0609030804020204" pitchFamily="49" charset="0"/>
              </a:rPr>
              <a:t>res.RSRV_ID</a:t>
            </a:r>
            <a:r>
              <a:rPr lang="en-US" sz="1400" b="0" dirty="0">
                <a:solidFill>
                  <a:srgbClr val="212121"/>
                </a:solidFill>
                <a:effectLst/>
                <a:latin typeface="Menlo" panose="020B0609030804020204" pitchFamily="49" charset="0"/>
              </a:rPr>
              <a:t> </a:t>
            </a:r>
            <a:r>
              <a:rPr lang="en-US" sz="1400" b="0" dirty="0">
                <a:solidFill>
                  <a:srgbClr val="000000"/>
                </a:solidFill>
                <a:effectLst/>
                <a:latin typeface="Menlo" panose="020B0609030804020204" pitchFamily="49" charset="0"/>
              </a:rPr>
              <a:t>=</a:t>
            </a:r>
            <a:r>
              <a:rPr lang="en-US" sz="1400" b="0" dirty="0">
                <a:solidFill>
                  <a:srgbClr val="212121"/>
                </a:solidFill>
                <a:effectLst/>
                <a:latin typeface="Menlo" panose="020B0609030804020204" pitchFamily="49" charset="0"/>
              </a:rPr>
              <a:t> </a:t>
            </a:r>
            <a:r>
              <a:rPr lang="en-US" sz="1400" b="0" dirty="0" err="1">
                <a:solidFill>
                  <a:srgbClr val="212121"/>
                </a:solidFill>
                <a:effectLst/>
                <a:latin typeface="Menlo" panose="020B0609030804020204" pitchFamily="49" charset="0"/>
              </a:rPr>
              <a:t>rm.RSRV_ID</a:t>
            </a:r>
            <a:endParaRPr lang="en-US" sz="1400" b="0" dirty="0">
              <a:solidFill>
                <a:srgbClr val="212121"/>
              </a:solidFill>
              <a:effectLst/>
              <a:latin typeface="Menlo" panose="020B0609030804020204" pitchFamily="49" charset="0"/>
            </a:endParaRPr>
          </a:p>
          <a:p>
            <a:r>
              <a:rPr lang="en-US" sz="1400" b="0" dirty="0">
                <a:solidFill>
                  <a:srgbClr val="0000FF"/>
                </a:solidFill>
                <a:effectLst/>
                <a:latin typeface="Menlo" panose="020B0609030804020204" pitchFamily="49" charset="0"/>
              </a:rPr>
              <a:t>WHERE</a:t>
            </a:r>
            <a:r>
              <a:rPr lang="en-US" sz="1400" b="0" dirty="0">
                <a:solidFill>
                  <a:srgbClr val="212121"/>
                </a:solidFill>
                <a:effectLst/>
                <a:latin typeface="Menlo" panose="020B0609030804020204" pitchFamily="49" charset="0"/>
              </a:rPr>
              <a:t> </a:t>
            </a:r>
            <a:r>
              <a:rPr lang="en-US" sz="1400" b="0" dirty="0" err="1">
                <a:solidFill>
                  <a:srgbClr val="212121"/>
                </a:solidFill>
                <a:effectLst/>
                <a:latin typeface="Menlo" panose="020B0609030804020204" pitchFamily="49" charset="0"/>
              </a:rPr>
              <a:t>res.CHECK_OUT</a:t>
            </a:r>
            <a:r>
              <a:rPr lang="en-US" sz="1400" b="0" dirty="0">
                <a:solidFill>
                  <a:srgbClr val="212121"/>
                </a:solidFill>
                <a:effectLst/>
                <a:latin typeface="Menlo" panose="020B0609030804020204" pitchFamily="49" charset="0"/>
              </a:rPr>
              <a:t> </a:t>
            </a:r>
            <a:r>
              <a:rPr lang="en-US" sz="1400" b="0" dirty="0">
                <a:solidFill>
                  <a:srgbClr val="000000"/>
                </a:solidFill>
                <a:effectLst/>
                <a:latin typeface="Menlo" panose="020B0609030804020204" pitchFamily="49" charset="0"/>
              </a:rPr>
              <a:t>&gt;</a:t>
            </a:r>
            <a:r>
              <a:rPr lang="en-US" sz="1400" b="0" dirty="0">
                <a:solidFill>
                  <a:srgbClr val="212121"/>
                </a:solidFill>
                <a:effectLst/>
                <a:latin typeface="Menlo" panose="020B0609030804020204" pitchFamily="49" charset="0"/>
              </a:rPr>
              <a:t> </a:t>
            </a:r>
            <a:r>
              <a:rPr lang="en-US" sz="1400" b="0" dirty="0">
                <a:solidFill>
                  <a:srgbClr val="795E26"/>
                </a:solidFill>
                <a:effectLst/>
                <a:latin typeface="Menlo" panose="020B0609030804020204" pitchFamily="49" charset="0"/>
              </a:rPr>
              <a:t>GETDATE</a:t>
            </a:r>
            <a:r>
              <a:rPr lang="en-US" sz="1400" b="0" dirty="0">
                <a:solidFill>
                  <a:srgbClr val="212121"/>
                </a:solidFill>
                <a:effectLst/>
                <a:latin typeface="Menlo" panose="020B0609030804020204" pitchFamily="49" charset="0"/>
              </a:rPr>
              <a:t>())</a:t>
            </a:r>
          </a:p>
        </p:txBody>
      </p:sp>
      <p:sp>
        <p:nvSpPr>
          <p:cNvPr id="5" name="Rectangle 4">
            <a:extLst>
              <a:ext uri="{FF2B5EF4-FFF2-40B4-BE49-F238E27FC236}">
                <a16:creationId xmlns:a16="http://schemas.microsoft.com/office/drawing/2014/main" id="{AC25BF45-D4FF-BD4A-AFE8-E19B383257F1}"/>
              </a:ext>
            </a:extLst>
          </p:cNvPr>
          <p:cNvSpPr/>
          <p:nvPr/>
        </p:nvSpPr>
        <p:spPr>
          <a:xfrm>
            <a:off x="838199" y="1905506"/>
            <a:ext cx="3183964" cy="3754874"/>
          </a:xfrm>
          <a:prstGeom prst="rect">
            <a:avLst/>
          </a:prstGeom>
        </p:spPr>
        <p:txBody>
          <a:bodyPr wrap="square">
            <a:spAutoFit/>
          </a:bodyPr>
          <a:lstStyle/>
          <a:p>
            <a:r>
              <a:rPr lang="en-US" sz="1400" b="0" dirty="0">
                <a:solidFill>
                  <a:srgbClr val="0000FF"/>
                </a:solidFill>
                <a:effectLst/>
                <a:latin typeface="Menlo" panose="020B0609030804020204" pitchFamily="49" charset="0"/>
              </a:rPr>
              <a:t>insert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into</a:t>
            </a:r>
            <a:r>
              <a:rPr lang="en-US" sz="1400" b="0" dirty="0">
                <a:solidFill>
                  <a:srgbClr val="212121"/>
                </a:solidFill>
                <a:effectLst/>
                <a:latin typeface="Menlo" panose="020B0609030804020204" pitchFamily="49" charset="0"/>
              </a:rPr>
              <a:t> ROOM_BOOKED </a:t>
            </a:r>
            <a:r>
              <a:rPr lang="en-US" sz="1400" b="0" dirty="0">
                <a:solidFill>
                  <a:srgbClr val="0000FF"/>
                </a:solidFill>
                <a:effectLst/>
                <a:latin typeface="Menlo" panose="020B0609030804020204" pitchFamily="49" charset="0"/>
              </a:rPr>
              <a:t>values</a:t>
            </a:r>
            <a:endParaRPr lang="en-US" sz="1400" b="0" dirty="0">
              <a:solidFill>
                <a:srgbClr val="212121"/>
              </a:solidFill>
              <a:effectLst/>
              <a:latin typeface="Menlo" panose="020B0609030804020204" pitchFamily="49" charset="0"/>
            </a:endParaRP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105</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107</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3</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115</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4</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114</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5</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116</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6</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117</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7</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130</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8</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126</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9</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120</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10</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119</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11</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100</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12</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13</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102</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14</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100</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15</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101</a:t>
            </a:r>
            <a:r>
              <a:rPr lang="en-US" sz="1400" b="0" dirty="0">
                <a:solidFill>
                  <a:srgbClr val="212121"/>
                </a:solidFill>
                <a:effectLst/>
                <a:latin typeface="Menlo" panose="020B0609030804020204" pitchFamily="49" charset="0"/>
              </a:rPr>
              <a:t>);</a:t>
            </a:r>
          </a:p>
        </p:txBody>
      </p:sp>
      <p:sp>
        <p:nvSpPr>
          <p:cNvPr id="6" name="Title 1">
            <a:extLst>
              <a:ext uri="{FF2B5EF4-FFF2-40B4-BE49-F238E27FC236}">
                <a16:creationId xmlns:a16="http://schemas.microsoft.com/office/drawing/2014/main" id="{1A099D18-CF83-BA4C-B7B3-254E7EF98DA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70202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39D9A0BF-EF0A-A240-9620-F76B364A40E9}"/>
              </a:ext>
            </a:extLst>
          </p:cNvPr>
          <p:cNvSpPr/>
          <p:nvPr/>
        </p:nvSpPr>
        <p:spPr>
          <a:xfrm>
            <a:off x="838199" y="1593110"/>
            <a:ext cx="5080001" cy="2677656"/>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POS_NAME_DSCRPT</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POS_NAME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POS_DSCRPT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4000</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POSITION</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POS_ID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POS_NAME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POS_NAME_DSCRPT(POS_NAME)</a:t>
            </a: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endParaRPr lang="en-US" sz="1200" b="0" dirty="0">
              <a:solidFill>
                <a:srgbClr val="212121"/>
              </a:solidFill>
              <a:effectLst/>
              <a:latin typeface="Menlo" panose="020B0609030804020204" pitchFamily="49" charset="0"/>
            </a:endParaRPr>
          </a:p>
        </p:txBody>
      </p:sp>
      <p:sp>
        <p:nvSpPr>
          <p:cNvPr id="3" name="Rectangle 2">
            <a:extLst>
              <a:ext uri="{FF2B5EF4-FFF2-40B4-BE49-F238E27FC236}">
                <a16:creationId xmlns:a16="http://schemas.microsoft.com/office/drawing/2014/main" id="{9CA68957-54FE-CD48-A1CD-92C8111214A4}"/>
              </a:ext>
            </a:extLst>
          </p:cNvPr>
          <p:cNvSpPr/>
          <p:nvPr/>
        </p:nvSpPr>
        <p:spPr>
          <a:xfrm>
            <a:off x="6667499" y="1593110"/>
            <a:ext cx="5435603" cy="1015663"/>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DP_MANAGER</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MNGR_ID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EMPLOYEE(EMP_ID),</a:t>
            </a:r>
          </a:p>
          <a:p>
            <a:pPr lvl="1"/>
            <a:r>
              <a:rPr lang="en-US" sz="1200" b="0" dirty="0">
                <a:solidFill>
                  <a:srgbClr val="212121"/>
                </a:solidFill>
                <a:effectLst/>
                <a:latin typeface="Menlo" panose="020B0609030804020204" pitchFamily="49" charset="0"/>
              </a:rPr>
              <a:t>DP_ID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DEPARTMENT(DP_ID)</a:t>
            </a:r>
          </a:p>
          <a:p>
            <a:r>
              <a:rPr lang="en-US" sz="1200" b="0" dirty="0">
                <a:solidFill>
                  <a:srgbClr val="212121"/>
                </a:solidFill>
                <a:effectLst/>
                <a:latin typeface="Menlo" panose="020B0609030804020204" pitchFamily="49" charset="0"/>
              </a:rPr>
              <a:t>);</a:t>
            </a:r>
          </a:p>
        </p:txBody>
      </p:sp>
      <p:sp>
        <p:nvSpPr>
          <p:cNvPr id="6" name="Rectangle 5">
            <a:extLst>
              <a:ext uri="{FF2B5EF4-FFF2-40B4-BE49-F238E27FC236}">
                <a16:creationId xmlns:a16="http://schemas.microsoft.com/office/drawing/2014/main" id="{FA19B333-57C5-4F46-9D29-CC759573A878}"/>
              </a:ext>
            </a:extLst>
          </p:cNvPr>
          <p:cNvSpPr/>
          <p:nvPr/>
        </p:nvSpPr>
        <p:spPr>
          <a:xfrm>
            <a:off x="6667499" y="2771900"/>
            <a:ext cx="5435603" cy="2492990"/>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SERVICE_COST</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SERV_NAME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COST </a:t>
            </a:r>
            <a:r>
              <a:rPr lang="en-US" sz="1200" b="0" dirty="0">
                <a:solidFill>
                  <a:srgbClr val="0000FF"/>
                </a:solidFill>
                <a:effectLst/>
                <a:latin typeface="Menlo" panose="020B0609030804020204" pitchFamily="49" charset="0"/>
              </a:rPr>
              <a:t>decimal</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HOTEL_SERVICE</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SRVC_ID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SERV_NAME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SERVICE_COST(SERV_NAME),</a:t>
            </a:r>
          </a:p>
          <a:p>
            <a:pPr lvl="1"/>
            <a:r>
              <a:rPr lang="en-US" sz="1200" b="0" dirty="0">
                <a:solidFill>
                  <a:srgbClr val="212121"/>
                </a:solidFill>
                <a:effectLst/>
                <a:latin typeface="Menlo" panose="020B0609030804020204" pitchFamily="49" charset="0"/>
              </a:rPr>
              <a:t>MNGR_ID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EMPLOYEE(EMP_ID)</a:t>
            </a:r>
          </a:p>
          <a:p>
            <a:r>
              <a:rPr lang="en-US" sz="1200" b="0" dirty="0">
                <a:solidFill>
                  <a:srgbClr val="212121"/>
                </a:solidFill>
                <a:effectLst/>
                <a:latin typeface="Menlo" panose="020B0609030804020204" pitchFamily="49" charset="0"/>
              </a:rPr>
              <a:t>);</a:t>
            </a:r>
          </a:p>
        </p:txBody>
      </p:sp>
      <p:sp>
        <p:nvSpPr>
          <p:cNvPr id="7" name="Rectangle 6">
            <a:extLst>
              <a:ext uri="{FF2B5EF4-FFF2-40B4-BE49-F238E27FC236}">
                <a16:creationId xmlns:a16="http://schemas.microsoft.com/office/drawing/2014/main" id="{7F63A9C4-782D-B240-A7A7-7B2561EDCE27}"/>
              </a:ext>
            </a:extLst>
          </p:cNvPr>
          <p:cNvSpPr/>
          <p:nvPr/>
        </p:nvSpPr>
        <p:spPr>
          <a:xfrm>
            <a:off x="838199" y="4258586"/>
            <a:ext cx="6096000" cy="2308324"/>
          </a:xfrm>
          <a:prstGeom prst="rect">
            <a:avLst/>
          </a:prstGeom>
        </p:spPr>
        <p:txBody>
          <a:bodyPr>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EMPLOYEE</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EMP_ID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DP_ID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DEPARTMENT(DP_ID),</a:t>
            </a:r>
          </a:p>
          <a:p>
            <a:pPr lvl="1"/>
            <a:r>
              <a:rPr lang="en-US" sz="1200" b="0" dirty="0">
                <a:solidFill>
                  <a:srgbClr val="212121"/>
                </a:solidFill>
                <a:effectLst/>
                <a:latin typeface="Menlo" panose="020B0609030804020204" pitchFamily="49" charset="0"/>
              </a:rPr>
              <a:t>POS_ID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POSITION(POS_ID),</a:t>
            </a:r>
          </a:p>
          <a:p>
            <a:pPr lvl="1"/>
            <a:r>
              <a:rPr lang="en-US" sz="1200" b="0" dirty="0">
                <a:solidFill>
                  <a:srgbClr val="212121"/>
                </a:solidFill>
                <a:effectLst/>
                <a:latin typeface="Menlo" panose="020B0609030804020204" pitchFamily="49" charset="0"/>
              </a:rPr>
              <a:t>FULL_NAME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PHONE_NUM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EMAIL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ADDRSS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SALARY </a:t>
            </a:r>
            <a:r>
              <a:rPr lang="en-US" sz="1200" b="0" dirty="0">
                <a:solidFill>
                  <a:srgbClr val="0000FF"/>
                </a:solidFill>
                <a:effectLst/>
                <a:latin typeface="Menlo" panose="020B0609030804020204" pitchFamily="49" charset="0"/>
              </a:rPr>
              <a:t>decimal</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HIRE_DATE </a:t>
            </a:r>
            <a:r>
              <a:rPr lang="en-US" sz="1200" b="0" dirty="0">
                <a:solidFill>
                  <a:srgbClr val="0000FF"/>
                </a:solidFill>
                <a:effectLst/>
                <a:latin typeface="Menlo" panose="020B0609030804020204" pitchFamily="49" charset="0"/>
              </a:rPr>
              <a:t>date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3005992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9ACD5AC7-112C-3946-876C-B6C212B701B5}"/>
              </a:ext>
            </a:extLst>
          </p:cNvPr>
          <p:cNvSpPr/>
          <p:nvPr/>
        </p:nvSpPr>
        <p:spPr>
          <a:xfrm>
            <a:off x="838199" y="1488597"/>
            <a:ext cx="10515599" cy="5078313"/>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POS_NAME_DSCRPT</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'Desk Clerk'</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'Their duties include greeting visitors, updating records, making appointments, offering advice and information, and solving various problems.'</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'Manager'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'Manager is a person responsible for controlling or administering an organization or group of staff in his(her) own </a:t>
            </a:r>
            <a:r>
              <a:rPr lang="en-US" sz="1200" b="0" dirty="0" err="1">
                <a:solidFill>
                  <a:srgbClr val="A31515"/>
                </a:solidFill>
                <a:effectLst/>
                <a:latin typeface="Menlo" panose="020B0609030804020204" pitchFamily="49" charset="0"/>
              </a:rPr>
              <a:t>departmnet</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'Telephone operator'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'The Telephone Operator helps people direct telephone calls. </a:t>
            </a:r>
            <a:r>
              <a:rPr lang="en-US" sz="1200" b="0" dirty="0" err="1">
                <a:solidFill>
                  <a:srgbClr val="A31515"/>
                </a:solidFill>
                <a:effectLst/>
                <a:latin typeface="Menlo" panose="020B0609030804020204" pitchFamily="49" charset="0"/>
              </a:rPr>
              <a:t>He/She</a:t>
            </a:r>
            <a:r>
              <a:rPr lang="en-US" sz="1200" b="0" dirty="0">
                <a:solidFill>
                  <a:srgbClr val="A31515"/>
                </a:solidFill>
                <a:effectLst/>
                <a:latin typeface="Menlo" panose="020B0609030804020204" pitchFamily="49" charset="0"/>
              </a:rPr>
              <a:t> may use computerized telephone directories to find telephone numbers that callers request and make connections for calls.'</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'Cashier'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'Dispenses guest records after the guest checkout. Handles cash, </a:t>
            </a:r>
            <a:r>
              <a:rPr lang="en-US" sz="1200" b="0" dirty="0" err="1">
                <a:solidFill>
                  <a:srgbClr val="A31515"/>
                </a:solidFill>
                <a:effectLst/>
                <a:latin typeface="Menlo" panose="020B0609030804020204" pitchFamily="49" charset="0"/>
              </a:rPr>
              <a:t>traveller</a:t>
            </a:r>
            <a:r>
              <a:rPr lang="en-US" sz="1200" b="0" dirty="0">
                <a:solidFill>
                  <a:srgbClr val="A31515"/>
                </a:solidFill>
                <a:effectLst/>
                <a:latin typeface="Menlo" panose="020B0609030804020204" pitchFamily="49" charset="0"/>
              </a:rPr>
              <a:t>''s cheque, credit cards and direct billing requests properly.'</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'Reservationist'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 reservationist is someone who works in customer service and takes reservations for customers. They assist customers over the phone and in person, answering their questions and organizing their reservation plans.'</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'Banquet Server'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'Responsibilities are serve food and beverages, clear tables, set up for event, assist with food preparation’</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'CRM Manager'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'They work with CRM software.'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'CRM Specialist'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'CRM consultants work with businesses to identify areas where customer service could be improved, which might mean introducing new customer relation management software or training employees on customer support best practices.'</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'Quality Manager'</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'They are responsible for consistent delivery of service that meets the high standards set by the corporation or owners of a hotel.'</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'Energy Manager'</a:t>
            </a:r>
            <a:r>
              <a:rPr lang="en-US" sz="1200" b="0" dirty="0">
                <a:solidFill>
                  <a:srgbClr val="212121"/>
                </a:solidFill>
                <a:effectLst/>
                <a:latin typeface="Menlo" panose="020B0609030804020204" pitchFamily="49" charset="0"/>
              </a:rPr>
              <a:t> , </a:t>
            </a:r>
            <a:r>
              <a:rPr lang="en-US" sz="1200" b="0" dirty="0">
                <a:solidFill>
                  <a:srgbClr val="A31515"/>
                </a:solidFill>
                <a:effectLst/>
                <a:latin typeface="Menlo" panose="020B0609030804020204" pitchFamily="49" charset="0"/>
              </a:rPr>
              <a:t>'The role of an Energy Manager (EM) involves facilitating energy conservation by identifying and implementing various options for saving energy, leading awareness programs, and monitoring energy consumption.'</a:t>
            </a:r>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endParaRPr lang="en-US" sz="1200" b="0" dirty="0">
              <a:solidFill>
                <a:srgbClr val="212121"/>
              </a:solidFill>
              <a:effectLst/>
              <a:latin typeface="Menlo" panose="020B0609030804020204" pitchFamily="49" charset="0"/>
            </a:endParaRPr>
          </a:p>
        </p:txBody>
      </p:sp>
    </p:spTree>
    <p:extLst>
      <p:ext uri="{BB962C8B-B14F-4D97-AF65-F5344CB8AC3E}">
        <p14:creationId xmlns:p14="http://schemas.microsoft.com/office/powerpoint/2010/main" val="3408694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06339B59-AE98-E34A-BD22-23FC9CD0C4CD}"/>
              </a:ext>
            </a:extLst>
          </p:cNvPr>
          <p:cNvSpPr/>
          <p:nvPr/>
        </p:nvSpPr>
        <p:spPr>
          <a:xfrm>
            <a:off x="838199" y="1488597"/>
            <a:ext cx="4462464" cy="5078313"/>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POSITION</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'Desk Clerk'</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'Telephone operator'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'Cashier'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'Reservationist'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'Banquet Server'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'Bartender'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'Cook'</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'Chef'</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'Director of Finance'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'Financial Controller'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'Purchasing 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'HR 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'HR Assistant'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'Inventory Manager/ Hotel Controller'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'Security Officer'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'Security Guard'</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'Room Attendant'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'Public Area Attendant'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'Laundry/Linen Room Attendant'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'Hotel 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'CRM 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'CRM Specialist'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'Quality Manager'</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'Energy Manager'</a:t>
            </a:r>
            <a:r>
              <a:rPr lang="en-US" sz="1200" b="0" dirty="0">
                <a:solidFill>
                  <a:srgbClr val="212121"/>
                </a:solidFill>
                <a:effectLst/>
                <a:latin typeface="Menlo" panose="020B0609030804020204" pitchFamily="49" charset="0"/>
              </a:rPr>
              <a:t>);</a:t>
            </a:r>
          </a:p>
        </p:txBody>
      </p:sp>
      <p:sp>
        <p:nvSpPr>
          <p:cNvPr id="11" name="Rectangle 10">
            <a:extLst>
              <a:ext uri="{FF2B5EF4-FFF2-40B4-BE49-F238E27FC236}">
                <a16:creationId xmlns:a16="http://schemas.microsoft.com/office/drawing/2014/main" id="{FA6920A0-1E39-B049-9682-81BA7E07D0A2}"/>
              </a:ext>
            </a:extLst>
          </p:cNvPr>
          <p:cNvSpPr/>
          <p:nvPr/>
        </p:nvSpPr>
        <p:spPr>
          <a:xfrm>
            <a:off x="5743574" y="1488597"/>
            <a:ext cx="6448425" cy="4524315"/>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EMPLOYEE</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Taras</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Timourev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(707) 067 06 56'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tar_timu@mail.ru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'Ul. </a:t>
            </a:r>
            <a:r>
              <a:rPr lang="en-US" sz="1200" b="0" dirty="0" err="1">
                <a:solidFill>
                  <a:srgbClr val="A31515"/>
                </a:solidFill>
                <a:effectLst/>
                <a:latin typeface="Menlo" panose="020B0609030804020204" pitchFamily="49" charset="0"/>
              </a:rPr>
              <a:t>Begalieva</a:t>
            </a:r>
            <a:r>
              <a:rPr lang="en-US" sz="1200" b="0" dirty="0">
                <a:solidFill>
                  <a:srgbClr val="A31515"/>
                </a:solidFill>
                <a:effectLst/>
                <a:latin typeface="Menlo" panose="020B0609030804020204" pitchFamily="49" charset="0"/>
              </a:rPr>
              <a:t>, bld. 14, appt. 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200000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'2014.02.15'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'Talgat </a:t>
            </a:r>
            <a:r>
              <a:rPr lang="en-US" sz="1200" b="0" dirty="0" err="1">
                <a:solidFill>
                  <a:srgbClr val="A31515"/>
                </a:solidFill>
                <a:effectLst/>
                <a:latin typeface="Menlo" panose="020B0609030804020204" pitchFamily="49" charset="0"/>
              </a:rPr>
              <a:t>Zhandos</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(717) 390 53 02'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tal_zh@mail.ru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'Kirova, bld. 32'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95000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'2018.03.17'</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'Marat </a:t>
            </a:r>
            <a:r>
              <a:rPr lang="en-US" sz="1200" b="0" dirty="0" err="1">
                <a:solidFill>
                  <a:srgbClr val="A31515"/>
                </a:solidFill>
                <a:effectLst/>
                <a:latin typeface="Menlo" panose="020B0609030804020204" pitchFamily="49" charset="0"/>
              </a:rPr>
              <a:t>Daniyarbekev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(705) 434 32 71'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mara_d@mail.ru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 M/r 15, bld. 3, appt. 30'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90000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'2018.03.25'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'Amina Aman'</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(714) 909 09 81'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amina_mn@mail.ru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Akademika</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Satpaeva</a:t>
            </a:r>
            <a:r>
              <a:rPr lang="en-US" sz="1200" b="0" dirty="0">
                <a:solidFill>
                  <a:srgbClr val="A31515"/>
                </a:solidFill>
                <a:effectLst/>
                <a:latin typeface="Menlo" panose="020B0609030804020204" pitchFamily="49" charset="0"/>
              </a:rPr>
              <a:t>, bld. 40, appt. 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95000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'2019.04.15'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Samal</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Aidarova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(707) 898 82 21'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samal_AI@mail.ru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Suleymenova</a:t>
            </a:r>
            <a:r>
              <a:rPr lang="en-US" sz="1200" b="0" dirty="0">
                <a:solidFill>
                  <a:srgbClr val="A31515"/>
                </a:solidFill>
                <a:effectLst/>
                <a:latin typeface="Menlo" panose="020B0609030804020204" pitchFamily="49" charset="0"/>
              </a:rPr>
              <a:t>, bld. 8, appt. 72'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95000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'2016.02.04’</a:t>
            </a:r>
            <a:r>
              <a:rPr lang="en-US" sz="1200" b="0" dirty="0">
                <a:solidFill>
                  <a:srgbClr val="212121"/>
                </a:solidFill>
                <a:effectLst/>
                <a:latin typeface="Menlo" panose="020B0609030804020204" pitchFamily="49" charset="0"/>
              </a:rPr>
              <a:t>),</a:t>
            </a:r>
          </a:p>
          <a:p>
            <a:r>
              <a:rPr lang="en-US" sz="1200" dirty="0">
                <a:solidFill>
                  <a:srgbClr val="212121"/>
                </a:solidFill>
                <a:latin typeface="Menlo" panose="020B0609030804020204" pitchFamily="49" charset="0"/>
              </a:rPr>
              <a:t>...</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Nuriya</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Iliyaseva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(706) 754 65 86'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nur_il@mail.ru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Mkr</a:t>
            </a:r>
            <a:r>
              <a:rPr lang="en-US" sz="1200" b="0" dirty="0">
                <a:solidFill>
                  <a:srgbClr val="A31515"/>
                </a:solidFill>
                <a:effectLst/>
                <a:latin typeface="Menlo" panose="020B0609030804020204" pitchFamily="49" charset="0"/>
              </a:rPr>
              <a:t>. 3 / </a:t>
            </a:r>
            <a:r>
              <a:rPr lang="en-US" sz="1200" b="0" dirty="0" err="1">
                <a:solidFill>
                  <a:srgbClr val="A31515"/>
                </a:solidFill>
                <a:effectLst/>
                <a:latin typeface="Menlo" panose="020B0609030804020204" pitchFamily="49" charset="0"/>
              </a:rPr>
              <a:t>Musheltoy</a:t>
            </a:r>
            <a:r>
              <a:rPr lang="en-US" sz="1200" b="0" dirty="0">
                <a:solidFill>
                  <a:srgbClr val="A31515"/>
                </a:solidFill>
                <a:effectLst/>
                <a:latin typeface="Menlo" panose="020B0609030804020204" pitchFamily="49" charset="0"/>
              </a:rPr>
              <a:t>, bld. 25, appt. 32'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175000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'2020.06.18'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'Rasul </a:t>
            </a:r>
            <a:r>
              <a:rPr lang="en-US" sz="1200" b="0" dirty="0" err="1">
                <a:solidFill>
                  <a:srgbClr val="A31515"/>
                </a:solidFill>
                <a:effectLst/>
                <a:latin typeface="Menlo" panose="020B0609030804020204" pitchFamily="49" charset="0"/>
              </a:rPr>
              <a:t>Adilev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(702) 469 88 87'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rasul_adilev@mail.ru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Ul.isataya,mkr.kalkaman</a:t>
            </a:r>
            <a:r>
              <a:rPr lang="en-US" sz="1200" b="0" dirty="0">
                <a:solidFill>
                  <a:srgbClr val="A31515"/>
                </a:solidFill>
                <a:effectLst/>
                <a:latin typeface="Menlo" panose="020B0609030804020204" pitchFamily="49" charset="0"/>
              </a:rPr>
              <a:t>, bld. 22/�'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350000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'2017.08.16'</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'Raya </a:t>
            </a:r>
            <a:r>
              <a:rPr lang="en-US" sz="1200" b="0" dirty="0" err="1">
                <a:solidFill>
                  <a:srgbClr val="A31515"/>
                </a:solidFill>
                <a:effectLst/>
                <a:latin typeface="Menlo" panose="020B0609030804020204" pitchFamily="49" charset="0"/>
              </a:rPr>
              <a:t>Adilova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(707) 907 73 22'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raya_ad@mail.ru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'Kyzyl-</a:t>
            </a:r>
            <a:r>
              <a:rPr lang="en-US" sz="1200" b="0" dirty="0" err="1">
                <a:solidFill>
                  <a:srgbClr val="A31515"/>
                </a:solidFill>
                <a:effectLst/>
                <a:latin typeface="Menlo" panose="020B0609030804020204" pitchFamily="49" charset="0"/>
              </a:rPr>
              <a:t>Balyk</a:t>
            </a:r>
            <a:r>
              <a:rPr lang="en-US" sz="1200" b="0" dirty="0">
                <a:solidFill>
                  <a:srgbClr val="A31515"/>
                </a:solidFill>
                <a:effectLst/>
                <a:latin typeface="Menlo" panose="020B0609030804020204" pitchFamily="49" charset="0"/>
              </a:rPr>
              <a:t> / Ul. </a:t>
            </a:r>
            <a:r>
              <a:rPr lang="en-US" sz="1200" b="0" dirty="0" err="1">
                <a:solidFill>
                  <a:srgbClr val="A31515"/>
                </a:solidFill>
                <a:effectLst/>
                <a:latin typeface="Menlo" panose="020B0609030804020204" pitchFamily="49" charset="0"/>
              </a:rPr>
              <a:t>K.kurmasheva</a:t>
            </a:r>
            <a:r>
              <a:rPr lang="en-US" sz="1200" b="0" dirty="0">
                <a:solidFill>
                  <a:srgbClr val="A31515"/>
                </a:solidFill>
                <a:effectLst/>
                <a:latin typeface="Menlo" panose="020B0609030804020204" pitchFamily="49" charset="0"/>
              </a:rPr>
              <a:t>, bld. 105'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200000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'2018.12.11'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37</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'Arman </a:t>
            </a:r>
            <a:r>
              <a:rPr lang="en-US" sz="1200" b="0" dirty="0" err="1">
                <a:solidFill>
                  <a:srgbClr val="A31515"/>
                </a:solidFill>
                <a:effectLst/>
                <a:latin typeface="Menlo" panose="020B0609030804020204" pitchFamily="49" charset="0"/>
              </a:rPr>
              <a:t>Dastanev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(711) 498 21 68'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arm_dast@inbox.ru</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Ul.respubliki</a:t>
            </a:r>
            <a:r>
              <a:rPr lang="en-US" sz="1200" b="0" dirty="0">
                <a:solidFill>
                  <a:srgbClr val="A31515"/>
                </a:solidFill>
                <a:effectLst/>
                <a:latin typeface="Menlo" panose="020B0609030804020204" pitchFamily="49" charset="0"/>
              </a:rPr>
              <a:t>, bld. 15/�, appt. 30'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400000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'2018.01.09'</a:t>
            </a:r>
            <a:r>
              <a:rPr lang="en-US" sz="12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2042784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73FBB6DF-B03F-224C-9957-FCEFC6A84E94}"/>
              </a:ext>
            </a:extLst>
          </p:cNvPr>
          <p:cNvSpPr/>
          <p:nvPr/>
        </p:nvSpPr>
        <p:spPr>
          <a:xfrm>
            <a:off x="838199" y="1673263"/>
            <a:ext cx="6096000" cy="4893647"/>
          </a:xfrm>
          <a:prstGeom prst="rect">
            <a:avLst/>
          </a:prstGeom>
        </p:spPr>
        <p:txBody>
          <a:bodyPr>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DP_MANAGER</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a:t>
            </a:r>
          </a:p>
          <a:p>
            <a:br>
              <a:rPr lang="en-US" sz="1200" b="0" dirty="0">
                <a:solidFill>
                  <a:srgbClr val="212121"/>
                </a:solidFill>
                <a:effectLst/>
                <a:latin typeface="Menlo" panose="020B0609030804020204" pitchFamily="49" charset="0"/>
              </a:rPr>
            </a:br>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SERVICE_COST</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'In-room breakfast'</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'Coffee/Tea in lobby'</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'Karaoke'</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'Night club'</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'Live entertainment'</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15000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'Tea and coffee facilities'</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'Babysitting/Child services'</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15000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'Doctor on call'</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10000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'Room service (24-hour)'</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8000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A31515"/>
                </a:solidFill>
                <a:effectLst/>
                <a:latin typeface="Menlo" panose="020B0609030804020204" pitchFamily="49" charset="0"/>
              </a:rPr>
              <a:t>'Ticket service'</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3000</a:t>
            </a:r>
            <a:r>
              <a:rPr lang="en-US" sz="1200" b="0" dirty="0">
                <a:solidFill>
                  <a:srgbClr val="212121"/>
                </a:solidFill>
                <a:effectLst/>
                <a:latin typeface="Menlo" panose="020B0609030804020204" pitchFamily="49" charset="0"/>
              </a:rPr>
              <a:t>);</a:t>
            </a:r>
          </a:p>
        </p:txBody>
      </p:sp>
      <p:sp>
        <p:nvSpPr>
          <p:cNvPr id="5" name="Rectangle 4">
            <a:extLst>
              <a:ext uri="{FF2B5EF4-FFF2-40B4-BE49-F238E27FC236}">
                <a16:creationId xmlns:a16="http://schemas.microsoft.com/office/drawing/2014/main" id="{A4A27436-9C44-0D46-8F1A-FD74F7B0E47E}"/>
              </a:ext>
            </a:extLst>
          </p:cNvPr>
          <p:cNvSpPr/>
          <p:nvPr/>
        </p:nvSpPr>
        <p:spPr>
          <a:xfrm>
            <a:off x="6786562" y="1673263"/>
            <a:ext cx="4352925" cy="2123658"/>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HOTEL_SERVICE</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'In-room breakfast'</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'Coffee/Tea in lobby'</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'Karaoke'</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36</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'Night club'</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36</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'Live entertainment'</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'Tea and coffee facilities'</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'Doctor on call'</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'Room service (24-hour)'</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27</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'Ticket service'</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45667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0521B311-086F-6242-8CEC-65D2965BFEA2}"/>
              </a:ext>
            </a:extLst>
          </p:cNvPr>
          <p:cNvSpPr/>
          <p:nvPr/>
        </p:nvSpPr>
        <p:spPr>
          <a:xfrm>
            <a:off x="838199" y="1689944"/>
            <a:ext cx="4391026" cy="1569660"/>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BILL</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BILL_ID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RSRV_ID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RESERVATION(RSRV_ID),</a:t>
            </a:r>
          </a:p>
          <a:p>
            <a:pPr lvl="1"/>
            <a:r>
              <a:rPr lang="en-US" sz="1200" b="0" dirty="0">
                <a:solidFill>
                  <a:srgbClr val="212121"/>
                </a:solidFill>
                <a:effectLst/>
                <a:latin typeface="Menlo" panose="020B0609030804020204" pitchFamily="49" charset="0"/>
              </a:rPr>
              <a:t>DATE_TIME </a:t>
            </a:r>
            <a:r>
              <a:rPr lang="en-US" sz="1200" b="0" dirty="0">
                <a:solidFill>
                  <a:srgbClr val="0000FF"/>
                </a:solidFill>
                <a:effectLst/>
                <a:latin typeface="Menlo" panose="020B0609030804020204" pitchFamily="49" charset="0"/>
              </a:rPr>
              <a:t>datetime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TOTAL_PRICE </a:t>
            </a:r>
            <a:r>
              <a:rPr lang="en-US" sz="1200" b="0" dirty="0">
                <a:solidFill>
                  <a:srgbClr val="0000FF"/>
                </a:solidFill>
                <a:effectLst/>
                <a:latin typeface="Menlo" panose="020B0609030804020204" pitchFamily="49" charset="0"/>
              </a:rPr>
              <a:t>decimal</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p:txBody>
      </p:sp>
      <p:sp>
        <p:nvSpPr>
          <p:cNvPr id="5" name="Rectangle 4">
            <a:extLst>
              <a:ext uri="{FF2B5EF4-FFF2-40B4-BE49-F238E27FC236}">
                <a16:creationId xmlns:a16="http://schemas.microsoft.com/office/drawing/2014/main" id="{2B5411FB-D599-1E44-B820-8BFDE93D4EDE}"/>
              </a:ext>
            </a:extLst>
          </p:cNvPr>
          <p:cNvSpPr/>
          <p:nvPr/>
        </p:nvSpPr>
        <p:spPr>
          <a:xfrm>
            <a:off x="5651500" y="3813602"/>
            <a:ext cx="5991223" cy="1938992"/>
          </a:xfrm>
          <a:prstGeom prst="rect">
            <a:avLst/>
          </a:prstGeom>
        </p:spPr>
        <p:txBody>
          <a:bodyPr wrap="square">
            <a:spAutoFit/>
          </a:bodyPr>
          <a:lstStyle/>
          <a:p>
            <a:r>
              <a:rPr lang="en-US" sz="1200" b="0" dirty="0">
                <a:solidFill>
                  <a:srgbClr val="008000"/>
                </a:solidFill>
                <a:effectLst/>
                <a:latin typeface="Menlo" panose="020B0609030804020204" pitchFamily="49" charset="0"/>
              </a:rPr>
              <a:t>-- insert actual values of TOTAL_PRICE and DATE_TIME</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update</a:t>
            </a:r>
            <a:r>
              <a:rPr lang="en-US" sz="1200" b="0" dirty="0">
                <a:solidFill>
                  <a:srgbClr val="212121"/>
                </a:solidFill>
                <a:effectLst/>
                <a:latin typeface="Menlo" panose="020B0609030804020204" pitchFamily="49" charset="0"/>
              </a:rPr>
              <a:t> BILL</a:t>
            </a:r>
          </a:p>
          <a:p>
            <a:r>
              <a:rPr lang="en-US" sz="1200" b="0" dirty="0">
                <a:solidFill>
                  <a:srgbClr val="0000FF"/>
                </a:solidFill>
                <a:effectLst/>
                <a:latin typeface="Menlo" panose="020B0609030804020204" pitchFamily="49" charset="0"/>
              </a:rPr>
              <a:t>set</a:t>
            </a:r>
            <a:r>
              <a:rPr lang="en-US" sz="1200" b="0" dirty="0">
                <a:solidFill>
                  <a:srgbClr val="212121"/>
                </a:solidFill>
                <a:effectLst/>
                <a:latin typeface="Menlo" panose="020B0609030804020204" pitchFamily="49" charset="0"/>
              </a:rPr>
              <a:t> DATE_TIME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res.CHECK_OUT</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TOTAL_PRICE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rc.PRICE</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795E26"/>
                </a:solidFill>
                <a:effectLst/>
                <a:latin typeface="Menlo" panose="020B0609030804020204" pitchFamily="49" charset="0"/>
              </a:rPr>
              <a:t>DATEDIFF</a:t>
            </a:r>
            <a:r>
              <a:rPr lang="en-US" sz="1200" b="0" dirty="0">
                <a:solidFill>
                  <a:srgbClr val="212121"/>
                </a:solidFill>
                <a:effectLst/>
                <a:latin typeface="Menlo" panose="020B0609030804020204" pitchFamily="49" charset="0"/>
              </a:rPr>
              <a:t>(</a:t>
            </a:r>
            <a:r>
              <a:rPr lang="en-US" sz="1200" b="0" dirty="0">
                <a:solidFill>
                  <a:srgbClr val="795E26"/>
                </a:solidFill>
                <a:effectLst/>
                <a:latin typeface="Menlo" panose="020B0609030804020204" pitchFamily="49" charset="0"/>
              </a:rPr>
              <a:t>day</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res.CHECK_IN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res.CHECK_OUT</a:t>
            </a:r>
            <a:r>
              <a:rPr lang="en-US" sz="1200" b="0" dirty="0">
                <a:solidFill>
                  <a:srgbClr val="212121"/>
                </a:solidFill>
                <a:effectLst/>
                <a:latin typeface="Menlo" panose="020B0609030804020204" pitchFamily="49" charset="0"/>
              </a:rPr>
              <a:t>)</a:t>
            </a:r>
          </a:p>
          <a:p>
            <a:r>
              <a:rPr lang="en-US" sz="1200" b="0" dirty="0">
                <a:solidFill>
                  <a:srgbClr val="0000FF"/>
                </a:solidFill>
                <a:effectLst/>
                <a:latin typeface="Menlo" panose="020B0609030804020204" pitchFamily="49" charset="0"/>
              </a:rPr>
              <a:t>from</a:t>
            </a:r>
            <a:r>
              <a:rPr lang="en-US" sz="1200" b="0" dirty="0">
                <a:solidFill>
                  <a:srgbClr val="212121"/>
                </a:solidFill>
                <a:effectLst/>
                <a:latin typeface="Menlo" panose="020B0609030804020204" pitchFamily="49" charset="0"/>
              </a:rPr>
              <a:t> BILL b</a:t>
            </a: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RESERVATION res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res.RSRV_ID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b.RSRV_ID</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ROOM_BOOKED </a:t>
            </a:r>
            <a:r>
              <a:rPr lang="en-US" sz="1200" b="0" dirty="0" err="1">
                <a:solidFill>
                  <a:srgbClr val="212121"/>
                </a:solidFill>
                <a:effectLst/>
                <a:latin typeface="Menlo" panose="020B0609030804020204" pitchFamily="49" charset="0"/>
              </a:rPr>
              <a:t>rb</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rb.RSRV_ID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res.RSRV_ID</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ROOM_INFO </a:t>
            </a:r>
            <a:r>
              <a:rPr lang="en-US" sz="1200" b="0" dirty="0" err="1">
                <a:solidFill>
                  <a:srgbClr val="212121"/>
                </a:solidFill>
                <a:effectLst/>
                <a:latin typeface="Menlo" panose="020B0609030804020204" pitchFamily="49" charset="0"/>
              </a:rPr>
              <a:t>ri</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ri.ROOM_NO</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rb.ROOM_NO</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ROOM_CLASS </a:t>
            </a:r>
            <a:r>
              <a:rPr lang="en-US" sz="1200" b="0" dirty="0" err="1">
                <a:solidFill>
                  <a:srgbClr val="212121"/>
                </a:solidFill>
                <a:effectLst/>
                <a:latin typeface="Menlo" panose="020B0609030804020204" pitchFamily="49" charset="0"/>
              </a:rPr>
              <a:t>rc</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rc.CLASS_ID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ri.ROOM_CL_ID</a:t>
            </a:r>
            <a:endParaRPr lang="en-US" sz="1200" b="0" dirty="0">
              <a:solidFill>
                <a:srgbClr val="212121"/>
              </a:solidFill>
              <a:effectLst/>
              <a:latin typeface="Menlo" panose="020B0609030804020204" pitchFamily="49" charset="0"/>
            </a:endParaRPr>
          </a:p>
        </p:txBody>
      </p:sp>
      <p:sp>
        <p:nvSpPr>
          <p:cNvPr id="6" name="Rectangle 5">
            <a:extLst>
              <a:ext uri="{FF2B5EF4-FFF2-40B4-BE49-F238E27FC236}">
                <a16:creationId xmlns:a16="http://schemas.microsoft.com/office/drawing/2014/main" id="{F7FB031F-C419-6A43-855C-BC8ADD65786F}"/>
              </a:ext>
            </a:extLst>
          </p:cNvPr>
          <p:cNvSpPr/>
          <p:nvPr/>
        </p:nvSpPr>
        <p:spPr>
          <a:xfrm>
            <a:off x="838199" y="3813602"/>
            <a:ext cx="4813301" cy="1754326"/>
          </a:xfrm>
          <a:prstGeom prst="rect">
            <a:avLst/>
          </a:prstGeom>
        </p:spPr>
        <p:txBody>
          <a:bodyPr wrap="square">
            <a:spAutoFit/>
          </a:bodyPr>
          <a:lstStyle/>
          <a:p>
            <a:r>
              <a:rPr lang="en-US" sz="1200" dirty="0">
                <a:solidFill>
                  <a:srgbClr val="008000"/>
                </a:solidFill>
                <a:latin typeface="Menlo" panose="020B0609030804020204" pitchFamily="49" charset="0"/>
              </a:rPr>
              <a:t>-- fill BILL table with default values</a:t>
            </a:r>
            <a:endParaRPr lang="en-US" sz="1200" dirty="0">
              <a:solidFill>
                <a:srgbClr val="212121"/>
              </a:solidFill>
              <a:latin typeface="Menlo" panose="020B0609030804020204" pitchFamily="49" charset="0"/>
            </a:endParaRPr>
          </a:p>
          <a:p>
            <a:r>
              <a:rPr lang="en-US" sz="1200" dirty="0">
                <a:solidFill>
                  <a:srgbClr val="0000FF"/>
                </a:solidFill>
                <a:latin typeface="Menlo" panose="020B0609030804020204" pitchFamily="49" charset="0"/>
              </a:rPr>
              <a:t>declare</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0000FF"/>
                </a:solidFill>
                <a:latin typeface="Menlo" panose="020B0609030804020204" pitchFamily="49" charset="0"/>
              </a:rPr>
              <a:t>int</a:t>
            </a:r>
            <a:r>
              <a:rPr lang="en-US" sz="1200" dirty="0">
                <a:solidFill>
                  <a:srgbClr val="212121"/>
                </a:solidFill>
                <a:latin typeface="Menlo" panose="020B0609030804020204" pitchFamily="49" charset="0"/>
              </a:rPr>
              <a:t>;</a:t>
            </a:r>
          </a:p>
          <a:p>
            <a:r>
              <a:rPr lang="en-US" sz="1200" dirty="0">
                <a:solidFill>
                  <a:srgbClr val="0000FF"/>
                </a:solidFill>
                <a:latin typeface="Menlo" panose="020B0609030804020204" pitchFamily="49" charset="0"/>
              </a:rPr>
              <a:t>set</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000000"/>
                </a:solidFill>
                <a:latin typeface="Menlo" panose="020B0609030804020204" pitchFamily="49" charset="0"/>
              </a:rPr>
              <a:t>=</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r>
              <a:rPr lang="en-US" sz="1200" dirty="0">
                <a:solidFill>
                  <a:srgbClr val="212121"/>
                </a:solidFill>
                <a:latin typeface="Menlo" panose="020B0609030804020204" pitchFamily="49" charset="0"/>
              </a:rPr>
              <a:t>;</a:t>
            </a:r>
          </a:p>
          <a:p>
            <a:r>
              <a:rPr lang="en-US" sz="1200" dirty="0">
                <a:solidFill>
                  <a:srgbClr val="0000FF"/>
                </a:solidFill>
                <a:latin typeface="Menlo" panose="020B0609030804020204" pitchFamily="49" charset="0"/>
              </a:rPr>
              <a:t>while</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000000"/>
                </a:solidFill>
                <a:latin typeface="Menlo" panose="020B0609030804020204" pitchFamily="49" charset="0"/>
              </a:rPr>
              <a:t>&lt;=</a:t>
            </a:r>
            <a:r>
              <a:rPr lang="en-US" sz="1200" dirty="0">
                <a:solidFill>
                  <a:srgbClr val="09885A"/>
                </a:solidFill>
                <a:latin typeface="Menlo" panose="020B0609030804020204" pitchFamily="49" charset="0"/>
              </a:rPr>
              <a:t>15</a:t>
            </a:r>
            <a:endParaRPr lang="en-US" sz="1200" dirty="0">
              <a:solidFill>
                <a:srgbClr val="212121"/>
              </a:solidFill>
              <a:latin typeface="Menlo" panose="020B0609030804020204" pitchFamily="49" charset="0"/>
            </a:endParaRPr>
          </a:p>
          <a:p>
            <a:r>
              <a:rPr lang="en-US" sz="1200" dirty="0">
                <a:solidFill>
                  <a:srgbClr val="0000FF"/>
                </a:solidFill>
                <a:latin typeface="Menlo" panose="020B0609030804020204" pitchFamily="49" charset="0"/>
              </a:rPr>
              <a:t>begin</a:t>
            </a:r>
            <a:endParaRPr lang="en-US" sz="1200" dirty="0">
              <a:solidFill>
                <a:srgbClr val="212121"/>
              </a:solidFill>
              <a:latin typeface="Menlo" panose="020B0609030804020204" pitchFamily="49" charset="0"/>
            </a:endParaRPr>
          </a:p>
          <a:p>
            <a:r>
              <a:rPr lang="en-US" sz="1200" dirty="0">
                <a:solidFill>
                  <a:srgbClr val="0000FF"/>
                </a:solidFill>
                <a:latin typeface="Menlo" panose="020B0609030804020204" pitchFamily="49" charset="0"/>
              </a:rPr>
              <a:t>insert</a:t>
            </a:r>
            <a:r>
              <a:rPr lang="en-US" sz="1200" dirty="0">
                <a:solidFill>
                  <a:srgbClr val="212121"/>
                </a:solidFill>
                <a:latin typeface="Menlo" panose="020B0609030804020204" pitchFamily="49" charset="0"/>
              </a:rPr>
              <a:t> </a:t>
            </a:r>
            <a:r>
              <a:rPr lang="en-US" sz="1200" dirty="0">
                <a:solidFill>
                  <a:srgbClr val="0000FF"/>
                </a:solidFill>
                <a:latin typeface="Menlo" panose="020B0609030804020204" pitchFamily="49" charset="0"/>
              </a:rPr>
              <a:t>into</a:t>
            </a:r>
            <a:r>
              <a:rPr lang="en-US" sz="1200" dirty="0">
                <a:solidFill>
                  <a:srgbClr val="212121"/>
                </a:solidFill>
                <a:latin typeface="Menlo" panose="020B0609030804020204" pitchFamily="49" charset="0"/>
              </a:rPr>
              <a:t> BILL</a:t>
            </a:r>
          </a:p>
          <a:p>
            <a:r>
              <a:rPr lang="en-US" sz="1200" dirty="0">
                <a:solidFill>
                  <a:srgbClr val="0000FF"/>
                </a:solidFill>
                <a:latin typeface="Menlo" panose="020B0609030804020204" pitchFamily="49" charset="0"/>
              </a:rPr>
              <a:t>VALUES</a:t>
            </a:r>
            <a:r>
              <a:rPr lang="en-US" sz="1200" dirty="0">
                <a:solidFill>
                  <a:srgbClr val="212121"/>
                </a:solidFill>
                <a:latin typeface="Menlo" panose="020B0609030804020204" pitchFamily="49" charset="0"/>
              </a:rPr>
              <a:t>(@</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795E26"/>
                </a:solidFill>
                <a:latin typeface="Menlo" panose="020B0609030804020204" pitchFamily="49" charset="0"/>
              </a:rPr>
              <a:t>GETDATE</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0</a:t>
            </a:r>
            <a:r>
              <a:rPr lang="en-US" sz="1200" dirty="0">
                <a:solidFill>
                  <a:srgbClr val="212121"/>
                </a:solidFill>
                <a:latin typeface="Menlo" panose="020B0609030804020204" pitchFamily="49" charset="0"/>
              </a:rPr>
              <a:t>)</a:t>
            </a:r>
          </a:p>
          <a:p>
            <a:r>
              <a:rPr lang="en-US" sz="1200" dirty="0">
                <a:solidFill>
                  <a:srgbClr val="0000FF"/>
                </a:solidFill>
                <a:latin typeface="Menlo" panose="020B0609030804020204" pitchFamily="49" charset="0"/>
              </a:rPr>
              <a:t>set</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000000"/>
                </a:solidFill>
                <a:latin typeface="Menlo" panose="020B0609030804020204" pitchFamily="49" charset="0"/>
              </a:rPr>
              <a:t>=</a:t>
            </a:r>
            <a:r>
              <a:rPr lang="en-US" sz="1200" dirty="0">
                <a:solidFill>
                  <a:srgbClr val="212121"/>
                </a:solidFill>
                <a:latin typeface="Menlo" panose="020B0609030804020204" pitchFamily="49" charset="0"/>
              </a:rPr>
              <a:t> @</a:t>
            </a:r>
            <a:r>
              <a:rPr lang="en-US" sz="1200" dirty="0" err="1">
                <a:solidFill>
                  <a:srgbClr val="212121"/>
                </a:solidFill>
                <a:latin typeface="Menlo" panose="020B0609030804020204" pitchFamily="49" charset="0"/>
              </a:rPr>
              <a:t>cnt</a:t>
            </a:r>
            <a:r>
              <a:rPr lang="en-US" sz="1200" dirty="0">
                <a:solidFill>
                  <a:srgbClr val="212121"/>
                </a:solidFill>
                <a:latin typeface="Menlo" panose="020B0609030804020204" pitchFamily="49" charset="0"/>
              </a:rPr>
              <a:t> </a:t>
            </a:r>
            <a:r>
              <a:rPr lang="en-US" sz="1200" dirty="0">
                <a:solidFill>
                  <a:srgbClr val="000000"/>
                </a:solidFill>
                <a:latin typeface="Menlo" panose="020B0609030804020204" pitchFamily="49" charset="0"/>
              </a:rPr>
              <a:t>+</a:t>
            </a:r>
            <a:r>
              <a:rPr lang="en-US" sz="1200" dirty="0">
                <a:solidFill>
                  <a:srgbClr val="212121"/>
                </a:solidFill>
                <a:latin typeface="Menlo" panose="020B0609030804020204" pitchFamily="49" charset="0"/>
              </a:rPr>
              <a:t> </a:t>
            </a:r>
            <a:r>
              <a:rPr lang="en-US" sz="1200" dirty="0">
                <a:solidFill>
                  <a:srgbClr val="09885A"/>
                </a:solidFill>
                <a:latin typeface="Menlo" panose="020B0609030804020204" pitchFamily="49" charset="0"/>
              </a:rPr>
              <a:t>1</a:t>
            </a:r>
            <a:endParaRPr lang="en-US" sz="1200" dirty="0">
              <a:solidFill>
                <a:srgbClr val="212121"/>
              </a:solidFill>
              <a:latin typeface="Menlo" panose="020B0609030804020204" pitchFamily="49" charset="0"/>
            </a:endParaRPr>
          </a:p>
          <a:p>
            <a:r>
              <a:rPr lang="en-US" sz="1200" dirty="0">
                <a:solidFill>
                  <a:srgbClr val="0000FF"/>
                </a:solidFill>
                <a:latin typeface="Menlo" panose="020B0609030804020204" pitchFamily="49" charset="0"/>
              </a:rPr>
              <a:t>end</a:t>
            </a:r>
            <a:r>
              <a:rPr lang="en-US" sz="1200" dirty="0">
                <a:solidFill>
                  <a:srgbClr val="212121"/>
                </a:solidFill>
                <a:latin typeface="Menlo" panose="020B0609030804020204" pitchFamily="49" charset="0"/>
              </a:rPr>
              <a:t>;</a:t>
            </a:r>
          </a:p>
        </p:txBody>
      </p:sp>
    </p:spTree>
    <p:extLst>
      <p:ext uri="{BB962C8B-B14F-4D97-AF65-F5344CB8AC3E}">
        <p14:creationId xmlns:p14="http://schemas.microsoft.com/office/powerpoint/2010/main" val="29449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7CEAE7FA-7E22-174A-AFCA-BD176C97A807}"/>
              </a:ext>
            </a:extLst>
          </p:cNvPr>
          <p:cNvSpPr/>
          <p:nvPr/>
        </p:nvSpPr>
        <p:spPr>
          <a:xfrm>
            <a:off x="838198" y="1689944"/>
            <a:ext cx="5257801" cy="1384995"/>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BILL_SERVICE</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BILL_ID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BILL(BILL_ID),</a:t>
            </a:r>
          </a:p>
          <a:p>
            <a:pPr lvl="1"/>
            <a:r>
              <a:rPr lang="en-US" sz="1200" b="0" dirty="0">
                <a:solidFill>
                  <a:srgbClr val="212121"/>
                </a:solidFill>
                <a:effectLst/>
                <a:latin typeface="Menlo" panose="020B0609030804020204" pitchFamily="49" charset="0"/>
              </a:rPr>
              <a:t>SERV_ID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HOTEL_SERVICE(SRVC_ID),</a:t>
            </a:r>
          </a:p>
          <a:p>
            <a:pPr lvl="1"/>
            <a:r>
              <a:rPr lang="en-US" sz="1200" b="0" dirty="0">
                <a:solidFill>
                  <a:srgbClr val="0000FF"/>
                </a:solidFill>
                <a:effectLst/>
                <a:latin typeface="Menlo" panose="020B0609030804020204" pitchFamily="49" charset="0"/>
              </a:rPr>
              <a:t>constraint</a:t>
            </a:r>
            <a:r>
              <a:rPr lang="en-US" sz="1200" b="0" dirty="0">
                <a:solidFill>
                  <a:srgbClr val="212121"/>
                </a:solidFill>
                <a:effectLst/>
                <a:latin typeface="Menlo" panose="020B0609030804020204" pitchFamily="49" charset="0"/>
              </a:rPr>
              <a:t> BIIL_OSERV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(BILL_ID, SERV_ID)</a:t>
            </a:r>
          </a:p>
          <a:p>
            <a:r>
              <a:rPr lang="en-US" sz="1200" b="0" dirty="0">
                <a:solidFill>
                  <a:srgbClr val="212121"/>
                </a:solidFill>
                <a:effectLst/>
                <a:latin typeface="Menlo" panose="020B0609030804020204" pitchFamily="49" charset="0"/>
              </a:rPr>
              <a:t>);</a:t>
            </a:r>
          </a:p>
        </p:txBody>
      </p:sp>
      <p:sp>
        <p:nvSpPr>
          <p:cNvPr id="7" name="Rectangle 6">
            <a:extLst>
              <a:ext uri="{FF2B5EF4-FFF2-40B4-BE49-F238E27FC236}">
                <a16:creationId xmlns:a16="http://schemas.microsoft.com/office/drawing/2014/main" id="{5996116B-23A8-E742-BB58-C0AF7F20431D}"/>
              </a:ext>
            </a:extLst>
          </p:cNvPr>
          <p:cNvSpPr/>
          <p:nvPr/>
        </p:nvSpPr>
        <p:spPr>
          <a:xfrm>
            <a:off x="6502397" y="1689944"/>
            <a:ext cx="4851401" cy="1569660"/>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BILL_SERVICE</a:t>
            </a:r>
          </a:p>
          <a:p>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a:t>
            </a:r>
          </a:p>
        </p:txBody>
      </p:sp>
      <p:sp>
        <p:nvSpPr>
          <p:cNvPr id="8" name="Rectangle 7">
            <a:extLst>
              <a:ext uri="{FF2B5EF4-FFF2-40B4-BE49-F238E27FC236}">
                <a16:creationId xmlns:a16="http://schemas.microsoft.com/office/drawing/2014/main" id="{4860AB1B-A076-C848-BCE9-B9FD3D07D970}"/>
              </a:ext>
            </a:extLst>
          </p:cNvPr>
          <p:cNvSpPr/>
          <p:nvPr/>
        </p:nvSpPr>
        <p:spPr>
          <a:xfrm>
            <a:off x="838199" y="3598397"/>
            <a:ext cx="6805616" cy="2492990"/>
          </a:xfrm>
          <a:prstGeom prst="rect">
            <a:avLst/>
          </a:prstGeom>
        </p:spPr>
        <p:txBody>
          <a:bodyPr wrap="square">
            <a:spAutoFit/>
          </a:bodyPr>
          <a:lstStyle/>
          <a:p>
            <a:r>
              <a:rPr lang="en-US" sz="1200" b="0" dirty="0">
                <a:solidFill>
                  <a:srgbClr val="008000"/>
                </a:solidFill>
                <a:effectLst/>
                <a:latin typeface="Menlo" panose="020B0609030804020204" pitchFamily="49" charset="0"/>
              </a:rPr>
              <a:t>-- add Costs of used services to the TOTAL_PRICE in BILL</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update</a:t>
            </a:r>
            <a:r>
              <a:rPr lang="en-US" sz="1200" b="0" dirty="0">
                <a:solidFill>
                  <a:srgbClr val="212121"/>
                </a:solidFill>
                <a:effectLst/>
                <a:latin typeface="Menlo" panose="020B0609030804020204" pitchFamily="49" charset="0"/>
              </a:rPr>
              <a:t> BILL</a:t>
            </a:r>
          </a:p>
          <a:p>
            <a:r>
              <a:rPr lang="en-US" sz="1200" b="0" dirty="0">
                <a:solidFill>
                  <a:srgbClr val="0000FF"/>
                </a:solidFill>
                <a:effectLst/>
                <a:latin typeface="Menlo" panose="020B0609030804020204" pitchFamily="49" charset="0"/>
              </a:rPr>
              <a:t>set</a:t>
            </a:r>
            <a:r>
              <a:rPr lang="en-US" sz="1200" b="0" dirty="0">
                <a:solidFill>
                  <a:srgbClr val="212121"/>
                </a:solidFill>
                <a:effectLst/>
                <a:latin typeface="Menlo" panose="020B0609030804020204" pitchFamily="49" charset="0"/>
              </a:rPr>
              <a:t> TOTAL_PRICE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TOTAL_PRICE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bill_serv_cost.service_cost</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from</a:t>
            </a:r>
            <a:r>
              <a:rPr lang="en-US" sz="1200" b="0" dirty="0">
                <a:solidFill>
                  <a:srgbClr val="212121"/>
                </a:solidFill>
                <a:effectLst/>
                <a:latin typeface="Menlo" panose="020B0609030804020204" pitchFamily="49" charset="0"/>
              </a:rPr>
              <a:t> BILL b</a:t>
            </a:r>
          </a:p>
          <a:p>
            <a:r>
              <a:rPr lang="en-US" sz="1200" b="0" dirty="0">
                <a:solidFill>
                  <a:srgbClr val="0000FF"/>
                </a:solidFill>
                <a:effectLst/>
                <a:latin typeface="Menlo" panose="020B0609030804020204" pitchFamily="49" charset="0"/>
              </a:rPr>
              <a:t>JOIN</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000FF"/>
                </a:solidFill>
                <a:effectLst/>
                <a:latin typeface="Menlo" panose="020B0609030804020204" pitchFamily="49" charset="0"/>
              </a:rPr>
              <a:t>select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bs.BILL_ID</a:t>
            </a:r>
            <a:r>
              <a:rPr lang="en-US" sz="1200" b="0" dirty="0">
                <a:solidFill>
                  <a:srgbClr val="212121"/>
                </a:solidFill>
                <a:effectLst/>
                <a:latin typeface="Menlo" panose="020B0609030804020204" pitchFamily="49" charset="0"/>
              </a:rPr>
              <a:t>, </a:t>
            </a:r>
            <a:r>
              <a:rPr lang="en-US" sz="1200" b="0" dirty="0">
                <a:solidFill>
                  <a:srgbClr val="795E26"/>
                </a:solidFill>
                <a:effectLst/>
                <a:latin typeface="Menlo" panose="020B0609030804020204" pitchFamily="49" charset="0"/>
              </a:rPr>
              <a:t>sum</a:t>
            </a:r>
            <a:r>
              <a:rPr lang="en-US" sz="1200" b="0" dirty="0">
                <a:solidFill>
                  <a:srgbClr val="212121"/>
                </a:solidFill>
                <a:effectLst/>
                <a:latin typeface="Menlo" panose="020B0609030804020204" pitchFamily="49" charset="0"/>
              </a:rPr>
              <a:t>(</a:t>
            </a:r>
            <a:r>
              <a:rPr lang="en-US" sz="1200" b="0" dirty="0" err="1">
                <a:solidFill>
                  <a:srgbClr val="212121"/>
                </a:solidFill>
                <a:effectLst/>
                <a:latin typeface="Menlo" panose="020B0609030804020204" pitchFamily="49" charset="0"/>
              </a:rPr>
              <a:t>sc.COST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as</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service_cost</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from</a:t>
            </a:r>
            <a:r>
              <a:rPr lang="en-US" sz="1200" b="0" dirty="0">
                <a:solidFill>
                  <a:srgbClr val="212121"/>
                </a:solidFill>
                <a:effectLst/>
                <a:latin typeface="Menlo" panose="020B0609030804020204" pitchFamily="49" charset="0"/>
              </a:rPr>
              <a:t> BILL b</a:t>
            </a: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BILL_SERVICE bs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b.BILL_ID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bs.BILL_ID</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HOTEL_SERVICE s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s.SRVC_ID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bs.SERV_ID</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join</a:t>
            </a:r>
            <a:r>
              <a:rPr lang="en-US" sz="1200" b="0" dirty="0">
                <a:solidFill>
                  <a:srgbClr val="212121"/>
                </a:solidFill>
                <a:effectLst/>
                <a:latin typeface="Menlo" panose="020B0609030804020204" pitchFamily="49" charset="0"/>
              </a:rPr>
              <a:t> SERVICE_COST </a:t>
            </a:r>
            <a:r>
              <a:rPr lang="en-US" sz="1200" b="0" dirty="0" err="1">
                <a:solidFill>
                  <a:srgbClr val="212121"/>
                </a:solidFill>
                <a:effectLst/>
                <a:latin typeface="Menlo" panose="020B0609030804020204" pitchFamily="49" charset="0"/>
              </a:rPr>
              <a:t>sc</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sc.SERV_NAME</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s.SERV_NAME</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group by</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bs.BILL_ID</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bill_serv_cost</a:t>
            </a:r>
            <a:endParaRPr lang="en-US" sz="1200" b="0" dirty="0">
              <a:solidFill>
                <a:srgbClr val="212121"/>
              </a:solidFill>
              <a:effectLst/>
              <a:latin typeface="Menlo" panose="020B0609030804020204" pitchFamily="49" charset="0"/>
            </a:endParaRPr>
          </a:p>
          <a:p>
            <a:r>
              <a:rPr lang="en-US" sz="1200" b="0" dirty="0">
                <a:solidFill>
                  <a:srgbClr val="0000FF"/>
                </a:solidFill>
                <a:effectLst/>
                <a:latin typeface="Menlo" panose="020B0609030804020204" pitchFamily="49" charset="0"/>
              </a:rPr>
              <a:t>ON</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bill_serv_cost.BILL_ID</a:t>
            </a:r>
            <a:r>
              <a:rPr lang="en-US" sz="1200" b="0" dirty="0">
                <a:solidFill>
                  <a:srgbClr val="212121"/>
                </a:solidFill>
                <a:effectLst/>
                <a:latin typeface="Menlo" panose="020B0609030804020204" pitchFamily="49" charset="0"/>
              </a:rPr>
              <a:t> </a:t>
            </a:r>
            <a:r>
              <a:rPr lang="en-US" sz="1200" b="0" dirty="0">
                <a:solidFill>
                  <a:srgbClr val="000000"/>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err="1">
                <a:solidFill>
                  <a:srgbClr val="212121"/>
                </a:solidFill>
                <a:effectLst/>
                <a:latin typeface="Menlo" panose="020B0609030804020204" pitchFamily="49" charset="0"/>
              </a:rPr>
              <a:t>b.BILL_ID</a:t>
            </a:r>
            <a:endParaRPr lang="en-US" sz="1200" b="0" dirty="0">
              <a:solidFill>
                <a:srgbClr val="212121"/>
              </a:solidFill>
              <a:effectLst/>
              <a:latin typeface="Menlo" panose="020B0609030804020204" pitchFamily="49" charset="0"/>
            </a:endParaRPr>
          </a:p>
        </p:txBody>
      </p:sp>
    </p:spTree>
    <p:extLst>
      <p:ext uri="{BB962C8B-B14F-4D97-AF65-F5344CB8AC3E}">
        <p14:creationId xmlns:p14="http://schemas.microsoft.com/office/powerpoint/2010/main" val="372391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5" name="Rectangle 4">
            <a:extLst>
              <a:ext uri="{FF2B5EF4-FFF2-40B4-BE49-F238E27FC236}">
                <a16:creationId xmlns:a16="http://schemas.microsoft.com/office/drawing/2014/main" id="{CC83F6EE-15F3-D644-9E41-252DEAC19392}"/>
              </a:ext>
            </a:extLst>
          </p:cNvPr>
          <p:cNvSpPr/>
          <p:nvPr/>
        </p:nvSpPr>
        <p:spPr>
          <a:xfrm>
            <a:off x="838199" y="1803503"/>
            <a:ext cx="10227591" cy="2062103"/>
          </a:xfrm>
          <a:prstGeom prst="rect">
            <a:avLst/>
          </a:prstGeom>
        </p:spPr>
        <p:txBody>
          <a:bodyPr wrap="square">
            <a:spAutoFit/>
          </a:bodyPr>
          <a:lstStyle/>
          <a:p>
            <a:r>
              <a:rPr lang="en-US" sz="1600" b="0" dirty="0">
                <a:solidFill>
                  <a:srgbClr val="008000"/>
                </a:solidFill>
                <a:effectLst/>
                <a:latin typeface="Menlo" panose="020B0609030804020204" pitchFamily="49" charset="0"/>
              </a:rPr>
              <a:t>-- Display employees who</a:t>
            </a:r>
            <a:r>
              <a:rPr lang="ru-RU" sz="1600" b="0" dirty="0">
                <a:solidFill>
                  <a:srgbClr val="008000"/>
                </a:solidFill>
                <a:effectLst/>
                <a:latin typeface="Menlo" panose="020B0609030804020204" pitchFamily="49" charset="0"/>
              </a:rPr>
              <a:t> </a:t>
            </a:r>
            <a:r>
              <a:rPr lang="en-US" sz="1600" b="0" dirty="0">
                <a:solidFill>
                  <a:srgbClr val="008000"/>
                </a:solidFill>
                <a:effectLst/>
                <a:latin typeface="Menlo" panose="020B0609030804020204" pitchFamily="49" charset="0"/>
              </a:rPr>
              <a:t>are responsible for hotel security with their positions description</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e.FULL_NAME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d.DP_NAME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p.POS_NAME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pd.POS_DSCRPT</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EMPLOYEE e </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POSITION p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p.POS_ID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e.POS_ID</a:t>
            </a:r>
            <a:r>
              <a:rPr lang="en-US" sz="1600" b="0" dirty="0">
                <a:solidFill>
                  <a:srgbClr val="212121"/>
                </a:solidFill>
                <a:effectLst/>
                <a:latin typeface="Menlo" panose="020B0609030804020204" pitchFamily="49" charset="0"/>
              </a:rPr>
              <a:t> </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DEPARTMENT d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d.DP_ID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e.DP_ID</a:t>
            </a:r>
            <a:r>
              <a:rPr lang="en-US" sz="1600" b="0" dirty="0">
                <a:solidFill>
                  <a:srgbClr val="212121"/>
                </a:solidFill>
                <a:effectLst/>
                <a:latin typeface="Menlo" panose="020B0609030804020204" pitchFamily="49" charset="0"/>
              </a:rPr>
              <a:t> </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POS_NAME_DSCRPT pd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pd.POS_NAME</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p.POS_NAME</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where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d.DP_NAME</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a:solidFill>
                  <a:srgbClr val="A31515"/>
                </a:solidFill>
                <a:effectLst/>
                <a:latin typeface="Menlo" panose="020B0609030804020204" pitchFamily="49" charset="0"/>
              </a:rPr>
              <a:t>'Security'</a:t>
            </a:r>
            <a:r>
              <a:rPr lang="en-US" sz="1600" b="0" dirty="0">
                <a:solidFill>
                  <a:srgbClr val="212121"/>
                </a:solidFill>
                <a:effectLst/>
                <a:latin typeface="Menlo" panose="020B0609030804020204" pitchFamily="49" charset="0"/>
              </a:rPr>
              <a:t>;</a:t>
            </a:r>
          </a:p>
        </p:txBody>
      </p:sp>
      <p:pic>
        <p:nvPicPr>
          <p:cNvPr id="6" name="Picture 5">
            <a:extLst>
              <a:ext uri="{FF2B5EF4-FFF2-40B4-BE49-F238E27FC236}">
                <a16:creationId xmlns:a16="http://schemas.microsoft.com/office/drawing/2014/main" id="{3C14DD9F-E6A6-B248-86A6-19B7DE2BF62C}"/>
              </a:ext>
            </a:extLst>
          </p:cNvPr>
          <p:cNvPicPr>
            <a:picLocks noChangeAspect="1"/>
          </p:cNvPicPr>
          <p:nvPr/>
        </p:nvPicPr>
        <p:blipFill>
          <a:blip r:embed="rId2"/>
          <a:stretch>
            <a:fillRect/>
          </a:stretch>
        </p:blipFill>
        <p:spPr>
          <a:xfrm>
            <a:off x="838199" y="4385745"/>
            <a:ext cx="9347200" cy="1270000"/>
          </a:xfrm>
          <a:prstGeom prst="rect">
            <a:avLst/>
          </a:prstGeom>
        </p:spPr>
      </p:pic>
    </p:spTree>
    <p:extLst>
      <p:ext uri="{BB962C8B-B14F-4D97-AF65-F5344CB8AC3E}">
        <p14:creationId xmlns:p14="http://schemas.microsoft.com/office/powerpoint/2010/main" val="310576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10F9-37D9-514A-A0DB-1C0BEE03856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Conceptual Design</a:t>
            </a:r>
          </a:p>
        </p:txBody>
      </p:sp>
      <p:pic>
        <p:nvPicPr>
          <p:cNvPr id="11" name="Content Placeholder 10">
            <a:extLst>
              <a:ext uri="{FF2B5EF4-FFF2-40B4-BE49-F238E27FC236}">
                <a16:creationId xmlns:a16="http://schemas.microsoft.com/office/drawing/2014/main" id="{093E8841-E7F0-B94E-8BDD-F092BD690920}"/>
              </a:ext>
            </a:extLst>
          </p:cNvPr>
          <p:cNvPicPr>
            <a:picLocks noGrp="1" noChangeAspect="1"/>
          </p:cNvPicPr>
          <p:nvPr>
            <p:ph idx="1"/>
          </p:nvPr>
        </p:nvPicPr>
        <p:blipFill>
          <a:blip r:embed="rId2"/>
          <a:srcRect/>
          <a:stretch/>
        </p:blipFill>
        <p:spPr>
          <a:xfrm>
            <a:off x="1594263" y="1603611"/>
            <a:ext cx="9003473" cy="4642206"/>
          </a:xfrm>
          <a:prstGeom prst="rect">
            <a:avLst/>
          </a:prstGeom>
        </p:spPr>
      </p:pic>
    </p:spTree>
    <p:extLst>
      <p:ext uri="{BB962C8B-B14F-4D97-AF65-F5344CB8AC3E}">
        <p14:creationId xmlns:p14="http://schemas.microsoft.com/office/powerpoint/2010/main" val="2582647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ECE6C74C-EC8C-8847-ACB5-9804A330CF6C}"/>
              </a:ext>
            </a:extLst>
          </p:cNvPr>
          <p:cNvSpPr/>
          <p:nvPr/>
        </p:nvSpPr>
        <p:spPr>
          <a:xfrm>
            <a:off x="838199" y="1997839"/>
            <a:ext cx="5813123" cy="2862322"/>
          </a:xfrm>
          <a:prstGeom prst="rect">
            <a:avLst/>
          </a:prstGeom>
        </p:spPr>
        <p:txBody>
          <a:bodyPr wrap="square">
            <a:spAutoFit/>
          </a:bodyPr>
          <a:lstStyle/>
          <a:p>
            <a:r>
              <a:rPr lang="en-US" b="0" dirty="0">
                <a:solidFill>
                  <a:srgbClr val="008000"/>
                </a:solidFill>
                <a:effectLst/>
                <a:latin typeface="Menlo" panose="020B0609030804020204" pitchFamily="49" charset="0"/>
              </a:rPr>
              <a:t>-- Display number of employees for each department</a:t>
            </a:r>
            <a:endParaRPr lang="en-US" b="0" dirty="0">
              <a:solidFill>
                <a:srgbClr val="212121"/>
              </a:solidFill>
              <a:effectLst/>
              <a:latin typeface="Menlo" panose="020B0609030804020204" pitchFamily="49" charset="0"/>
            </a:endParaRPr>
          </a:p>
          <a:p>
            <a:r>
              <a:rPr lang="en-US" b="0" dirty="0">
                <a:solidFill>
                  <a:srgbClr val="0000FF"/>
                </a:solidFill>
                <a:effectLst/>
                <a:latin typeface="Menlo" panose="020B0609030804020204" pitchFamily="49" charset="0"/>
              </a:rPr>
              <a:t>select</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d.DP_NAME</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t.EMP_NUM</a:t>
            </a:r>
            <a:endParaRPr lang="en-US" b="0" dirty="0">
              <a:solidFill>
                <a:srgbClr val="212121"/>
              </a:solidFill>
              <a:effectLst/>
              <a:latin typeface="Menlo" panose="020B0609030804020204" pitchFamily="49" charset="0"/>
            </a:endParaRPr>
          </a:p>
          <a:p>
            <a:r>
              <a:rPr lang="en-US" b="0" dirty="0">
                <a:solidFill>
                  <a:srgbClr val="0000FF"/>
                </a:solidFill>
                <a:effectLst/>
                <a:latin typeface="Menlo" panose="020B0609030804020204" pitchFamily="49" charset="0"/>
              </a:rPr>
              <a:t>from</a:t>
            </a:r>
            <a:r>
              <a:rPr lang="en-US" b="0" dirty="0">
                <a:solidFill>
                  <a:srgbClr val="212121"/>
                </a:solidFill>
                <a:effectLst/>
                <a:latin typeface="Menlo" panose="020B0609030804020204" pitchFamily="49" charset="0"/>
              </a:rPr>
              <a:t> DEPARTMENT d, (</a:t>
            </a:r>
          </a:p>
          <a:p>
            <a:pPr lvl="1"/>
            <a:r>
              <a:rPr lang="en-US" b="0" dirty="0">
                <a:solidFill>
                  <a:srgbClr val="0000FF"/>
                </a:solidFill>
                <a:effectLst/>
                <a:latin typeface="Menlo" panose="020B0609030804020204" pitchFamily="49" charset="0"/>
              </a:rPr>
              <a:t>select</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e.DP_ID</a:t>
            </a:r>
            <a:r>
              <a:rPr lang="en-US" b="0" dirty="0">
                <a:solidFill>
                  <a:srgbClr val="212121"/>
                </a:solidFill>
                <a:effectLst/>
                <a:latin typeface="Menlo" panose="020B0609030804020204" pitchFamily="49" charset="0"/>
              </a:rPr>
              <a:t>, </a:t>
            </a:r>
            <a:r>
              <a:rPr lang="en-US" b="0" dirty="0">
                <a:solidFill>
                  <a:srgbClr val="795E26"/>
                </a:solidFill>
                <a:effectLst/>
                <a:latin typeface="Menlo" panose="020B0609030804020204" pitchFamily="49" charset="0"/>
              </a:rPr>
              <a:t>count</a:t>
            </a:r>
            <a:r>
              <a:rPr lang="en-US" b="0" dirty="0">
                <a:solidFill>
                  <a:srgbClr val="212121"/>
                </a:solidFill>
                <a:effectLst/>
                <a:latin typeface="Menlo" panose="020B0609030804020204" pitchFamily="49" charset="0"/>
              </a:rPr>
              <a:t>(</a:t>
            </a:r>
            <a:r>
              <a:rPr lang="en-US" b="0" dirty="0" err="1">
                <a:solidFill>
                  <a:srgbClr val="212121"/>
                </a:solidFill>
                <a:effectLst/>
                <a:latin typeface="Menlo" panose="020B0609030804020204" pitchFamily="49" charset="0"/>
              </a:rPr>
              <a:t>e.DP_ID</a:t>
            </a:r>
            <a:r>
              <a:rPr lang="en-US" b="0" dirty="0">
                <a:solidFill>
                  <a:srgbClr val="212121"/>
                </a:solidFill>
                <a:effectLst/>
                <a:latin typeface="Menlo" panose="020B0609030804020204" pitchFamily="49" charset="0"/>
              </a:rPr>
              <a:t>) </a:t>
            </a:r>
            <a:r>
              <a:rPr lang="en-US" b="0" dirty="0">
                <a:solidFill>
                  <a:srgbClr val="0000FF"/>
                </a:solidFill>
                <a:effectLst/>
                <a:latin typeface="Menlo" panose="020B0609030804020204" pitchFamily="49" charset="0"/>
              </a:rPr>
              <a:t>as</a:t>
            </a:r>
            <a:r>
              <a:rPr lang="en-US" b="0" dirty="0">
                <a:solidFill>
                  <a:srgbClr val="212121"/>
                </a:solidFill>
                <a:effectLst/>
                <a:latin typeface="Menlo" panose="020B0609030804020204" pitchFamily="49" charset="0"/>
              </a:rPr>
              <a:t> EMP_NUM</a:t>
            </a:r>
          </a:p>
          <a:p>
            <a:pPr lvl="1"/>
            <a:r>
              <a:rPr lang="en-US" b="0" dirty="0">
                <a:solidFill>
                  <a:srgbClr val="0000FF"/>
                </a:solidFill>
                <a:effectLst/>
                <a:latin typeface="Menlo" panose="020B0609030804020204" pitchFamily="49" charset="0"/>
              </a:rPr>
              <a:t>from</a:t>
            </a:r>
            <a:r>
              <a:rPr lang="en-US" b="0" dirty="0">
                <a:solidFill>
                  <a:srgbClr val="212121"/>
                </a:solidFill>
                <a:effectLst/>
                <a:latin typeface="Menlo" panose="020B0609030804020204" pitchFamily="49" charset="0"/>
              </a:rPr>
              <a:t> EMPLOYEE e</a:t>
            </a:r>
          </a:p>
          <a:p>
            <a:pPr lvl="1"/>
            <a:r>
              <a:rPr lang="en-US" b="0" dirty="0">
                <a:solidFill>
                  <a:srgbClr val="0000FF"/>
                </a:solidFill>
                <a:effectLst/>
                <a:latin typeface="Menlo" panose="020B0609030804020204" pitchFamily="49" charset="0"/>
              </a:rPr>
              <a:t>group by</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e.DP_ID</a:t>
            </a:r>
            <a:endParaRPr lang="en-US" b="0" dirty="0">
              <a:solidFill>
                <a:srgbClr val="212121"/>
              </a:solidFill>
              <a:effectLst/>
              <a:latin typeface="Menlo" panose="020B0609030804020204" pitchFamily="49" charset="0"/>
            </a:endParaRPr>
          </a:p>
          <a:p>
            <a:r>
              <a:rPr lang="en-US" b="0" dirty="0">
                <a:solidFill>
                  <a:srgbClr val="212121"/>
                </a:solidFill>
                <a:effectLst/>
                <a:latin typeface="Menlo" panose="020B0609030804020204" pitchFamily="49" charset="0"/>
              </a:rPr>
              <a:t>) t</a:t>
            </a:r>
          </a:p>
          <a:p>
            <a:r>
              <a:rPr lang="en-US" b="0" dirty="0">
                <a:solidFill>
                  <a:srgbClr val="0000FF"/>
                </a:solidFill>
                <a:effectLst/>
                <a:latin typeface="Menlo" panose="020B0609030804020204" pitchFamily="49" charset="0"/>
              </a:rPr>
              <a:t>where</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d.DP_ID</a:t>
            </a:r>
            <a:r>
              <a:rPr lang="en-US" b="0" dirty="0">
                <a:solidFill>
                  <a:srgbClr val="212121"/>
                </a:solidFill>
                <a:effectLst/>
                <a:latin typeface="Menlo" panose="020B0609030804020204" pitchFamily="49" charset="0"/>
              </a:rPr>
              <a:t> </a:t>
            </a:r>
            <a:r>
              <a:rPr lang="en-US" b="0" dirty="0">
                <a:solidFill>
                  <a:srgbClr val="000000"/>
                </a:solidFill>
                <a:effectLst/>
                <a:latin typeface="Menlo" panose="020B0609030804020204" pitchFamily="49" charset="0"/>
              </a:rPr>
              <a:t>=</a:t>
            </a:r>
            <a:r>
              <a:rPr lang="en-US" b="0" dirty="0">
                <a:solidFill>
                  <a:srgbClr val="212121"/>
                </a:solidFill>
                <a:effectLst/>
                <a:latin typeface="Menlo" panose="020B0609030804020204" pitchFamily="49" charset="0"/>
              </a:rPr>
              <a:t> </a:t>
            </a:r>
            <a:r>
              <a:rPr lang="en-US" b="0" dirty="0" err="1">
                <a:solidFill>
                  <a:srgbClr val="212121"/>
                </a:solidFill>
                <a:effectLst/>
                <a:latin typeface="Menlo" panose="020B0609030804020204" pitchFamily="49" charset="0"/>
              </a:rPr>
              <a:t>t.DP_ID</a:t>
            </a:r>
            <a:endParaRPr lang="en-US" b="0" dirty="0">
              <a:solidFill>
                <a:srgbClr val="212121"/>
              </a:solidFill>
              <a:effectLst/>
              <a:latin typeface="Menlo" panose="020B0609030804020204" pitchFamily="49" charset="0"/>
            </a:endParaRPr>
          </a:p>
        </p:txBody>
      </p:sp>
      <p:pic>
        <p:nvPicPr>
          <p:cNvPr id="3" name="Picture 2">
            <a:extLst>
              <a:ext uri="{FF2B5EF4-FFF2-40B4-BE49-F238E27FC236}">
                <a16:creationId xmlns:a16="http://schemas.microsoft.com/office/drawing/2014/main" id="{8002E851-3F37-084B-8CC7-D1B91669798E}"/>
              </a:ext>
            </a:extLst>
          </p:cNvPr>
          <p:cNvPicPr>
            <a:picLocks noChangeAspect="1"/>
          </p:cNvPicPr>
          <p:nvPr/>
        </p:nvPicPr>
        <p:blipFill>
          <a:blip r:embed="rId2"/>
          <a:stretch>
            <a:fillRect/>
          </a:stretch>
        </p:blipFill>
        <p:spPr>
          <a:xfrm>
            <a:off x="7751957" y="1299976"/>
            <a:ext cx="3601841" cy="4258047"/>
          </a:xfrm>
          <a:prstGeom prst="rect">
            <a:avLst/>
          </a:prstGeom>
        </p:spPr>
      </p:pic>
    </p:spTree>
    <p:extLst>
      <p:ext uri="{BB962C8B-B14F-4D97-AF65-F5344CB8AC3E}">
        <p14:creationId xmlns:p14="http://schemas.microsoft.com/office/powerpoint/2010/main" val="117010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6" name="Rectangle 5">
            <a:extLst>
              <a:ext uri="{FF2B5EF4-FFF2-40B4-BE49-F238E27FC236}">
                <a16:creationId xmlns:a16="http://schemas.microsoft.com/office/drawing/2014/main" id="{83BE0BE8-C170-8347-BD1A-9A526D17FAC7}"/>
              </a:ext>
            </a:extLst>
          </p:cNvPr>
          <p:cNvSpPr/>
          <p:nvPr/>
        </p:nvSpPr>
        <p:spPr>
          <a:xfrm>
            <a:off x="838199" y="1620993"/>
            <a:ext cx="10515599" cy="2308324"/>
          </a:xfrm>
          <a:prstGeom prst="rect">
            <a:avLst/>
          </a:prstGeom>
        </p:spPr>
        <p:txBody>
          <a:bodyPr wrap="square">
            <a:spAutoFit/>
          </a:bodyPr>
          <a:lstStyle/>
          <a:p>
            <a:r>
              <a:rPr lang="en-US" sz="1600" b="0" dirty="0">
                <a:solidFill>
                  <a:srgbClr val="008000"/>
                </a:solidFill>
                <a:effectLst/>
                <a:latin typeface="Menlo" panose="020B0609030804020204" pitchFamily="49" charset="0"/>
              </a:rPr>
              <a:t>-- Client wants to know reservation details using bill 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r.RSRV_DATE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r.CHECK_IN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r.CHECK_OUT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rb.ROOM_NO</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rc.CLASS_NAME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rc.CLASS_TYPE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rc.PRICE</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as</a:t>
            </a:r>
            <a:r>
              <a:rPr lang="en-US" sz="1600" b="0" dirty="0">
                <a:solidFill>
                  <a:srgbClr val="212121"/>
                </a:solidFill>
                <a:effectLst/>
                <a:latin typeface="Menlo" panose="020B0609030804020204" pitchFamily="49" charset="0"/>
              </a:rPr>
              <a:t> ROOM_PRICE, </a:t>
            </a:r>
            <a:r>
              <a:rPr lang="en-US" sz="1600" b="0" dirty="0" err="1">
                <a:solidFill>
                  <a:srgbClr val="212121"/>
                </a:solidFill>
                <a:effectLst/>
                <a:latin typeface="Menlo" panose="020B0609030804020204" pitchFamily="49" charset="0"/>
              </a:rPr>
              <a:t>b.TOTAL_PRICE</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BILL b</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RESERVATION r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r.RSRV_ID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b.RSRV_ID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ROOM_BOOKED </a:t>
            </a:r>
            <a:r>
              <a:rPr lang="en-US" sz="1600" b="0" dirty="0" err="1">
                <a:solidFill>
                  <a:srgbClr val="212121"/>
                </a:solidFill>
                <a:effectLst/>
                <a:latin typeface="Menlo" panose="020B0609030804020204" pitchFamily="49" charset="0"/>
              </a:rPr>
              <a:t>rb</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rb.RSRV_ID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r.RSRV_ID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ROOM_INFO </a:t>
            </a:r>
            <a:r>
              <a:rPr lang="en-US" sz="1600" b="0" dirty="0" err="1">
                <a:solidFill>
                  <a:srgbClr val="212121"/>
                </a:solidFill>
                <a:effectLst/>
                <a:latin typeface="Menlo" panose="020B0609030804020204" pitchFamily="49" charset="0"/>
              </a:rPr>
              <a:t>ri</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ri.ROOM_NO</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rb.ROOM_NO</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ROOM_CLASS </a:t>
            </a:r>
            <a:r>
              <a:rPr lang="en-US" sz="1600" b="0" dirty="0" err="1">
                <a:solidFill>
                  <a:srgbClr val="212121"/>
                </a:solidFill>
                <a:effectLst/>
                <a:latin typeface="Menlo" panose="020B0609030804020204" pitchFamily="49" charset="0"/>
              </a:rPr>
              <a:t>rc</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rc.CLASS_ID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ri.ROOM_CL_ID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where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b.BILL_ID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a:solidFill>
                  <a:srgbClr val="09885A"/>
                </a:solidFill>
                <a:effectLst/>
                <a:latin typeface="Menlo" panose="020B0609030804020204" pitchFamily="49" charset="0"/>
              </a:rPr>
              <a:t>8</a:t>
            </a:r>
            <a:endParaRPr lang="en-US" sz="1600" b="0" dirty="0">
              <a:solidFill>
                <a:srgbClr val="212121"/>
              </a:solidFill>
              <a:effectLst/>
              <a:latin typeface="Menlo" panose="020B0609030804020204" pitchFamily="49" charset="0"/>
            </a:endParaRPr>
          </a:p>
        </p:txBody>
      </p:sp>
      <p:pic>
        <p:nvPicPr>
          <p:cNvPr id="8" name="Picture 7">
            <a:extLst>
              <a:ext uri="{FF2B5EF4-FFF2-40B4-BE49-F238E27FC236}">
                <a16:creationId xmlns:a16="http://schemas.microsoft.com/office/drawing/2014/main" id="{566CEEB7-DD6C-BB40-B234-C0DDEB2F2FFB}"/>
              </a:ext>
            </a:extLst>
          </p:cNvPr>
          <p:cNvPicPr>
            <a:picLocks noChangeAspect="1"/>
          </p:cNvPicPr>
          <p:nvPr/>
        </p:nvPicPr>
        <p:blipFill>
          <a:blip r:embed="rId2"/>
          <a:stretch>
            <a:fillRect/>
          </a:stretch>
        </p:blipFill>
        <p:spPr>
          <a:xfrm>
            <a:off x="0" y="4326532"/>
            <a:ext cx="12192000" cy="604947"/>
          </a:xfrm>
          <a:prstGeom prst="rect">
            <a:avLst/>
          </a:prstGeom>
        </p:spPr>
      </p:pic>
    </p:spTree>
    <p:extLst>
      <p:ext uri="{BB962C8B-B14F-4D97-AF65-F5344CB8AC3E}">
        <p14:creationId xmlns:p14="http://schemas.microsoft.com/office/powerpoint/2010/main" val="2819141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3435C750-32B0-DB4F-B351-0AFE9CDACBF8}"/>
              </a:ext>
            </a:extLst>
          </p:cNvPr>
          <p:cNvSpPr/>
          <p:nvPr/>
        </p:nvSpPr>
        <p:spPr>
          <a:xfrm>
            <a:off x="838199" y="2521059"/>
            <a:ext cx="5257801" cy="1815882"/>
          </a:xfrm>
          <a:prstGeom prst="rect">
            <a:avLst/>
          </a:prstGeom>
        </p:spPr>
        <p:txBody>
          <a:bodyPr wrap="square">
            <a:spAutoFit/>
          </a:bodyPr>
          <a:lstStyle/>
          <a:p>
            <a:r>
              <a:rPr lang="en-US" sz="1600" b="0" dirty="0">
                <a:solidFill>
                  <a:srgbClr val="008000"/>
                </a:solidFill>
                <a:effectLst/>
                <a:latin typeface="Menlo" panose="020B0609030804020204" pitchFamily="49" charset="0"/>
              </a:rPr>
              <a:t>-- Output active(free) room numbers and their class name</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ri.ROOM_NO</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rc.CLASS_NAME</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ROOM_INFO </a:t>
            </a:r>
            <a:r>
              <a:rPr lang="en-US" sz="1600" b="0" dirty="0" err="1">
                <a:solidFill>
                  <a:srgbClr val="212121"/>
                </a:solidFill>
                <a:effectLst/>
                <a:latin typeface="Menlo" panose="020B0609030804020204" pitchFamily="49" charset="0"/>
              </a:rPr>
              <a:t>ri</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ROOM_CLASS </a:t>
            </a:r>
            <a:r>
              <a:rPr lang="en-US" sz="1600" b="0" dirty="0" err="1">
                <a:solidFill>
                  <a:srgbClr val="212121"/>
                </a:solidFill>
                <a:effectLst/>
                <a:latin typeface="Menlo" panose="020B0609030804020204" pitchFamily="49" charset="0"/>
              </a:rPr>
              <a:t>rc</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rc.CLASS_ID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ri.ROOM_CL_ID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where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ri.ROOM_STATUS</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a:solidFill>
                  <a:srgbClr val="A31515"/>
                </a:solidFill>
                <a:effectLst/>
                <a:latin typeface="Menlo" panose="020B0609030804020204" pitchFamily="49" charset="0"/>
              </a:rPr>
              <a:t>'active'</a:t>
            </a:r>
            <a:r>
              <a:rPr lang="en-US" sz="1600" b="0" dirty="0">
                <a:solidFill>
                  <a:srgbClr val="212121"/>
                </a:solidFill>
                <a:effectLst/>
                <a:latin typeface="Menlo" panose="020B0609030804020204" pitchFamily="49" charset="0"/>
              </a:rPr>
              <a:t>;</a:t>
            </a:r>
          </a:p>
        </p:txBody>
      </p:sp>
      <p:pic>
        <p:nvPicPr>
          <p:cNvPr id="5" name="Picture 4">
            <a:extLst>
              <a:ext uri="{FF2B5EF4-FFF2-40B4-BE49-F238E27FC236}">
                <a16:creationId xmlns:a16="http://schemas.microsoft.com/office/drawing/2014/main" id="{8F2DCEE0-7653-694F-BC4E-133873984CC6}"/>
              </a:ext>
            </a:extLst>
          </p:cNvPr>
          <p:cNvPicPr>
            <a:picLocks noChangeAspect="1"/>
          </p:cNvPicPr>
          <p:nvPr/>
        </p:nvPicPr>
        <p:blipFill rotWithShape="1">
          <a:blip r:embed="rId2"/>
          <a:srcRect t="-1" b="23750"/>
          <a:stretch/>
        </p:blipFill>
        <p:spPr>
          <a:xfrm>
            <a:off x="6096000" y="1223778"/>
            <a:ext cx="2692400" cy="4948422"/>
          </a:xfrm>
          <a:prstGeom prst="rect">
            <a:avLst/>
          </a:prstGeom>
        </p:spPr>
      </p:pic>
      <p:pic>
        <p:nvPicPr>
          <p:cNvPr id="7" name="Picture 6">
            <a:extLst>
              <a:ext uri="{FF2B5EF4-FFF2-40B4-BE49-F238E27FC236}">
                <a16:creationId xmlns:a16="http://schemas.microsoft.com/office/drawing/2014/main" id="{23B0F143-A240-AD42-9419-4D412864EA67}"/>
              </a:ext>
            </a:extLst>
          </p:cNvPr>
          <p:cNvPicPr>
            <a:picLocks noChangeAspect="1"/>
          </p:cNvPicPr>
          <p:nvPr/>
        </p:nvPicPr>
        <p:blipFill rotWithShape="1">
          <a:blip r:embed="rId3"/>
          <a:srcRect t="6036"/>
          <a:stretch/>
        </p:blipFill>
        <p:spPr>
          <a:xfrm>
            <a:off x="8788400" y="1589729"/>
            <a:ext cx="2717800" cy="4582471"/>
          </a:xfrm>
          <a:prstGeom prst="rect">
            <a:avLst/>
          </a:prstGeom>
        </p:spPr>
      </p:pic>
    </p:spTree>
    <p:extLst>
      <p:ext uri="{BB962C8B-B14F-4D97-AF65-F5344CB8AC3E}">
        <p14:creationId xmlns:p14="http://schemas.microsoft.com/office/powerpoint/2010/main" val="393384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95F551FB-EEAA-3B4E-852D-C54E98E8EB7A}"/>
              </a:ext>
            </a:extLst>
          </p:cNvPr>
          <p:cNvSpPr/>
          <p:nvPr/>
        </p:nvSpPr>
        <p:spPr>
          <a:xfrm>
            <a:off x="838199" y="2382559"/>
            <a:ext cx="8305801" cy="2092881"/>
          </a:xfrm>
          <a:prstGeom prst="rect">
            <a:avLst/>
          </a:prstGeom>
        </p:spPr>
        <p:txBody>
          <a:bodyPr wrap="square">
            <a:spAutoFit/>
          </a:bodyPr>
          <a:lstStyle/>
          <a:p>
            <a:r>
              <a:rPr lang="en-US" sz="1600" b="0" dirty="0">
                <a:solidFill>
                  <a:srgbClr val="008000"/>
                </a:solidFill>
                <a:effectLst/>
                <a:latin typeface="Menlo" panose="020B0609030804020204" pitchFamily="49" charset="0"/>
              </a:rPr>
              <a:t>-- Show services of each guests</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g.GUEST_ID</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g.FULL_NAME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hc.SERV_NAME</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((GUEST g</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RESERVATION </a:t>
            </a:r>
            <a:r>
              <a:rPr lang="en-US" sz="1600" b="0" dirty="0" err="1">
                <a:solidFill>
                  <a:srgbClr val="212121"/>
                </a:solidFill>
                <a:effectLst/>
                <a:latin typeface="Menlo" panose="020B0609030804020204" pitchFamily="49" charset="0"/>
              </a:rPr>
              <a:t>rsrv</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g.GUEST_ID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rsrv.GUEST_ID</a:t>
            </a:r>
            <a:r>
              <a:rPr lang="en-US" sz="1600" b="0" dirty="0">
                <a:solidFill>
                  <a:srgbClr val="212121"/>
                </a:solidFill>
                <a:effectLst/>
                <a:latin typeface="Menlo" panose="020B0609030804020204" pitchFamily="49" charset="0"/>
              </a:rPr>
              <a:t>)</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BILL </a:t>
            </a:r>
            <a:r>
              <a:rPr lang="en-US" sz="1600" b="0" dirty="0" err="1">
                <a:solidFill>
                  <a:srgbClr val="212121"/>
                </a:solidFill>
                <a:effectLst/>
                <a:latin typeface="Menlo" panose="020B0609030804020204" pitchFamily="49" charset="0"/>
              </a:rPr>
              <a:t>bll</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bll.RSRV_ID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rsrv.RSRV_ID</a:t>
            </a:r>
            <a:r>
              <a:rPr lang="en-US" sz="1600" b="0" dirty="0">
                <a:solidFill>
                  <a:srgbClr val="212121"/>
                </a:solidFill>
                <a:effectLst/>
                <a:latin typeface="Menlo" panose="020B0609030804020204" pitchFamily="49" charset="0"/>
              </a:rPr>
              <a:t>)</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(BILL_SERVICE </a:t>
            </a:r>
            <a:r>
              <a:rPr lang="en-US" sz="1600" b="0" dirty="0" err="1">
                <a:solidFill>
                  <a:srgbClr val="212121"/>
                </a:solidFill>
                <a:effectLst/>
                <a:latin typeface="Menlo" panose="020B0609030804020204" pitchFamily="49" charset="0"/>
              </a:rPr>
              <a:t>bc</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HOTEL_SERVICE </a:t>
            </a:r>
            <a:r>
              <a:rPr lang="en-US" sz="1600" b="0" dirty="0" err="1">
                <a:solidFill>
                  <a:srgbClr val="212121"/>
                </a:solidFill>
                <a:effectLst/>
                <a:latin typeface="Menlo" panose="020B0609030804020204" pitchFamily="49" charset="0"/>
              </a:rPr>
              <a:t>hc</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hc.SRVC_ID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bc.SERV_ID</a:t>
            </a:r>
            <a:r>
              <a:rPr lang="en-US" sz="1600" b="0" dirty="0">
                <a:solidFill>
                  <a:srgbClr val="212121"/>
                </a:solidFill>
                <a:effectLst/>
                <a:latin typeface="Menlo" panose="020B0609030804020204" pitchFamily="49" charset="0"/>
              </a:rPr>
              <a:t>)</a:t>
            </a:r>
          </a:p>
          <a:p>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bc.BILL_ID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bll.BILL_ID</a:t>
            </a:r>
            <a:r>
              <a:rPr lang="en-US" sz="16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418299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F72D551E-AB23-4F48-8CC0-7576996B7B80}"/>
              </a:ext>
            </a:extLst>
          </p:cNvPr>
          <p:cNvPicPr>
            <a:picLocks noChangeAspect="1"/>
          </p:cNvPicPr>
          <p:nvPr/>
        </p:nvPicPr>
        <p:blipFill rotWithShape="1">
          <a:blip r:embed="rId2"/>
          <a:srcRect b="9373"/>
          <a:stretch/>
        </p:blipFill>
        <p:spPr>
          <a:xfrm>
            <a:off x="838199" y="1938245"/>
            <a:ext cx="4532743" cy="4919755"/>
          </a:xfrm>
          <a:prstGeom prst="rect">
            <a:avLst/>
          </a:prstGeom>
        </p:spPr>
      </p:pic>
      <p:pic>
        <p:nvPicPr>
          <p:cNvPr id="6" name="Picture 5">
            <a:extLst>
              <a:ext uri="{FF2B5EF4-FFF2-40B4-BE49-F238E27FC236}">
                <a16:creationId xmlns:a16="http://schemas.microsoft.com/office/drawing/2014/main" id="{65C254F8-5F44-5E46-A5CC-D0127BB2E899}"/>
              </a:ext>
            </a:extLst>
          </p:cNvPr>
          <p:cNvPicPr>
            <a:picLocks noChangeAspect="1"/>
          </p:cNvPicPr>
          <p:nvPr/>
        </p:nvPicPr>
        <p:blipFill>
          <a:blip r:embed="rId3"/>
          <a:stretch>
            <a:fillRect/>
          </a:stretch>
        </p:blipFill>
        <p:spPr>
          <a:xfrm>
            <a:off x="5370942" y="1972148"/>
            <a:ext cx="4532743" cy="4851950"/>
          </a:xfrm>
          <a:prstGeom prst="rect">
            <a:avLst/>
          </a:prstGeom>
        </p:spPr>
      </p:pic>
      <p:sp>
        <p:nvSpPr>
          <p:cNvPr id="8" name="Rectangle 7">
            <a:extLst>
              <a:ext uri="{FF2B5EF4-FFF2-40B4-BE49-F238E27FC236}">
                <a16:creationId xmlns:a16="http://schemas.microsoft.com/office/drawing/2014/main" id="{46AEE2F1-4F65-0949-AADC-F92BC9B9B763}"/>
              </a:ext>
            </a:extLst>
          </p:cNvPr>
          <p:cNvSpPr/>
          <p:nvPr/>
        </p:nvSpPr>
        <p:spPr>
          <a:xfrm>
            <a:off x="838199" y="1407701"/>
            <a:ext cx="4507965" cy="369332"/>
          </a:xfrm>
          <a:prstGeom prst="rect">
            <a:avLst/>
          </a:prstGeom>
        </p:spPr>
        <p:txBody>
          <a:bodyPr wrap="none">
            <a:spAutoFit/>
          </a:bodyPr>
          <a:lstStyle/>
          <a:p>
            <a:r>
              <a:rPr lang="en-US" dirty="0">
                <a:solidFill>
                  <a:srgbClr val="008000"/>
                </a:solidFill>
                <a:latin typeface="Menlo" panose="020B0609030804020204" pitchFamily="49" charset="0"/>
              </a:rPr>
              <a:t>-- Show services of each guests</a:t>
            </a:r>
            <a:endParaRPr lang="en-US" dirty="0">
              <a:solidFill>
                <a:srgbClr val="212121"/>
              </a:solidFill>
              <a:latin typeface="Menlo" panose="020B0609030804020204" pitchFamily="49" charset="0"/>
            </a:endParaRPr>
          </a:p>
        </p:txBody>
      </p:sp>
    </p:spTree>
    <p:extLst>
      <p:ext uri="{BB962C8B-B14F-4D97-AF65-F5344CB8AC3E}">
        <p14:creationId xmlns:p14="http://schemas.microsoft.com/office/powerpoint/2010/main" val="4113099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B34ACC4D-8DFD-CF45-A708-D8C4C2158593}"/>
              </a:ext>
            </a:extLst>
          </p:cNvPr>
          <p:cNvSpPr/>
          <p:nvPr/>
        </p:nvSpPr>
        <p:spPr>
          <a:xfrm>
            <a:off x="838198" y="1568303"/>
            <a:ext cx="10300857" cy="1569660"/>
          </a:xfrm>
          <a:prstGeom prst="rect">
            <a:avLst/>
          </a:prstGeom>
        </p:spPr>
        <p:txBody>
          <a:bodyPr wrap="square">
            <a:spAutoFit/>
          </a:bodyPr>
          <a:lstStyle/>
          <a:p>
            <a:r>
              <a:rPr lang="en-US" sz="1600" b="0" dirty="0">
                <a:solidFill>
                  <a:srgbClr val="008000"/>
                </a:solidFill>
                <a:effectLst/>
                <a:latin typeface="Menlo" panose="020B0609030804020204" pitchFamily="49" charset="0"/>
              </a:rPr>
              <a:t>-- Show how many day left for inactive rooms</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ri.ROOM_NO</a:t>
            </a:r>
            <a:r>
              <a:rPr lang="en-US" sz="1600" b="0" dirty="0">
                <a:solidFill>
                  <a:srgbClr val="212121"/>
                </a:solidFill>
                <a:effectLst/>
                <a:latin typeface="Menlo" panose="020B0609030804020204" pitchFamily="49" charset="0"/>
              </a:rPr>
              <a:t>, </a:t>
            </a:r>
            <a:r>
              <a:rPr lang="en-US" sz="1600" b="0" dirty="0" err="1">
                <a:solidFill>
                  <a:srgbClr val="795E26"/>
                </a:solidFill>
                <a:effectLst/>
                <a:latin typeface="Menlo" panose="020B0609030804020204" pitchFamily="49" charset="0"/>
              </a:rPr>
              <a:t>datediff</a:t>
            </a:r>
            <a:r>
              <a:rPr lang="en-US" sz="1600" b="0" dirty="0">
                <a:solidFill>
                  <a:srgbClr val="212121"/>
                </a:solidFill>
                <a:effectLst/>
                <a:latin typeface="Menlo" panose="020B0609030804020204" pitchFamily="49" charset="0"/>
              </a:rPr>
              <a:t>(</a:t>
            </a:r>
            <a:r>
              <a:rPr lang="en-US" sz="1600" b="0" dirty="0">
                <a:solidFill>
                  <a:srgbClr val="795E26"/>
                </a:solidFill>
                <a:effectLst/>
                <a:latin typeface="Menlo" panose="020B0609030804020204" pitchFamily="49" charset="0"/>
              </a:rPr>
              <a:t>day</a:t>
            </a:r>
            <a:r>
              <a:rPr lang="en-US" sz="1600" b="0" dirty="0">
                <a:solidFill>
                  <a:srgbClr val="212121"/>
                </a:solidFill>
                <a:effectLst/>
                <a:latin typeface="Menlo" panose="020B0609030804020204" pitchFamily="49" charset="0"/>
              </a:rPr>
              <a:t>, </a:t>
            </a:r>
            <a:r>
              <a:rPr lang="en-US" sz="1600" b="0" dirty="0" err="1">
                <a:solidFill>
                  <a:srgbClr val="795E26"/>
                </a:solidFill>
                <a:effectLst/>
                <a:latin typeface="Menlo" panose="020B0609030804020204" pitchFamily="49" charset="0"/>
              </a:rPr>
              <a:t>getdate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rsrv.CHECK_OUT</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as</a:t>
            </a:r>
            <a:r>
              <a:rPr lang="en-US" sz="1600" b="0" dirty="0">
                <a:solidFill>
                  <a:srgbClr val="212121"/>
                </a:solidFill>
                <a:effectLst/>
                <a:latin typeface="Menlo" panose="020B0609030804020204" pitchFamily="49" charset="0"/>
              </a:rPr>
              <a:t> LEFT_DAY</a:t>
            </a: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ROOM_INFO </a:t>
            </a:r>
            <a:r>
              <a:rPr lang="en-US" sz="1600" b="0" dirty="0" err="1">
                <a:solidFill>
                  <a:srgbClr val="212121"/>
                </a:solidFill>
                <a:effectLst/>
                <a:latin typeface="Menlo" panose="020B0609030804020204" pitchFamily="49" charset="0"/>
              </a:rPr>
              <a:t>ri</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(RESERVATION </a:t>
            </a:r>
            <a:r>
              <a:rPr lang="en-US" sz="1600" b="0" dirty="0" err="1">
                <a:solidFill>
                  <a:srgbClr val="212121"/>
                </a:solidFill>
                <a:effectLst/>
                <a:latin typeface="Menlo" panose="020B0609030804020204" pitchFamily="49" charset="0"/>
              </a:rPr>
              <a:t>rsrv</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ROOM_BOOKED </a:t>
            </a:r>
            <a:r>
              <a:rPr lang="en-US" sz="1600" b="0" dirty="0" err="1">
                <a:solidFill>
                  <a:srgbClr val="212121"/>
                </a:solidFill>
                <a:effectLst/>
                <a:latin typeface="Menlo" panose="020B0609030804020204" pitchFamily="49" charset="0"/>
              </a:rPr>
              <a:t>rb</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rsrv.RSRV_ID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rb.RSRV_ID</a:t>
            </a:r>
            <a:r>
              <a:rPr lang="en-US" sz="1600" b="0" dirty="0">
                <a:solidFill>
                  <a:srgbClr val="212121"/>
                </a:solidFill>
                <a:effectLst/>
                <a:latin typeface="Menlo" panose="020B0609030804020204" pitchFamily="49" charset="0"/>
              </a:rPr>
              <a:t>)</a:t>
            </a:r>
          </a:p>
          <a:p>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rb.ROOM_NO</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ri.ROOM_NO</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where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ri.ROOM_STATUS</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a:solidFill>
                  <a:srgbClr val="A31515"/>
                </a:solidFill>
                <a:effectLst/>
                <a:latin typeface="Menlo" panose="020B0609030804020204" pitchFamily="49" charset="0"/>
              </a:rPr>
              <a:t>'non-active'</a:t>
            </a:r>
            <a:r>
              <a:rPr lang="en-US" sz="1600" b="0" dirty="0">
                <a:solidFill>
                  <a:srgbClr val="212121"/>
                </a:solidFill>
                <a:effectLst/>
                <a:latin typeface="Menlo" panose="020B0609030804020204" pitchFamily="49" charset="0"/>
              </a:rPr>
              <a:t>;</a:t>
            </a:r>
          </a:p>
        </p:txBody>
      </p:sp>
      <p:pic>
        <p:nvPicPr>
          <p:cNvPr id="6" name="Picture 5">
            <a:extLst>
              <a:ext uri="{FF2B5EF4-FFF2-40B4-BE49-F238E27FC236}">
                <a16:creationId xmlns:a16="http://schemas.microsoft.com/office/drawing/2014/main" id="{8896125C-79B9-C341-B8C8-D20B9E270F92}"/>
              </a:ext>
            </a:extLst>
          </p:cNvPr>
          <p:cNvPicPr>
            <a:picLocks noChangeAspect="1"/>
          </p:cNvPicPr>
          <p:nvPr/>
        </p:nvPicPr>
        <p:blipFill>
          <a:blip r:embed="rId2"/>
          <a:stretch>
            <a:fillRect/>
          </a:stretch>
        </p:blipFill>
        <p:spPr>
          <a:xfrm>
            <a:off x="838197" y="3667153"/>
            <a:ext cx="3079241" cy="835573"/>
          </a:xfrm>
          <a:prstGeom prst="rect">
            <a:avLst/>
          </a:prstGeom>
        </p:spPr>
      </p:pic>
    </p:spTree>
    <p:extLst>
      <p:ext uri="{BB962C8B-B14F-4D97-AF65-F5344CB8AC3E}">
        <p14:creationId xmlns:p14="http://schemas.microsoft.com/office/powerpoint/2010/main" val="3033821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C7B68E-CCE5-0E4B-955E-88F9A8AD1AF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Queries for DB</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B5FBE7EF-0FBE-4448-82BF-73FB4BDE555A}"/>
              </a:ext>
            </a:extLst>
          </p:cNvPr>
          <p:cNvSpPr/>
          <p:nvPr/>
        </p:nvSpPr>
        <p:spPr>
          <a:xfrm>
            <a:off x="838199" y="1674595"/>
            <a:ext cx="10120746" cy="1877437"/>
          </a:xfrm>
          <a:prstGeom prst="rect">
            <a:avLst/>
          </a:prstGeom>
        </p:spPr>
        <p:txBody>
          <a:bodyPr wrap="square">
            <a:spAutoFit/>
          </a:bodyPr>
          <a:lstStyle/>
          <a:p>
            <a:r>
              <a:rPr lang="en-US" sz="1600" b="0" dirty="0">
                <a:solidFill>
                  <a:srgbClr val="008000"/>
                </a:solidFill>
                <a:effectLst/>
                <a:latin typeface="Menlo" panose="020B0609030804020204" pitchFamily="49" charset="0"/>
              </a:rPr>
              <a:t>-- Show employees that both service manager and department manager</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select distinct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emp.EMP_ID</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emp.FULL_NAME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pos.POS_NAME</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pos_d.POS_DSCRPT</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from</a:t>
            </a:r>
            <a:r>
              <a:rPr lang="en-US" sz="1600" b="0" dirty="0">
                <a:solidFill>
                  <a:srgbClr val="212121"/>
                </a:solidFill>
                <a:effectLst/>
                <a:latin typeface="Menlo" panose="020B0609030804020204" pitchFamily="49" charset="0"/>
              </a:rPr>
              <a:t> (HOTEL_SERVICE </a:t>
            </a:r>
            <a:r>
              <a:rPr lang="en-US" sz="1600" b="0" dirty="0" err="1">
                <a:solidFill>
                  <a:srgbClr val="212121"/>
                </a:solidFill>
                <a:effectLst/>
                <a:latin typeface="Menlo" panose="020B0609030804020204" pitchFamily="49" charset="0"/>
              </a:rPr>
              <a:t>hs</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EMPLOYEE emp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emp.EMP_ID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hs.MNGR_ID</a:t>
            </a:r>
            <a:r>
              <a:rPr lang="en-US" sz="1600" b="0" dirty="0">
                <a:solidFill>
                  <a:srgbClr val="212121"/>
                </a:solidFill>
                <a:effectLst/>
                <a:latin typeface="Menlo" panose="020B0609030804020204" pitchFamily="49" charset="0"/>
              </a:rPr>
              <a:t>)</a:t>
            </a: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DP_MANAGER dm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dm.MNGR_ID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emp.EMP_ID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POSITION pos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pos.POS_ID</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emp.POS_ID</a:t>
            </a:r>
            <a:endParaRPr lang="en-US" sz="1600" b="0" dirty="0">
              <a:solidFill>
                <a:srgbClr val="212121"/>
              </a:solidFill>
              <a:effectLst/>
              <a:latin typeface="Menlo" panose="020B0609030804020204" pitchFamily="49" charset="0"/>
            </a:endParaRPr>
          </a:p>
          <a:p>
            <a:r>
              <a:rPr lang="en-US" sz="1600" b="0" dirty="0">
                <a:solidFill>
                  <a:srgbClr val="0000FF"/>
                </a:solidFill>
                <a:effectLst/>
                <a:latin typeface="Menlo" panose="020B0609030804020204" pitchFamily="49" charset="0"/>
              </a:rPr>
              <a:t>join</a:t>
            </a:r>
            <a:r>
              <a:rPr lang="en-US" sz="1600" b="0" dirty="0">
                <a:solidFill>
                  <a:srgbClr val="212121"/>
                </a:solidFill>
                <a:effectLst/>
                <a:latin typeface="Menlo" panose="020B0609030804020204" pitchFamily="49" charset="0"/>
              </a:rPr>
              <a:t> POS_NAME_DSCRPT </a:t>
            </a:r>
            <a:r>
              <a:rPr lang="en-US" sz="1600" b="0" dirty="0" err="1">
                <a:solidFill>
                  <a:srgbClr val="212121"/>
                </a:solidFill>
                <a:effectLst/>
                <a:latin typeface="Menlo" panose="020B0609030804020204" pitchFamily="49" charset="0"/>
              </a:rPr>
              <a:t>pos_d</a:t>
            </a:r>
            <a:r>
              <a:rPr lang="en-US" sz="1600" b="0" dirty="0">
                <a:solidFill>
                  <a:srgbClr val="212121"/>
                </a:solidFill>
                <a:effectLst/>
                <a:latin typeface="Menlo" panose="020B0609030804020204" pitchFamily="49" charset="0"/>
              </a:rPr>
              <a:t> </a:t>
            </a:r>
            <a:r>
              <a:rPr lang="en-US" sz="1600" b="0" dirty="0">
                <a:solidFill>
                  <a:srgbClr val="0000FF"/>
                </a:solidFill>
                <a:effectLst/>
                <a:latin typeface="Menlo" panose="020B0609030804020204" pitchFamily="49" charset="0"/>
              </a:rPr>
              <a:t>on</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pos_d.POS_NAME</a:t>
            </a:r>
            <a:r>
              <a:rPr lang="en-US" sz="1600" b="0" dirty="0">
                <a:solidFill>
                  <a:srgbClr val="212121"/>
                </a:solidFill>
                <a:effectLst/>
                <a:latin typeface="Menlo" panose="020B0609030804020204" pitchFamily="49" charset="0"/>
              </a:rPr>
              <a:t> </a:t>
            </a:r>
            <a:r>
              <a:rPr lang="en-US" sz="1600" b="0" dirty="0">
                <a:solidFill>
                  <a:srgbClr val="000000"/>
                </a:solidFill>
                <a:effectLst/>
                <a:latin typeface="Menlo" panose="020B0609030804020204" pitchFamily="49" charset="0"/>
              </a:rPr>
              <a:t>=</a:t>
            </a:r>
            <a:r>
              <a:rPr lang="en-US" sz="1600" b="0" dirty="0">
                <a:solidFill>
                  <a:srgbClr val="212121"/>
                </a:solidFill>
                <a:effectLst/>
                <a:latin typeface="Menlo" panose="020B0609030804020204" pitchFamily="49" charset="0"/>
              </a:rPr>
              <a:t> </a:t>
            </a:r>
            <a:r>
              <a:rPr lang="en-US" sz="1600" b="0" dirty="0" err="1">
                <a:solidFill>
                  <a:srgbClr val="212121"/>
                </a:solidFill>
                <a:effectLst/>
                <a:latin typeface="Menlo" panose="020B0609030804020204" pitchFamily="49" charset="0"/>
              </a:rPr>
              <a:t>pos.POS_NAME</a:t>
            </a:r>
            <a:r>
              <a:rPr lang="en-US" sz="1600" b="0" dirty="0">
                <a:solidFill>
                  <a:srgbClr val="212121"/>
                </a:solidFill>
                <a:effectLst/>
                <a:latin typeface="Menlo" panose="020B0609030804020204" pitchFamily="49" charset="0"/>
              </a:rPr>
              <a:t>;</a:t>
            </a:r>
          </a:p>
        </p:txBody>
      </p:sp>
      <p:pic>
        <p:nvPicPr>
          <p:cNvPr id="5" name="Picture 4">
            <a:extLst>
              <a:ext uri="{FF2B5EF4-FFF2-40B4-BE49-F238E27FC236}">
                <a16:creationId xmlns:a16="http://schemas.microsoft.com/office/drawing/2014/main" id="{B7FD4BE2-D424-3D4D-AEE4-3F188280A851}"/>
              </a:ext>
            </a:extLst>
          </p:cNvPr>
          <p:cNvPicPr>
            <a:picLocks noChangeAspect="1"/>
          </p:cNvPicPr>
          <p:nvPr/>
        </p:nvPicPr>
        <p:blipFill>
          <a:blip r:embed="rId2"/>
          <a:stretch>
            <a:fillRect/>
          </a:stretch>
        </p:blipFill>
        <p:spPr>
          <a:xfrm>
            <a:off x="838199" y="4002849"/>
            <a:ext cx="8485910" cy="1675901"/>
          </a:xfrm>
          <a:prstGeom prst="rect">
            <a:avLst/>
          </a:prstGeom>
        </p:spPr>
      </p:pic>
    </p:spTree>
    <p:extLst>
      <p:ext uri="{BB962C8B-B14F-4D97-AF65-F5344CB8AC3E}">
        <p14:creationId xmlns:p14="http://schemas.microsoft.com/office/powerpoint/2010/main" val="2720853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DEDDFB-DF01-434C-B13C-2973DF4D8875}"/>
              </a:ext>
            </a:extLst>
          </p:cNvPr>
          <p:cNvSpPr txBox="1">
            <a:spLocks/>
          </p:cNvSpPr>
          <p:nvPr/>
        </p:nvSpPr>
        <p:spPr>
          <a:xfrm>
            <a:off x="1524000" y="2235200"/>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KZ" dirty="0"/>
              <a:t>Thank you!</a:t>
            </a:r>
          </a:p>
        </p:txBody>
      </p:sp>
    </p:spTree>
    <p:extLst>
      <p:ext uri="{BB962C8B-B14F-4D97-AF65-F5344CB8AC3E}">
        <p14:creationId xmlns:p14="http://schemas.microsoft.com/office/powerpoint/2010/main" val="419584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6B3C24-F3E1-304B-A63F-229EF4B2BBF8}"/>
              </a:ext>
            </a:extLst>
          </p:cNvPr>
          <p:cNvPicPr>
            <a:picLocks noGrp="1" noChangeAspect="1"/>
          </p:cNvPicPr>
          <p:nvPr>
            <p:ph idx="1"/>
          </p:nvPr>
        </p:nvPicPr>
        <p:blipFill>
          <a:blip r:embed="rId2"/>
          <a:srcRect/>
          <a:stretch/>
        </p:blipFill>
        <p:spPr>
          <a:xfrm>
            <a:off x="1241415" y="1603150"/>
            <a:ext cx="9709164" cy="4667250"/>
          </a:xfrm>
          <a:prstGeom prst="rect">
            <a:avLst/>
          </a:prstGeom>
        </p:spPr>
      </p:pic>
      <p:sp>
        <p:nvSpPr>
          <p:cNvPr id="6" name="Title 1">
            <a:extLst>
              <a:ext uri="{FF2B5EF4-FFF2-40B4-BE49-F238E27FC236}">
                <a16:creationId xmlns:a16="http://schemas.microsoft.com/office/drawing/2014/main" id="{3978EC03-EC05-9F44-B54A-847E938E06EE}"/>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Logical Design</a:t>
            </a:r>
          </a:p>
        </p:txBody>
      </p:sp>
    </p:spTree>
    <p:extLst>
      <p:ext uri="{BB962C8B-B14F-4D97-AF65-F5344CB8AC3E}">
        <p14:creationId xmlns:p14="http://schemas.microsoft.com/office/powerpoint/2010/main" val="237531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Normalization Criteria</a:t>
            </a:r>
          </a:p>
        </p:txBody>
      </p:sp>
      <p:pic>
        <p:nvPicPr>
          <p:cNvPr id="7" name="Picture 6" descr="Table&#10;&#10;Description automatically generated">
            <a:extLst>
              <a:ext uri="{FF2B5EF4-FFF2-40B4-BE49-F238E27FC236}">
                <a16:creationId xmlns:a16="http://schemas.microsoft.com/office/drawing/2014/main" id="{5438A439-C194-874C-B820-8A11EC48AD34}"/>
              </a:ext>
            </a:extLst>
          </p:cNvPr>
          <p:cNvPicPr>
            <a:picLocks noChangeAspect="1"/>
          </p:cNvPicPr>
          <p:nvPr/>
        </p:nvPicPr>
        <p:blipFill>
          <a:blip r:embed="rId2"/>
          <a:stretch>
            <a:fillRect/>
          </a:stretch>
        </p:blipFill>
        <p:spPr>
          <a:xfrm>
            <a:off x="7374361" y="1223778"/>
            <a:ext cx="3979437" cy="5277079"/>
          </a:xfrm>
          <a:prstGeom prst="rect">
            <a:avLst/>
          </a:prstGeom>
        </p:spPr>
      </p:pic>
      <p:sp>
        <p:nvSpPr>
          <p:cNvPr id="8" name="Rectangle 7">
            <a:extLst>
              <a:ext uri="{FF2B5EF4-FFF2-40B4-BE49-F238E27FC236}">
                <a16:creationId xmlns:a16="http://schemas.microsoft.com/office/drawing/2014/main" id="{897A4E84-D493-7943-9610-E1BC759A8F03}"/>
              </a:ext>
            </a:extLst>
          </p:cNvPr>
          <p:cNvSpPr/>
          <p:nvPr/>
        </p:nvSpPr>
        <p:spPr>
          <a:xfrm>
            <a:off x="838199" y="1655559"/>
            <a:ext cx="5493905" cy="4413516"/>
          </a:xfrm>
          <a:prstGeom prst="rect">
            <a:avLst/>
          </a:prstGeom>
        </p:spPr>
        <p:txBody>
          <a:bodyPr wrap="square">
            <a:spAutoFit/>
          </a:bodyPr>
          <a:lstStyle/>
          <a:p>
            <a:pPr>
              <a:lnSpc>
                <a:spcPct val="90000"/>
              </a:lnSpc>
              <a:spcBef>
                <a:spcPct val="0"/>
              </a:spcBef>
            </a:pPr>
            <a:r>
              <a:rPr lang="en-US" sz="2400" dirty="0">
                <a:latin typeface="+mj-lt"/>
                <a:ea typeface="+mj-ea"/>
                <a:cs typeface="+mj-cs"/>
              </a:rPr>
              <a:t>From ERD we already got the </a:t>
            </a:r>
            <a:r>
              <a:rPr lang="en-US" sz="2400" b="1" dirty="0">
                <a:latin typeface="+mj-lt"/>
                <a:ea typeface="+mj-ea"/>
                <a:cs typeface="+mj-cs"/>
              </a:rPr>
              <a:t>second normal form.</a:t>
            </a:r>
            <a:r>
              <a:rPr lang="ru-RU" sz="2400" b="1" dirty="0">
                <a:latin typeface="+mj-lt"/>
                <a:ea typeface="+mj-ea"/>
                <a:cs typeface="+mj-cs"/>
              </a:rPr>
              <a:t> </a:t>
            </a:r>
            <a:r>
              <a:rPr lang="en-US" sz="2400" dirty="0">
                <a:latin typeface="+mj-lt"/>
                <a:ea typeface="+mj-ea"/>
                <a:cs typeface="+mj-cs"/>
              </a:rPr>
              <a:t>Because there is no partial dependency, and table satisfies </a:t>
            </a:r>
            <a:r>
              <a:rPr lang="en-US" sz="2400" b="1" dirty="0">
                <a:latin typeface="+mj-lt"/>
                <a:ea typeface="+mj-ea"/>
                <a:cs typeface="+mj-cs"/>
              </a:rPr>
              <a:t>first normal form.</a:t>
            </a:r>
          </a:p>
          <a:p>
            <a:pPr>
              <a:lnSpc>
                <a:spcPct val="90000"/>
              </a:lnSpc>
              <a:spcBef>
                <a:spcPct val="0"/>
              </a:spcBef>
            </a:pPr>
            <a:r>
              <a:rPr lang="en-US" sz="2400" dirty="0">
                <a:latin typeface="+mj-lt"/>
                <a:ea typeface="+mj-ea"/>
                <a:cs typeface="+mj-cs"/>
              </a:rPr>
              <a:t>And to achieve the </a:t>
            </a:r>
            <a:r>
              <a:rPr lang="en-US" sz="2400" b="1" dirty="0">
                <a:latin typeface="+mj-lt"/>
                <a:ea typeface="+mj-ea"/>
                <a:cs typeface="+mj-cs"/>
              </a:rPr>
              <a:t>third</a:t>
            </a:r>
            <a:r>
              <a:rPr lang="en-US" sz="2400" dirty="0">
                <a:latin typeface="+mj-lt"/>
                <a:ea typeface="+mj-ea"/>
                <a:cs typeface="+mj-cs"/>
              </a:rPr>
              <a:t> one we observed one more time and we removed attributes like CLASS_DSCRPT of relation ROOM_CLASS, POS_DSCRPT of POSITION, COST of HOTEL_SERVICE that depend on non-key attributes to new relations ROOM_CLASS_DSCRPT, POS_NAME_DCRPT, SERVICE_COST respectively.</a:t>
            </a:r>
          </a:p>
        </p:txBody>
      </p:sp>
    </p:spTree>
    <p:extLst>
      <p:ext uri="{BB962C8B-B14F-4D97-AF65-F5344CB8AC3E}">
        <p14:creationId xmlns:p14="http://schemas.microsoft.com/office/powerpoint/2010/main" val="327043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D5793D5-4A5F-204B-BB2D-CF3BECF9357A}"/>
              </a:ext>
            </a:extLst>
          </p:cNvPr>
          <p:cNvGraphicFramePr>
            <a:graphicFrameLocks noGrp="1"/>
          </p:cNvGraphicFramePr>
          <p:nvPr>
            <p:extLst>
              <p:ext uri="{D42A27DB-BD31-4B8C-83A1-F6EECF244321}">
                <p14:modId xmlns:p14="http://schemas.microsoft.com/office/powerpoint/2010/main" val="1201280467"/>
              </p:ext>
            </p:extLst>
          </p:nvPr>
        </p:nvGraphicFramePr>
        <p:xfrm>
          <a:off x="2505569" y="1690688"/>
          <a:ext cx="7180861" cy="4908792"/>
        </p:xfrm>
        <a:graphic>
          <a:graphicData uri="http://schemas.openxmlformats.org/drawingml/2006/table">
            <a:tbl>
              <a:tblPr firstRow="1" firstCol="1" bandRow="1"/>
              <a:tblGrid>
                <a:gridCol w="1149589">
                  <a:extLst>
                    <a:ext uri="{9D8B030D-6E8A-4147-A177-3AD203B41FA5}">
                      <a16:colId xmlns:a16="http://schemas.microsoft.com/office/drawing/2014/main" val="2558414604"/>
                    </a:ext>
                  </a:extLst>
                </a:gridCol>
                <a:gridCol w="1302566">
                  <a:extLst>
                    <a:ext uri="{9D8B030D-6E8A-4147-A177-3AD203B41FA5}">
                      <a16:colId xmlns:a16="http://schemas.microsoft.com/office/drawing/2014/main" val="87440963"/>
                    </a:ext>
                  </a:extLst>
                </a:gridCol>
                <a:gridCol w="1138278">
                  <a:extLst>
                    <a:ext uri="{9D8B030D-6E8A-4147-A177-3AD203B41FA5}">
                      <a16:colId xmlns:a16="http://schemas.microsoft.com/office/drawing/2014/main" val="2552397643"/>
                    </a:ext>
                  </a:extLst>
                </a:gridCol>
                <a:gridCol w="3590428">
                  <a:extLst>
                    <a:ext uri="{9D8B030D-6E8A-4147-A177-3AD203B41FA5}">
                      <a16:colId xmlns:a16="http://schemas.microsoft.com/office/drawing/2014/main" val="1759344908"/>
                    </a:ext>
                  </a:extLst>
                </a:gridCol>
              </a:tblGrid>
              <a:tr h="192779">
                <a:tc>
                  <a:txBody>
                    <a:bodyPr/>
                    <a:lstStyle/>
                    <a:p>
                      <a:pPr algn="ctr" fontAlgn="t">
                        <a:lnSpc>
                          <a:spcPct val="115000"/>
                        </a:lnSpc>
                        <a:spcBef>
                          <a:spcPts val="0"/>
                        </a:spcBef>
                        <a:spcAft>
                          <a:spcPts val="1000"/>
                        </a:spcAft>
                      </a:pPr>
                      <a:r>
                        <a:rPr lang="en-US" sz="900" b="1" i="0" u="none" strike="noStrike" dirty="0">
                          <a:solidFill>
                            <a:schemeClr val="tx1"/>
                          </a:solidFill>
                          <a:effectLst/>
                          <a:latin typeface="Times New Roman" panose="02020603050405020304" pitchFamily="18" charset="0"/>
                          <a:ea typeface="Calibri" panose="020F0502020204030204" pitchFamily="34" charset="0"/>
                        </a:rPr>
                        <a:t>COLUMN</a:t>
                      </a:r>
                      <a:endParaRPr lang="en-US" sz="1600" b="1" i="0" u="none" strike="noStrike" dirty="0">
                        <a:solidFill>
                          <a:schemeClr val="tx1"/>
                        </a:solidFill>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1" i="0" u="none" strike="noStrike" dirty="0">
                          <a:solidFill>
                            <a:schemeClr val="tx1"/>
                          </a:solidFill>
                          <a:effectLst/>
                          <a:latin typeface="Times New Roman" panose="02020603050405020304" pitchFamily="18" charset="0"/>
                          <a:ea typeface="Calibri" panose="020F0502020204030204" pitchFamily="34" charset="0"/>
                        </a:rPr>
                        <a:t>DATA TYPE</a:t>
                      </a:r>
                      <a:endParaRPr lang="en-US" sz="1600" b="1" i="0" u="none" strike="noStrike" dirty="0">
                        <a:solidFill>
                          <a:schemeClr val="tx1"/>
                        </a:solidFill>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1" i="0" u="none" strike="noStrike" dirty="0">
                          <a:solidFill>
                            <a:schemeClr val="tx1"/>
                          </a:solidFill>
                          <a:effectLst/>
                          <a:latin typeface="Times New Roman" panose="02020603050405020304" pitchFamily="18" charset="0"/>
                          <a:ea typeface="Calibri" panose="020F0502020204030204" pitchFamily="34" charset="0"/>
                        </a:rPr>
                        <a:t>NULLABLE</a:t>
                      </a:r>
                      <a:endParaRPr lang="en-US" sz="1600" b="1" i="0" u="none" strike="noStrike" dirty="0">
                        <a:solidFill>
                          <a:schemeClr val="tx1"/>
                        </a:solidFill>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1" i="0" u="none" strike="noStrike" dirty="0">
                          <a:solidFill>
                            <a:schemeClr val="tx1"/>
                          </a:solidFill>
                          <a:effectLst/>
                          <a:latin typeface="Times New Roman" panose="02020603050405020304" pitchFamily="18" charset="0"/>
                          <a:ea typeface="Calibri" panose="020F0502020204030204" pitchFamily="34" charset="0"/>
                        </a:rPr>
                        <a:t>DESCRIPTION</a:t>
                      </a:r>
                      <a:endParaRPr lang="en-US" sz="1600" b="1" i="0" u="none" strike="noStrike" dirty="0">
                        <a:solidFill>
                          <a:schemeClr val="tx1"/>
                        </a:solidFill>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694570"/>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H_CODE</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NO</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Unique code of hotel</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9888303"/>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H_NAME</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NO</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Name of hotel</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871872"/>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ADDRSS</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NO</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Hotel address</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675047"/>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City</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YES</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City where this hotel located</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39119"/>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PHONE_NUM</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YES</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Hotel phone number</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0342643"/>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STAR_RATE</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YES</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Hotel five-star rating</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8479386"/>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DP_ID</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Unique identifier number of department </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200055"/>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DP_NAME</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Department name</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9695689"/>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GUEST_ID</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Unique identifier number of guest</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594320"/>
                  </a:ext>
                </a:extLst>
              </a:tr>
              <a:tr h="208042">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FULL_NAME</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varchar</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Full name of guest</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0226734"/>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PHONE_NUM</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YES</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Phone number of guest</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750657"/>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CITY</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Calibri" panose="020F0502020204030204" pitchFamily="34" charset="0"/>
                          <a:ea typeface="Calibri" panose="020F0502020204030204" pitchFamily="34" charset="0"/>
                        </a:rPr>
                        <a:t>varchar</a:t>
                      </a:r>
                      <a:endParaRPr lang="en-US" sz="15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YES</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Guest’s place of residence</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4668718"/>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CREDIT_NUM</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Credit card number of guest</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8113820"/>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RSRV_ID</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Unique identifier number of reservation</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8313687"/>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RSRV_DATE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date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Date of reservation</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40450"/>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CHECK_IN</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datetime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Date and time when the guest settled in</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0999727"/>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CHECK_OUT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datetime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Times New Roman" panose="02020603050405020304" pitchFamily="18" charset="0"/>
                          <a:ea typeface="Calibri" panose="020F0502020204030204" pitchFamily="34" charset="0"/>
                        </a:rPr>
                        <a:t>Date and time when the guest checked out from hotel</a:t>
                      </a:r>
                      <a:endParaRPr lang="en-US" sz="16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3159699"/>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PAYMNT_TYPE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Payment type: online or by cash</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602991"/>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CLASS_NAME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Name of room class</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20806"/>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CLASS_DSCRPT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Room class description</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595123"/>
                  </a:ext>
                </a:extLst>
              </a:tr>
              <a:tr h="208042">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CLASS_ID</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int</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Unique identifier number of room class</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983160"/>
                  </a:ext>
                </a:extLst>
              </a:tr>
              <a:tr h="347131">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CLASS_TYPE</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varchar</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a:effectLst/>
                          <a:latin typeface="Calibri" panose="020F0502020204030204" pitchFamily="34" charset="0"/>
                          <a:ea typeface="Calibri" panose="020F0502020204030204" pitchFamily="34" charset="0"/>
                        </a:rPr>
                        <a:t>NO</a:t>
                      </a:r>
                      <a:endParaRPr lang="en-US" sz="1500" b="0" i="0" u="none" strike="noStrike">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15000"/>
                        </a:lnSpc>
                        <a:spcBef>
                          <a:spcPts val="0"/>
                        </a:spcBef>
                        <a:spcAft>
                          <a:spcPts val="1000"/>
                        </a:spcAft>
                      </a:pPr>
                      <a:r>
                        <a:rPr lang="en-US" sz="900" b="0" i="0" u="none" strike="noStrike" dirty="0">
                          <a:effectLst/>
                          <a:latin typeface="Times New Roman" panose="02020603050405020304" pitchFamily="18" charset="0"/>
                          <a:ea typeface="Calibri" panose="020F0502020204030204" pitchFamily="34" charset="0"/>
                        </a:rPr>
                        <a:t>Number of maximum people who can live in this room class: single, double, triple</a:t>
                      </a:r>
                      <a:endParaRPr lang="en-US" sz="1600" b="0" i="0" u="none" strike="noStrike" dirty="0">
                        <a:effectLst/>
                        <a:latin typeface="Arial" panose="020B0604020202020204" pitchFamily="34" charset="0"/>
                      </a:endParaRPr>
                    </a:p>
                  </a:txBody>
                  <a:tcPr marL="55606" marR="55606" marT="772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420800"/>
                  </a:ext>
                </a:extLst>
              </a:tr>
            </a:tbl>
          </a:graphicData>
        </a:graphic>
      </p:graphicFrame>
      <p:sp>
        <p:nvSpPr>
          <p:cNvPr id="11" name="Title 1">
            <a:extLst>
              <a:ext uri="{FF2B5EF4-FFF2-40B4-BE49-F238E27FC236}">
                <a16:creationId xmlns:a16="http://schemas.microsoft.com/office/drawing/2014/main" id="{49F9ABEA-5CF1-8C44-A131-7BDA40C1E40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Metadata</a:t>
            </a:r>
          </a:p>
        </p:txBody>
      </p:sp>
    </p:spTree>
    <p:extLst>
      <p:ext uri="{BB962C8B-B14F-4D97-AF65-F5344CB8AC3E}">
        <p14:creationId xmlns:p14="http://schemas.microsoft.com/office/powerpoint/2010/main" val="2309480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Metadata</a:t>
            </a:r>
          </a:p>
        </p:txBody>
      </p:sp>
      <p:graphicFrame>
        <p:nvGraphicFramePr>
          <p:cNvPr id="7" name="Table 6">
            <a:extLst>
              <a:ext uri="{FF2B5EF4-FFF2-40B4-BE49-F238E27FC236}">
                <a16:creationId xmlns:a16="http://schemas.microsoft.com/office/drawing/2014/main" id="{04C37C1D-EDBC-704A-8126-39CB5579AEE9}"/>
              </a:ext>
            </a:extLst>
          </p:cNvPr>
          <p:cNvGraphicFramePr>
            <a:graphicFrameLocks noGrp="1"/>
          </p:cNvGraphicFramePr>
          <p:nvPr>
            <p:extLst>
              <p:ext uri="{D42A27DB-BD31-4B8C-83A1-F6EECF244321}">
                <p14:modId xmlns:p14="http://schemas.microsoft.com/office/powerpoint/2010/main" val="3312157558"/>
              </p:ext>
            </p:extLst>
          </p:nvPr>
        </p:nvGraphicFramePr>
        <p:xfrm>
          <a:off x="2545609" y="1690688"/>
          <a:ext cx="7097733" cy="4894099"/>
        </p:xfrm>
        <a:graphic>
          <a:graphicData uri="http://schemas.openxmlformats.org/drawingml/2006/table">
            <a:tbl>
              <a:tblPr firstRow="1" firstCol="1" bandRow="1">
                <a:tableStyleId>{5940675A-B579-460E-94D1-54222C63F5DA}</a:tableStyleId>
              </a:tblPr>
              <a:tblGrid>
                <a:gridCol w="1147880">
                  <a:extLst>
                    <a:ext uri="{9D8B030D-6E8A-4147-A177-3AD203B41FA5}">
                      <a16:colId xmlns:a16="http://schemas.microsoft.com/office/drawing/2014/main" val="752666457"/>
                    </a:ext>
                  </a:extLst>
                </a:gridCol>
                <a:gridCol w="1287487">
                  <a:extLst>
                    <a:ext uri="{9D8B030D-6E8A-4147-A177-3AD203B41FA5}">
                      <a16:colId xmlns:a16="http://schemas.microsoft.com/office/drawing/2014/main" val="4159515683"/>
                    </a:ext>
                  </a:extLst>
                </a:gridCol>
                <a:gridCol w="1125101">
                  <a:extLst>
                    <a:ext uri="{9D8B030D-6E8A-4147-A177-3AD203B41FA5}">
                      <a16:colId xmlns:a16="http://schemas.microsoft.com/office/drawing/2014/main" val="288743190"/>
                    </a:ext>
                  </a:extLst>
                </a:gridCol>
                <a:gridCol w="3537265">
                  <a:extLst>
                    <a:ext uri="{9D8B030D-6E8A-4147-A177-3AD203B41FA5}">
                      <a16:colId xmlns:a16="http://schemas.microsoft.com/office/drawing/2014/main" val="2327955152"/>
                    </a:ext>
                  </a:extLst>
                </a:gridCol>
              </a:tblGrid>
              <a:tr h="218092">
                <a:tc>
                  <a:txBody>
                    <a:bodyPr/>
                    <a:lstStyle/>
                    <a:p>
                      <a:pPr marL="0" algn="ctr" defTabSz="914400" rtl="0" eaLnBrk="1" fontAlgn="t" latinLnBrk="0" hangingPunct="1">
                        <a:lnSpc>
                          <a:spcPct val="115000"/>
                        </a:lnSpc>
                        <a:spcBef>
                          <a:spcPts val="0"/>
                        </a:spcBef>
                        <a:spcAft>
                          <a:spcPts val="1000"/>
                        </a:spcAft>
                      </a:pPr>
                      <a:r>
                        <a:rPr lang="en-US" sz="900" b="1" i="0" u="none" strike="noStrike" kern="1200">
                          <a:solidFill>
                            <a:schemeClr val="tx1"/>
                          </a:solidFill>
                          <a:effectLst/>
                          <a:latin typeface="Times New Roman" panose="02020603050405020304" pitchFamily="18" charset="0"/>
                          <a:cs typeface="+mn-cs"/>
                        </a:rPr>
                        <a:t>COLUMN</a:t>
                      </a:r>
                    </a:p>
                  </a:txBody>
                  <a:tcPr marL="0" marR="26899" marT="8847" marB="44233" anchor="ctr"/>
                </a:tc>
                <a:tc>
                  <a:txBody>
                    <a:bodyPr/>
                    <a:lstStyle/>
                    <a:p>
                      <a:pPr marL="0" algn="ctr" defTabSz="914400" rtl="0" eaLnBrk="1" fontAlgn="t" latinLnBrk="0" hangingPunct="1">
                        <a:lnSpc>
                          <a:spcPct val="115000"/>
                        </a:lnSpc>
                        <a:spcBef>
                          <a:spcPts val="0"/>
                        </a:spcBef>
                        <a:spcAft>
                          <a:spcPts val="1000"/>
                        </a:spcAft>
                      </a:pPr>
                      <a:r>
                        <a:rPr lang="en-US" sz="900" b="1" i="0" u="none" strike="noStrike" kern="1200">
                          <a:solidFill>
                            <a:schemeClr val="tx1"/>
                          </a:solidFill>
                          <a:effectLst/>
                          <a:latin typeface="Times New Roman" panose="02020603050405020304" pitchFamily="18" charset="0"/>
                          <a:cs typeface="+mn-cs"/>
                        </a:rPr>
                        <a:t>DATA TYPE</a:t>
                      </a:r>
                    </a:p>
                  </a:txBody>
                  <a:tcPr marL="0" marR="26899" marT="8847" marB="44233" anchor="b"/>
                </a:tc>
                <a:tc>
                  <a:txBody>
                    <a:bodyPr/>
                    <a:lstStyle/>
                    <a:p>
                      <a:pPr marL="0" algn="ctr" defTabSz="914400" rtl="0" eaLnBrk="1" fontAlgn="t" latinLnBrk="0" hangingPunct="1">
                        <a:lnSpc>
                          <a:spcPct val="115000"/>
                        </a:lnSpc>
                        <a:spcBef>
                          <a:spcPts val="0"/>
                        </a:spcBef>
                        <a:spcAft>
                          <a:spcPts val="1000"/>
                        </a:spcAft>
                      </a:pPr>
                      <a:r>
                        <a:rPr lang="en-US" sz="900" b="1" i="0" u="none" strike="noStrike" kern="1200">
                          <a:solidFill>
                            <a:schemeClr val="tx1"/>
                          </a:solidFill>
                          <a:effectLst/>
                          <a:latin typeface="Times New Roman" panose="02020603050405020304" pitchFamily="18" charset="0"/>
                          <a:cs typeface="+mn-cs"/>
                        </a:rPr>
                        <a:t>NULLABLE</a:t>
                      </a:r>
                    </a:p>
                  </a:txBody>
                  <a:tcPr marL="0" marR="26899" marT="8847" marB="44233" anchor="b"/>
                </a:tc>
                <a:tc>
                  <a:txBody>
                    <a:bodyPr/>
                    <a:lstStyle/>
                    <a:p>
                      <a:pPr marL="0" algn="ctr" defTabSz="914400" rtl="0" eaLnBrk="1" fontAlgn="t" latinLnBrk="0" hangingPunct="1">
                        <a:lnSpc>
                          <a:spcPct val="115000"/>
                        </a:lnSpc>
                        <a:spcBef>
                          <a:spcPts val="0"/>
                        </a:spcBef>
                        <a:spcAft>
                          <a:spcPts val="1000"/>
                        </a:spcAft>
                      </a:pPr>
                      <a:r>
                        <a:rPr lang="en-US" sz="900" b="1" i="0" u="none" strike="noStrike" kern="1200">
                          <a:solidFill>
                            <a:schemeClr val="tx1"/>
                          </a:solidFill>
                          <a:effectLst/>
                          <a:latin typeface="Times New Roman" panose="02020603050405020304" pitchFamily="18" charset="0"/>
                          <a:cs typeface="+mn-cs"/>
                        </a:rPr>
                        <a:t>DESCRIPTION</a:t>
                      </a:r>
                    </a:p>
                  </a:txBody>
                  <a:tcPr marL="0" marR="26899" marT="8847" marB="44233" anchor="b"/>
                </a:tc>
                <a:extLst>
                  <a:ext uri="{0D108BD9-81ED-4DB2-BD59-A6C34878D82A}">
                    <a16:rowId xmlns:a16="http://schemas.microsoft.com/office/drawing/2014/main" val="906866934"/>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cs typeface="+mn-cs"/>
                        </a:rPr>
                        <a:t>PRICE</a:t>
                      </a:r>
                      <a:endParaRPr lang="en-KZ" sz="900" b="0" i="0" u="none" strike="noStrike" kern="1200" dirty="0">
                        <a:solidFill>
                          <a:schemeClr val="tx1"/>
                        </a:solidFill>
                        <a:effectLst/>
                        <a:latin typeface="Calibri" panose="020F0502020204030204" pitchFamily="34" charset="0"/>
                        <a:ea typeface="Calibri" panose="020F0502020204030204" pitchFamily="34" charset="0"/>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cs typeface="+mn-cs"/>
                        </a:rPr>
                        <a:t>decimal</a:t>
                      </a:r>
                      <a:endParaRPr lang="en-KZ" sz="900" b="0" i="0" u="none" strike="noStrike" kern="120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cs typeface="+mn-cs"/>
                        </a:rPr>
                        <a:t>YES</a:t>
                      </a:r>
                      <a:endParaRPr lang="en-KZ" sz="900" b="0" i="0" u="none" strike="noStrike" kern="120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cs typeface="+mn-cs"/>
                        </a:rPr>
                        <a:t>Price of room which depends on class and type</a:t>
                      </a:r>
                      <a:endParaRPr lang="en-KZ" sz="900" b="0" i="0" u="none" strike="noStrike" kern="1200" dirty="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extLst>
                  <a:ext uri="{0D108BD9-81ED-4DB2-BD59-A6C34878D82A}">
                    <a16:rowId xmlns:a16="http://schemas.microsoft.com/office/drawing/2014/main" val="3155321454"/>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cs typeface="+mn-cs"/>
                        </a:rPr>
                        <a:t>ROOM_NO</a:t>
                      </a:r>
                      <a:endParaRPr lang="en-KZ" sz="900" b="0" i="0" u="none" strike="noStrike" kern="1200">
                        <a:solidFill>
                          <a:schemeClr val="tx1"/>
                        </a:solidFill>
                        <a:effectLst/>
                        <a:latin typeface="Calibri" panose="020F0502020204030204" pitchFamily="34" charset="0"/>
                        <a:ea typeface="Calibri" panose="020F0502020204030204" pitchFamily="34" charset="0"/>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cs typeface="+mn-cs"/>
                        </a:rPr>
                        <a:t>int</a:t>
                      </a:r>
                      <a:endParaRPr lang="en-KZ" sz="900" b="0" i="0" u="none" strike="noStrike" kern="1200" dirty="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cs typeface="+mn-cs"/>
                        </a:rPr>
                        <a:t>NO</a:t>
                      </a:r>
                      <a:endParaRPr lang="en-KZ" sz="900" b="0" i="0" u="none" strike="noStrike" kern="120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cs typeface="+mn-cs"/>
                        </a:rPr>
                        <a:t>Unique identifier number of room</a:t>
                      </a:r>
                      <a:endParaRPr lang="en-KZ" sz="900" b="0" i="0" u="none" strike="noStrike" kern="1200" dirty="0">
                        <a:solidFill>
                          <a:schemeClr val="tx1"/>
                        </a:solidFill>
                        <a:effectLst/>
                        <a:latin typeface="Calibri" panose="020F0502020204030204" pitchFamily="34" charset="0"/>
                        <a:ea typeface="Calibri" panose="020F0502020204030204" pitchFamily="34" charset="0"/>
                        <a:cs typeface="+mn-cs"/>
                      </a:endParaRPr>
                    </a:p>
                  </a:txBody>
                  <a:tcPr marL="0" marR="33175" marT="13270" marB="44233"/>
                </a:tc>
                <a:extLst>
                  <a:ext uri="{0D108BD9-81ED-4DB2-BD59-A6C34878D82A}">
                    <a16:rowId xmlns:a16="http://schemas.microsoft.com/office/drawing/2014/main" val="2143955750"/>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ROOM_STATUS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Room Status: active or non-active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4099765740"/>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POS_NAME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Employee position name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133154670"/>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POS_DSCRPT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Description of employee position</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3655552665"/>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POS_ID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Unique identifier number of position</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003720678"/>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EMP_ID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Unique identifier number of employee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183484081"/>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FULL_NAME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Employee full name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823042019"/>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PHONE_NUM</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YES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Phone number of employee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921583479"/>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EMAIL</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YES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Email address of employee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3269420239"/>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ADDRSS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Address of employee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607108035"/>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SALARY</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decimal</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YES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Salary of employee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367567093"/>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HIRE_DATE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date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Date of employment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4138304007"/>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MNGR_ID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YES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Unique identifier number of manager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967395115"/>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SERV_NAME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varchar</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Name of hotel service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580188232"/>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COST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decimal</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Hotel service cost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1264608857"/>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SRVC_ID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Unique identifier number of hotel service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920420233"/>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MNGR_ID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YES</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Employee id number who is responsible for this service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1334634245"/>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BILL_ID</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int</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Unique identifier number of bill</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043814073"/>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DATE_TIME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datetime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Date of bill issue</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1422248318"/>
                  </a:ext>
                </a:extLst>
              </a:tr>
              <a:tr h="222667">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TOTAL_PRICE</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nchor="ctr"/>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decimal</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a:solidFill>
                            <a:schemeClr val="tx1"/>
                          </a:solidFill>
                          <a:effectLst/>
                          <a:latin typeface="Calibri" panose="020F0502020204030204" pitchFamily="34" charset="0"/>
                          <a:ea typeface="+mn-ea"/>
                          <a:cs typeface="+mn-cs"/>
                        </a:rPr>
                        <a:t>NO</a:t>
                      </a:r>
                      <a:endParaRPr lang="en-KZ" sz="900" b="0" i="0" u="none" strike="noStrike" kern="1200">
                        <a:solidFill>
                          <a:schemeClr val="tx1"/>
                        </a:solidFill>
                        <a:effectLst/>
                        <a:latin typeface="Calibri" panose="020F0502020204030204" pitchFamily="34" charset="0"/>
                        <a:ea typeface="+mn-ea"/>
                        <a:cs typeface="+mn-cs"/>
                      </a:endParaRPr>
                    </a:p>
                  </a:txBody>
                  <a:tcPr marL="0" marR="33175" marT="13270" marB="44233"/>
                </a:tc>
                <a:tc>
                  <a:txBody>
                    <a:bodyPr/>
                    <a:lstStyle/>
                    <a:p>
                      <a:pPr marL="0" algn="ctr" defTabSz="914400" rtl="0" eaLnBrk="1" fontAlgn="t" latinLnBrk="0" hangingPunct="1">
                        <a:lnSpc>
                          <a:spcPct val="115000"/>
                        </a:lnSpc>
                        <a:spcBef>
                          <a:spcPts val="0"/>
                        </a:spcBef>
                        <a:spcAft>
                          <a:spcPts val="1000"/>
                        </a:spcAft>
                      </a:pPr>
                      <a:r>
                        <a:rPr lang="en-US" sz="900" b="0" i="0" u="none" strike="noStrike" kern="1200" dirty="0">
                          <a:solidFill>
                            <a:schemeClr val="tx1"/>
                          </a:solidFill>
                          <a:effectLst/>
                          <a:latin typeface="Calibri" panose="020F0502020204030204" pitchFamily="34" charset="0"/>
                          <a:ea typeface="+mn-ea"/>
                          <a:cs typeface="+mn-cs"/>
                        </a:rPr>
                        <a:t>Total price of all services guest used</a:t>
                      </a:r>
                      <a:endParaRPr lang="en-KZ" sz="900" b="0" i="0" u="none" strike="noStrike" kern="1200" dirty="0">
                        <a:solidFill>
                          <a:schemeClr val="tx1"/>
                        </a:solidFill>
                        <a:effectLst/>
                        <a:latin typeface="Calibri" panose="020F0502020204030204" pitchFamily="34" charset="0"/>
                        <a:ea typeface="+mn-ea"/>
                        <a:cs typeface="+mn-cs"/>
                      </a:endParaRPr>
                    </a:p>
                  </a:txBody>
                  <a:tcPr marL="0" marR="33175" marT="13270" marB="44233"/>
                </a:tc>
                <a:extLst>
                  <a:ext uri="{0D108BD9-81ED-4DB2-BD59-A6C34878D82A}">
                    <a16:rowId xmlns:a16="http://schemas.microsoft.com/office/drawing/2014/main" val="2295652956"/>
                  </a:ext>
                </a:extLst>
              </a:tr>
            </a:tbl>
          </a:graphicData>
        </a:graphic>
      </p:graphicFrame>
    </p:spTree>
    <p:extLst>
      <p:ext uri="{BB962C8B-B14F-4D97-AF65-F5344CB8AC3E}">
        <p14:creationId xmlns:p14="http://schemas.microsoft.com/office/powerpoint/2010/main" val="58895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8092231F-8F16-1042-BA69-A1D3ED4D9673}"/>
              </a:ext>
            </a:extLst>
          </p:cNvPr>
          <p:cNvSpPr/>
          <p:nvPr/>
        </p:nvSpPr>
        <p:spPr>
          <a:xfrm>
            <a:off x="838198" y="1655892"/>
            <a:ext cx="5762627" cy="2031325"/>
          </a:xfrm>
          <a:prstGeom prst="rect">
            <a:avLst/>
          </a:prstGeom>
        </p:spPr>
        <p:txBody>
          <a:bodyPr wrap="square">
            <a:spAutoFit/>
          </a:bodyPr>
          <a:lstStyle/>
          <a:p>
            <a:r>
              <a:rPr lang="en-US" sz="1400" b="0" dirty="0">
                <a:solidFill>
                  <a:srgbClr val="0000FF"/>
                </a:solidFill>
                <a:effectLst/>
                <a:latin typeface="Menlo" panose="020B0609030804020204" pitchFamily="49" charset="0"/>
              </a:rPr>
              <a:t>create</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table</a:t>
            </a:r>
            <a:r>
              <a:rPr lang="en-US" sz="1400" b="0" dirty="0">
                <a:solidFill>
                  <a:srgbClr val="212121"/>
                </a:solidFill>
                <a:effectLst/>
                <a:latin typeface="Menlo" panose="020B0609030804020204" pitchFamily="49" charset="0"/>
              </a:rPr>
              <a:t> HOTEL </a:t>
            </a:r>
          </a:p>
          <a:p>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H_CODE </a:t>
            </a:r>
            <a:r>
              <a:rPr lang="en-US" sz="1400" b="0" dirty="0">
                <a:solidFill>
                  <a:srgbClr val="0000FF"/>
                </a:solidFill>
                <a:effectLst/>
                <a:latin typeface="Menlo" panose="020B0609030804020204" pitchFamily="49" charset="0"/>
              </a:rPr>
              <a:t>int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primary</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key</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H_NAME </a:t>
            </a:r>
            <a:r>
              <a:rPr lang="en-US" sz="1400" b="0" dirty="0">
                <a:solidFill>
                  <a:srgbClr val="0000FF"/>
                </a:solidFill>
                <a:effectLst/>
                <a:latin typeface="Menlo" panose="020B0609030804020204" pitchFamily="49" charset="0"/>
              </a:rPr>
              <a:t>varchar</a:t>
            </a:r>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255</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not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null</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unique</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ADDRSS </a:t>
            </a:r>
            <a:r>
              <a:rPr lang="en-US" sz="1400" b="0" dirty="0">
                <a:solidFill>
                  <a:srgbClr val="0000FF"/>
                </a:solidFill>
                <a:effectLst/>
                <a:latin typeface="Menlo" panose="020B0609030804020204" pitchFamily="49" charset="0"/>
              </a:rPr>
              <a:t>varchar</a:t>
            </a:r>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255</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not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null</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City </a:t>
            </a:r>
            <a:r>
              <a:rPr lang="en-US" sz="1400" b="0" dirty="0">
                <a:solidFill>
                  <a:srgbClr val="0000FF"/>
                </a:solidFill>
                <a:effectLst/>
                <a:latin typeface="Menlo" panose="020B0609030804020204" pitchFamily="49" charset="0"/>
              </a:rPr>
              <a:t>varchar</a:t>
            </a:r>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255</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PHONE_NUM </a:t>
            </a:r>
            <a:r>
              <a:rPr lang="en-US" sz="1400" b="0" dirty="0">
                <a:solidFill>
                  <a:srgbClr val="0000FF"/>
                </a:solidFill>
                <a:effectLst/>
                <a:latin typeface="Menlo" panose="020B0609030804020204" pitchFamily="49" charset="0"/>
              </a:rPr>
              <a:t>varchar</a:t>
            </a:r>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25</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unique</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STAR_RATE </a:t>
            </a:r>
            <a:r>
              <a:rPr lang="en-US" sz="1400" b="0" dirty="0">
                <a:solidFill>
                  <a:srgbClr val="0000FF"/>
                </a:solidFill>
                <a:effectLst/>
                <a:latin typeface="Menlo" panose="020B0609030804020204" pitchFamily="49" charset="0"/>
              </a:rPr>
              <a:t>int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check</a:t>
            </a:r>
            <a:r>
              <a:rPr lang="en-US" sz="1400" b="0" dirty="0">
                <a:solidFill>
                  <a:srgbClr val="212121"/>
                </a:solidFill>
                <a:effectLst/>
                <a:latin typeface="Menlo" panose="020B0609030804020204" pitchFamily="49" charset="0"/>
              </a:rPr>
              <a:t>(STAR_RATE </a:t>
            </a:r>
            <a:r>
              <a:rPr lang="en-US" sz="1400" b="0" dirty="0">
                <a:solidFill>
                  <a:srgbClr val="0000FF"/>
                </a:solidFill>
                <a:effectLst/>
                <a:latin typeface="Menlo" panose="020B0609030804020204" pitchFamily="49" charset="0"/>
              </a:rPr>
              <a:t>between</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0</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and</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5</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p>
        </p:txBody>
      </p:sp>
      <p:sp>
        <p:nvSpPr>
          <p:cNvPr id="5" name="Rectangle 4">
            <a:extLst>
              <a:ext uri="{FF2B5EF4-FFF2-40B4-BE49-F238E27FC236}">
                <a16:creationId xmlns:a16="http://schemas.microsoft.com/office/drawing/2014/main" id="{60A74C67-E932-DD48-A4F8-BD9678E9A33A}"/>
              </a:ext>
            </a:extLst>
          </p:cNvPr>
          <p:cNvSpPr/>
          <p:nvPr/>
        </p:nvSpPr>
        <p:spPr>
          <a:xfrm>
            <a:off x="7110411" y="1655892"/>
            <a:ext cx="4248153" cy="738664"/>
          </a:xfrm>
          <a:prstGeom prst="rect">
            <a:avLst/>
          </a:prstGeom>
        </p:spPr>
        <p:txBody>
          <a:bodyPr wrap="square">
            <a:spAutoFit/>
          </a:bodyPr>
          <a:lstStyle/>
          <a:p>
            <a:r>
              <a:rPr lang="en-US" sz="1400" b="0" dirty="0">
                <a:solidFill>
                  <a:srgbClr val="0000FF"/>
                </a:solidFill>
                <a:effectLst/>
                <a:latin typeface="Menlo" panose="020B0609030804020204" pitchFamily="49" charset="0"/>
              </a:rPr>
              <a:t>insert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into</a:t>
            </a:r>
            <a:r>
              <a:rPr lang="en-US" sz="1400" b="0" dirty="0">
                <a:solidFill>
                  <a:srgbClr val="212121"/>
                </a:solidFill>
                <a:effectLst/>
                <a:latin typeface="Menlo" panose="020B0609030804020204" pitchFamily="49" charset="0"/>
              </a:rPr>
              <a:t> HOTEL </a:t>
            </a:r>
            <a:r>
              <a:rPr lang="en-US" sz="1400" b="0" dirty="0">
                <a:solidFill>
                  <a:srgbClr val="0000FF"/>
                </a:solidFill>
                <a:effectLst/>
                <a:latin typeface="Menlo" panose="020B0609030804020204" pitchFamily="49" charset="0"/>
              </a:rPr>
              <a:t>values</a:t>
            </a:r>
            <a:endParaRPr lang="en-US" sz="1400" b="0" dirty="0">
              <a:solidFill>
                <a:srgbClr val="212121"/>
              </a:solidFill>
              <a:effectLst/>
              <a:latin typeface="Menlo" panose="020B0609030804020204" pitchFamily="49" charset="0"/>
            </a:endParaRP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'Kazakhstan'</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a:t>
            </a:r>
            <a:r>
              <a:rPr lang="en-US" sz="1400" b="0" dirty="0" err="1">
                <a:solidFill>
                  <a:srgbClr val="A31515"/>
                </a:solidFill>
                <a:effectLst/>
                <a:latin typeface="Menlo" panose="020B0609030804020204" pitchFamily="49" charset="0"/>
              </a:rPr>
              <a:t>Dostyk</a:t>
            </a:r>
            <a:r>
              <a:rPr lang="en-US" sz="1400" b="0" dirty="0">
                <a:solidFill>
                  <a:srgbClr val="A31515"/>
                </a:solidFill>
                <a:effectLst/>
                <a:latin typeface="Menlo" panose="020B0609030804020204" pitchFamily="49" charset="0"/>
              </a:rPr>
              <a:t> Ave 52/2'</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'Almaty'</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'8 (727) 291 91 01'</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4</a:t>
            </a:r>
            <a:r>
              <a:rPr lang="en-US" sz="1400" b="0" dirty="0">
                <a:solidFill>
                  <a:srgbClr val="212121"/>
                </a:solidFill>
                <a:effectLst/>
                <a:latin typeface="Menlo" panose="020B0609030804020204" pitchFamily="49" charset="0"/>
              </a:rPr>
              <a:t>);</a:t>
            </a:r>
          </a:p>
        </p:txBody>
      </p:sp>
      <p:sp>
        <p:nvSpPr>
          <p:cNvPr id="6" name="Rectangle 5">
            <a:extLst>
              <a:ext uri="{FF2B5EF4-FFF2-40B4-BE49-F238E27FC236}">
                <a16:creationId xmlns:a16="http://schemas.microsoft.com/office/drawing/2014/main" id="{2C4CC9A8-8AED-C749-8E65-258511F6810C}"/>
              </a:ext>
            </a:extLst>
          </p:cNvPr>
          <p:cNvSpPr/>
          <p:nvPr/>
        </p:nvSpPr>
        <p:spPr>
          <a:xfrm>
            <a:off x="838198" y="3729751"/>
            <a:ext cx="5476877" cy="1384995"/>
          </a:xfrm>
          <a:prstGeom prst="rect">
            <a:avLst/>
          </a:prstGeom>
        </p:spPr>
        <p:txBody>
          <a:bodyPr wrap="square">
            <a:spAutoFit/>
          </a:bodyPr>
          <a:lstStyle/>
          <a:p>
            <a:r>
              <a:rPr lang="en-US" sz="1400" b="0" dirty="0">
                <a:solidFill>
                  <a:srgbClr val="0000FF"/>
                </a:solidFill>
                <a:effectLst/>
                <a:latin typeface="Menlo" panose="020B0609030804020204" pitchFamily="49" charset="0"/>
              </a:rPr>
              <a:t>create</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table</a:t>
            </a:r>
            <a:r>
              <a:rPr lang="en-US" sz="1400" b="0" dirty="0">
                <a:solidFill>
                  <a:srgbClr val="212121"/>
                </a:solidFill>
                <a:effectLst/>
                <a:latin typeface="Menlo" panose="020B0609030804020204" pitchFamily="49" charset="0"/>
              </a:rPr>
              <a:t> DEPARTMENT</a:t>
            </a:r>
          </a:p>
          <a:p>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DP_ID </a:t>
            </a:r>
            <a:r>
              <a:rPr lang="en-US" sz="1400" b="0" dirty="0">
                <a:solidFill>
                  <a:srgbClr val="0000FF"/>
                </a:solidFill>
                <a:effectLst/>
                <a:latin typeface="Menlo" panose="020B0609030804020204" pitchFamily="49" charset="0"/>
              </a:rPr>
              <a:t>int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primary</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key</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DP_NAME </a:t>
            </a:r>
            <a:r>
              <a:rPr lang="en-US" sz="1400" b="0" dirty="0">
                <a:solidFill>
                  <a:srgbClr val="0000FF"/>
                </a:solidFill>
                <a:effectLst/>
                <a:latin typeface="Menlo" panose="020B0609030804020204" pitchFamily="49" charset="0"/>
              </a:rPr>
              <a:t>varchar</a:t>
            </a:r>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255</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not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null</a:t>
            </a:r>
            <a:r>
              <a:rPr lang="en-US" sz="1400" b="0" dirty="0">
                <a:solidFill>
                  <a:srgbClr val="212121"/>
                </a:solidFill>
                <a:effectLst/>
                <a:latin typeface="Menlo" panose="020B0609030804020204" pitchFamily="49" charset="0"/>
              </a:rPr>
              <a:t>,</a:t>
            </a:r>
          </a:p>
          <a:p>
            <a:pPr lvl="1"/>
            <a:r>
              <a:rPr lang="en-US" sz="1400" b="0" dirty="0">
                <a:solidFill>
                  <a:srgbClr val="212121"/>
                </a:solidFill>
                <a:effectLst/>
                <a:latin typeface="Menlo" panose="020B0609030804020204" pitchFamily="49" charset="0"/>
              </a:rPr>
              <a:t>H_CODE </a:t>
            </a:r>
            <a:r>
              <a:rPr lang="en-US" sz="1400" b="0" dirty="0">
                <a:solidFill>
                  <a:srgbClr val="0000FF"/>
                </a:solidFill>
                <a:effectLst/>
                <a:latin typeface="Menlo" panose="020B0609030804020204" pitchFamily="49" charset="0"/>
              </a:rPr>
              <a:t>int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foreign key</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references</a:t>
            </a:r>
            <a:r>
              <a:rPr lang="en-US" sz="1400" b="0" dirty="0">
                <a:solidFill>
                  <a:srgbClr val="212121"/>
                </a:solidFill>
                <a:effectLst/>
                <a:latin typeface="Menlo" panose="020B0609030804020204" pitchFamily="49" charset="0"/>
              </a:rPr>
              <a:t> HOTEL(CODE)</a:t>
            </a:r>
          </a:p>
          <a:p>
            <a:r>
              <a:rPr lang="en-US" sz="1400" b="0" dirty="0">
                <a:solidFill>
                  <a:srgbClr val="212121"/>
                </a:solidFill>
                <a:effectLst/>
                <a:latin typeface="Menlo" panose="020B0609030804020204" pitchFamily="49" charset="0"/>
              </a:rPr>
              <a:t>);</a:t>
            </a:r>
          </a:p>
        </p:txBody>
      </p:sp>
      <p:sp>
        <p:nvSpPr>
          <p:cNvPr id="8" name="Rectangle 7">
            <a:extLst>
              <a:ext uri="{FF2B5EF4-FFF2-40B4-BE49-F238E27FC236}">
                <a16:creationId xmlns:a16="http://schemas.microsoft.com/office/drawing/2014/main" id="{93667846-FCFD-104E-BAEF-C3FE3239C6BC}"/>
              </a:ext>
            </a:extLst>
          </p:cNvPr>
          <p:cNvSpPr/>
          <p:nvPr/>
        </p:nvSpPr>
        <p:spPr>
          <a:xfrm>
            <a:off x="7110411" y="3729751"/>
            <a:ext cx="3752850" cy="3323987"/>
          </a:xfrm>
          <a:prstGeom prst="rect">
            <a:avLst/>
          </a:prstGeom>
        </p:spPr>
        <p:txBody>
          <a:bodyPr wrap="square">
            <a:spAutoFit/>
          </a:bodyPr>
          <a:lstStyle/>
          <a:p>
            <a:r>
              <a:rPr lang="en-US" sz="1400" b="0" dirty="0">
                <a:solidFill>
                  <a:srgbClr val="0000FF"/>
                </a:solidFill>
                <a:effectLst/>
                <a:latin typeface="Menlo" panose="020B0609030804020204" pitchFamily="49" charset="0"/>
              </a:rPr>
              <a:t>insert</a:t>
            </a:r>
            <a:r>
              <a:rPr lang="en-US" sz="1400" b="0" dirty="0">
                <a:solidFill>
                  <a:srgbClr val="212121"/>
                </a:solidFill>
                <a:effectLst/>
                <a:latin typeface="Menlo" panose="020B0609030804020204" pitchFamily="49" charset="0"/>
              </a:rPr>
              <a:t> </a:t>
            </a:r>
            <a:r>
              <a:rPr lang="en-US" sz="1400" b="0" dirty="0">
                <a:solidFill>
                  <a:srgbClr val="0000FF"/>
                </a:solidFill>
                <a:effectLst/>
                <a:latin typeface="Menlo" panose="020B0609030804020204" pitchFamily="49" charset="0"/>
              </a:rPr>
              <a:t>into</a:t>
            </a:r>
            <a:r>
              <a:rPr lang="en-US" sz="1400" b="0" dirty="0">
                <a:solidFill>
                  <a:srgbClr val="212121"/>
                </a:solidFill>
                <a:effectLst/>
                <a:latin typeface="Menlo" panose="020B0609030804020204" pitchFamily="49" charset="0"/>
              </a:rPr>
              <a:t> DEPARTMENT</a:t>
            </a:r>
          </a:p>
          <a:p>
            <a:r>
              <a:rPr lang="en-US" sz="1400" b="0" dirty="0">
                <a:solidFill>
                  <a:srgbClr val="0000FF"/>
                </a:solidFill>
                <a:effectLst/>
                <a:latin typeface="Menlo" panose="020B0609030804020204" pitchFamily="49" charset="0"/>
              </a:rPr>
              <a:t>values</a:t>
            </a:r>
            <a:endParaRPr lang="en-US" sz="1400" b="0" dirty="0">
              <a:solidFill>
                <a:srgbClr val="212121"/>
              </a:solidFill>
              <a:effectLst/>
              <a:latin typeface="Menlo" panose="020B0609030804020204" pitchFamily="49" charset="0"/>
            </a:endParaRP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'Front Office'</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2</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'Reservation'</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3</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'Banquet'</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4</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'Finance'</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5</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'HR'</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6</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'Inventory'</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7</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'Security'</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8</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'Housekeeping'</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9</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'CRM'</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10</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'Quality Management'</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r>
              <a:rPr lang="en-US" sz="1400" b="0" dirty="0">
                <a:solidFill>
                  <a:srgbClr val="212121"/>
                </a:solidFill>
                <a:effectLst/>
                <a:latin typeface="Menlo" panose="020B0609030804020204" pitchFamily="49" charset="0"/>
              </a:rPr>
              <a:t>(</a:t>
            </a:r>
            <a:r>
              <a:rPr lang="en-US" sz="1400" b="0" dirty="0">
                <a:solidFill>
                  <a:srgbClr val="09885A"/>
                </a:solidFill>
                <a:effectLst/>
                <a:latin typeface="Menlo" panose="020B0609030804020204" pitchFamily="49" charset="0"/>
              </a:rPr>
              <a:t>11</a:t>
            </a:r>
            <a:r>
              <a:rPr lang="en-US" sz="1400" b="0" dirty="0">
                <a:solidFill>
                  <a:srgbClr val="212121"/>
                </a:solidFill>
                <a:effectLst/>
                <a:latin typeface="Menlo" panose="020B0609030804020204" pitchFamily="49" charset="0"/>
              </a:rPr>
              <a:t>, </a:t>
            </a:r>
            <a:r>
              <a:rPr lang="en-US" sz="1400" b="0" dirty="0">
                <a:solidFill>
                  <a:srgbClr val="A31515"/>
                </a:solidFill>
                <a:effectLst/>
                <a:latin typeface="Menlo" panose="020B0609030804020204" pitchFamily="49" charset="0"/>
              </a:rPr>
              <a:t>'Energy Management'</a:t>
            </a:r>
            <a:r>
              <a:rPr lang="en-US" sz="1400" b="0" dirty="0">
                <a:solidFill>
                  <a:srgbClr val="212121"/>
                </a:solidFill>
                <a:effectLst/>
                <a:latin typeface="Menlo" panose="020B0609030804020204" pitchFamily="49" charset="0"/>
              </a:rPr>
              <a:t>, </a:t>
            </a:r>
            <a:r>
              <a:rPr lang="en-US" sz="1400" b="0" dirty="0">
                <a:solidFill>
                  <a:srgbClr val="09885A"/>
                </a:solidFill>
                <a:effectLst/>
                <a:latin typeface="Menlo" panose="020B0609030804020204" pitchFamily="49" charset="0"/>
              </a:rPr>
              <a:t>1</a:t>
            </a:r>
            <a:r>
              <a:rPr lang="en-US" sz="1400" b="0" dirty="0">
                <a:solidFill>
                  <a:srgbClr val="212121"/>
                </a:solidFill>
                <a:effectLst/>
                <a:latin typeface="Menlo" panose="020B0609030804020204" pitchFamily="49" charset="0"/>
              </a:rPr>
              <a:t>);</a:t>
            </a:r>
          </a:p>
          <a:p>
            <a:br>
              <a:rPr lang="en-US" sz="1400" b="0" dirty="0">
                <a:solidFill>
                  <a:srgbClr val="212121"/>
                </a:solidFill>
                <a:effectLst/>
                <a:latin typeface="Menlo" panose="020B0609030804020204" pitchFamily="49" charset="0"/>
              </a:rPr>
            </a:br>
            <a:endParaRPr lang="en-US" sz="1400" b="0" dirty="0">
              <a:solidFill>
                <a:srgbClr val="212121"/>
              </a:solidFill>
              <a:effectLst/>
              <a:latin typeface="Menlo" panose="020B0609030804020204" pitchFamily="49" charset="0"/>
            </a:endParaRPr>
          </a:p>
        </p:txBody>
      </p:sp>
    </p:spTree>
    <p:extLst>
      <p:ext uri="{BB962C8B-B14F-4D97-AF65-F5344CB8AC3E}">
        <p14:creationId xmlns:p14="http://schemas.microsoft.com/office/powerpoint/2010/main" val="487594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3" name="Rectangle 2">
            <a:extLst>
              <a:ext uri="{FF2B5EF4-FFF2-40B4-BE49-F238E27FC236}">
                <a16:creationId xmlns:a16="http://schemas.microsoft.com/office/drawing/2014/main" id="{88D9B52B-BF32-704E-B57B-8EBD70EFDC58}"/>
              </a:ext>
            </a:extLst>
          </p:cNvPr>
          <p:cNvSpPr/>
          <p:nvPr/>
        </p:nvSpPr>
        <p:spPr>
          <a:xfrm>
            <a:off x="833436" y="1541559"/>
            <a:ext cx="4602164" cy="1569660"/>
          </a:xfrm>
          <a:prstGeom prst="rect">
            <a:avLst/>
          </a:prstGeom>
        </p:spPr>
        <p:txBody>
          <a:bodyPr wrap="square">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GUEST</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GUEST_ID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FULL_NAME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PHONE_NUM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unique</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CITY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255</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CREDIT_NUM </a:t>
            </a:r>
            <a:r>
              <a:rPr lang="en-US" sz="1200" b="0" dirty="0">
                <a:solidFill>
                  <a:srgbClr val="0000FF"/>
                </a:solidFill>
                <a:effectLst/>
                <a:latin typeface="Menlo" panose="020B0609030804020204" pitchFamily="49" charset="0"/>
              </a:rPr>
              <a:t>varchar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50</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unique</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p:txBody>
      </p:sp>
      <p:sp>
        <p:nvSpPr>
          <p:cNvPr id="7" name="Rectangle 6">
            <a:extLst>
              <a:ext uri="{FF2B5EF4-FFF2-40B4-BE49-F238E27FC236}">
                <a16:creationId xmlns:a16="http://schemas.microsoft.com/office/drawing/2014/main" id="{B7A9397C-296C-9946-8435-291AC4B8D436}"/>
              </a:ext>
            </a:extLst>
          </p:cNvPr>
          <p:cNvSpPr/>
          <p:nvPr/>
        </p:nvSpPr>
        <p:spPr>
          <a:xfrm>
            <a:off x="833436" y="3301719"/>
            <a:ext cx="10266364" cy="3046988"/>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GUEST</a:t>
            </a:r>
            <a:r>
              <a:rPr lang="ru-RU"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Anvar</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Sadyk</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(707) 456 90 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'Nur-Sultan'</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4532099626602164'</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Serik</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Baymeken</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(707) 444 67 45'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'Atyrau'</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4024007124705954'</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Assyl</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Aidar</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(711) 500 61 26'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Taldykorgan</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4024007118383495'</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Arsen</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Sardyk</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(711) 627 55 36'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'Sochi'</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4539478018205211'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Kozha</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Zhanqulov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(712) 106 63 69'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'Oral'</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4916738312766363'</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'Sara </a:t>
            </a:r>
            <a:r>
              <a:rPr lang="en-US" sz="1200" b="0" dirty="0" err="1">
                <a:solidFill>
                  <a:srgbClr val="A31515"/>
                </a:solidFill>
                <a:effectLst/>
                <a:latin typeface="Menlo" panose="020B0609030804020204" pitchFamily="49" charset="0"/>
              </a:rPr>
              <a:t>Bayit</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(349) 530 63 73'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'Moscow'</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4716851877537392'</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Kenzhebek</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Myrzam</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(710) 657 27 55'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Saryagash</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4024007182109552'</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Assyl</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Sadvakasova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'+996 312 465789'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'Bishkek'</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'VISA, 4024007150236130'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'Arman </a:t>
            </a:r>
            <a:r>
              <a:rPr lang="en-US" sz="1200" b="0" dirty="0" err="1">
                <a:solidFill>
                  <a:srgbClr val="A31515"/>
                </a:solidFill>
                <a:effectLst/>
                <a:latin typeface="Menlo" panose="020B0609030804020204" pitchFamily="49" charset="0"/>
              </a:rPr>
              <a:t>Nadirkhan</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(702) 169 78 42'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'Oral'</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5131419184497058'</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Erbolat</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Bedelkhan</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(700) 587 69 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ALmaty</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5215578085850100'</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'Aida </a:t>
            </a:r>
            <a:r>
              <a:rPr lang="en-US" sz="1200" b="0" dirty="0" err="1">
                <a:solidFill>
                  <a:srgbClr val="A31515"/>
                </a:solidFill>
                <a:effectLst/>
                <a:latin typeface="Menlo" panose="020B0609030804020204" pitchFamily="49" charset="0"/>
              </a:rPr>
              <a:t>Serikova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'+996 312 505709'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'Osh'</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5541518874590801'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'Dana </a:t>
            </a:r>
            <a:r>
              <a:rPr lang="en-US" sz="1200" b="0" dirty="0" err="1">
                <a:solidFill>
                  <a:srgbClr val="A31515"/>
                </a:solidFill>
                <a:effectLst/>
                <a:latin typeface="Menlo" panose="020B0609030804020204" pitchFamily="49" charset="0"/>
              </a:rPr>
              <a:t>Zhetpisova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(349) 880 86 33'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Oskemen</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5206143089959802'</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'Dmitriy </a:t>
            </a:r>
            <a:r>
              <a:rPr lang="en-US" sz="1200" b="0" dirty="0" err="1">
                <a:solidFill>
                  <a:srgbClr val="A31515"/>
                </a:solidFill>
                <a:effectLst/>
                <a:latin typeface="Menlo" panose="020B0609030804020204" pitchFamily="49" charset="0"/>
              </a:rPr>
              <a:t>Stepanov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(835) 058 72 42'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'Saint Petersburg'</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5212548318092724'</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'Alex </a:t>
            </a:r>
            <a:r>
              <a:rPr lang="en-US" sz="1200" b="0" dirty="0" err="1">
                <a:solidFill>
                  <a:srgbClr val="A31515"/>
                </a:solidFill>
                <a:effectLst/>
                <a:latin typeface="Menlo" panose="020B0609030804020204" pitchFamily="49" charset="0"/>
              </a:rPr>
              <a:t>Zaytsev</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(346) 440 36 62'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'Kazan'</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5544187231482941'</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a:t>
            </a:r>
            <a:r>
              <a:rPr lang="en-US" sz="1200" b="0" dirty="0" err="1">
                <a:solidFill>
                  <a:srgbClr val="A31515"/>
                </a:solidFill>
                <a:effectLst/>
                <a:latin typeface="Menlo" panose="020B0609030804020204" pitchFamily="49" charset="0"/>
              </a:rPr>
              <a:t>Pelageya</a:t>
            </a:r>
            <a:r>
              <a:rPr lang="en-US" sz="1200" b="0" dirty="0">
                <a:solidFill>
                  <a:srgbClr val="A31515"/>
                </a:solidFill>
                <a:effectLst/>
                <a:latin typeface="Menlo" panose="020B0609030804020204" pitchFamily="49" charset="0"/>
              </a:rPr>
              <a:t> </a:t>
            </a:r>
            <a:r>
              <a:rPr lang="en-US" sz="1200" b="0" dirty="0" err="1">
                <a:solidFill>
                  <a:srgbClr val="A31515"/>
                </a:solidFill>
                <a:effectLst/>
                <a:latin typeface="Menlo" panose="020B0609030804020204" pitchFamily="49" charset="0"/>
              </a:rPr>
              <a:t>Petrova</a:t>
            </a:r>
            <a:r>
              <a:rPr lang="en-US" sz="1200" b="0" dirty="0">
                <a:solidFill>
                  <a:srgbClr val="A31515"/>
                </a:solidFill>
                <a:effectLst/>
                <a:latin typeface="Menlo" panose="020B0609030804020204" pitchFamily="49" charset="0"/>
              </a:rPr>
              <a:t>'</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'8 (437) 994 94 94'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'Novosibirsk'</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'MASTERCARD, 5532823872547071'</a:t>
            </a:r>
            <a:r>
              <a:rPr lang="en-US" sz="12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293384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4D63EC-D623-B64A-AEE9-3771D590CB4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Development Stage</a:t>
            </a:r>
            <a:endParaRPr lang="en-US" sz="5400" kern="1200" dirty="0">
              <a:solidFill>
                <a:schemeClr val="tx1"/>
              </a:solidFill>
              <a:latin typeface="+mj-lt"/>
              <a:ea typeface="+mj-ea"/>
              <a:cs typeface="+mj-cs"/>
            </a:endParaRPr>
          </a:p>
        </p:txBody>
      </p:sp>
      <p:sp>
        <p:nvSpPr>
          <p:cNvPr id="2" name="Rectangle 1">
            <a:extLst>
              <a:ext uri="{FF2B5EF4-FFF2-40B4-BE49-F238E27FC236}">
                <a16:creationId xmlns:a16="http://schemas.microsoft.com/office/drawing/2014/main" id="{38BD2509-8C2F-6442-8B40-C96A9234A3E4}"/>
              </a:ext>
            </a:extLst>
          </p:cNvPr>
          <p:cNvSpPr/>
          <p:nvPr/>
        </p:nvSpPr>
        <p:spPr>
          <a:xfrm>
            <a:off x="833436" y="1582801"/>
            <a:ext cx="6096000" cy="1938992"/>
          </a:xfrm>
          <a:prstGeom prst="rect">
            <a:avLst/>
          </a:prstGeom>
        </p:spPr>
        <p:txBody>
          <a:bodyPr>
            <a:spAutoFit/>
          </a:bodyPr>
          <a:lstStyle/>
          <a:p>
            <a:r>
              <a:rPr lang="en-US" sz="1200" b="0" dirty="0">
                <a:solidFill>
                  <a:srgbClr val="0000FF"/>
                </a:solidFill>
                <a:effectLst/>
                <a:latin typeface="Menlo" panose="020B0609030804020204" pitchFamily="49" charset="0"/>
              </a:rPr>
              <a:t>create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table</a:t>
            </a:r>
            <a:r>
              <a:rPr lang="en-US" sz="1200" b="0" dirty="0">
                <a:solidFill>
                  <a:srgbClr val="212121"/>
                </a:solidFill>
                <a:effectLst/>
                <a:latin typeface="Menlo" panose="020B0609030804020204" pitchFamily="49" charset="0"/>
              </a:rPr>
              <a:t> RESERVATION</a:t>
            </a:r>
          </a:p>
          <a:p>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RSRV_ID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primary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key</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H_CODE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HOTEL(H_CODE),</a:t>
            </a:r>
          </a:p>
          <a:p>
            <a:pPr lvl="1"/>
            <a:r>
              <a:rPr lang="en-US" sz="1200" b="0" dirty="0">
                <a:solidFill>
                  <a:srgbClr val="212121"/>
                </a:solidFill>
                <a:effectLst/>
                <a:latin typeface="Menlo" panose="020B0609030804020204" pitchFamily="49" charset="0"/>
              </a:rPr>
              <a:t>GUEST_ID </a:t>
            </a:r>
            <a:r>
              <a:rPr lang="en-US" sz="1200" b="0" dirty="0">
                <a:solidFill>
                  <a:srgbClr val="0000FF"/>
                </a:solidFill>
                <a:effectLst/>
                <a:latin typeface="Menlo" panose="020B0609030804020204" pitchFamily="49" charset="0"/>
              </a:rPr>
              <a:t>int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foreign key</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references</a:t>
            </a:r>
            <a:r>
              <a:rPr lang="en-US" sz="1200" b="0" dirty="0">
                <a:solidFill>
                  <a:srgbClr val="212121"/>
                </a:solidFill>
                <a:effectLst/>
                <a:latin typeface="Menlo" panose="020B0609030804020204" pitchFamily="49" charset="0"/>
              </a:rPr>
              <a:t> GUEST(GUEST_ID),</a:t>
            </a:r>
          </a:p>
          <a:p>
            <a:pPr lvl="1"/>
            <a:r>
              <a:rPr lang="en-US" sz="1200" b="0" dirty="0">
                <a:solidFill>
                  <a:srgbClr val="212121"/>
                </a:solidFill>
                <a:effectLst/>
                <a:latin typeface="Menlo" panose="020B0609030804020204" pitchFamily="49" charset="0"/>
              </a:rPr>
              <a:t>RSRV_DATE </a:t>
            </a:r>
            <a:r>
              <a:rPr lang="en-US" sz="1200" b="0" dirty="0">
                <a:solidFill>
                  <a:srgbClr val="0000FF"/>
                </a:solidFill>
                <a:effectLst/>
                <a:latin typeface="Menlo" panose="020B0609030804020204" pitchFamily="49" charset="0"/>
              </a:rPr>
              <a:t>date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CHECK_IN </a:t>
            </a:r>
            <a:r>
              <a:rPr lang="en-US" sz="1200" b="0" dirty="0">
                <a:solidFill>
                  <a:srgbClr val="0000FF"/>
                </a:solidFill>
                <a:effectLst/>
                <a:latin typeface="Menlo" panose="020B0609030804020204" pitchFamily="49" charset="0"/>
              </a:rPr>
              <a:t>datetime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CHECK_OUT </a:t>
            </a:r>
            <a:r>
              <a:rPr lang="en-US" sz="1200" b="0" dirty="0">
                <a:solidFill>
                  <a:srgbClr val="0000FF"/>
                </a:solidFill>
                <a:effectLst/>
                <a:latin typeface="Menlo" panose="020B0609030804020204" pitchFamily="49" charset="0"/>
              </a:rPr>
              <a:t>datetime</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r>
              <a:rPr lang="en-US" sz="1200" b="0" dirty="0">
                <a:solidFill>
                  <a:srgbClr val="212121"/>
                </a:solidFill>
                <a:effectLst/>
                <a:latin typeface="Menlo" panose="020B0609030804020204" pitchFamily="49" charset="0"/>
              </a:rPr>
              <a:t>,</a:t>
            </a:r>
          </a:p>
          <a:p>
            <a:pPr lvl="1"/>
            <a:r>
              <a:rPr lang="en-US" sz="1200" b="0" dirty="0">
                <a:solidFill>
                  <a:srgbClr val="212121"/>
                </a:solidFill>
                <a:effectLst/>
                <a:latin typeface="Menlo" panose="020B0609030804020204" pitchFamily="49" charset="0"/>
              </a:rPr>
              <a:t>PAYMNT_TYPE </a:t>
            </a:r>
            <a:r>
              <a:rPr lang="en-US" sz="1200" b="0" dirty="0">
                <a:solidFill>
                  <a:srgbClr val="0000FF"/>
                </a:solidFill>
                <a:effectLst/>
                <a:latin typeface="Menlo" panose="020B0609030804020204" pitchFamily="49" charset="0"/>
              </a:rPr>
              <a:t>char</a:t>
            </a:r>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not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null</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p>
        </p:txBody>
      </p:sp>
      <p:sp>
        <p:nvSpPr>
          <p:cNvPr id="5" name="Rectangle 4">
            <a:extLst>
              <a:ext uri="{FF2B5EF4-FFF2-40B4-BE49-F238E27FC236}">
                <a16:creationId xmlns:a16="http://schemas.microsoft.com/office/drawing/2014/main" id="{7900A814-FC18-6B4E-813D-5861A120C1D5}"/>
              </a:ext>
            </a:extLst>
          </p:cNvPr>
          <p:cNvSpPr/>
          <p:nvPr/>
        </p:nvSpPr>
        <p:spPr>
          <a:xfrm>
            <a:off x="833436" y="3521793"/>
            <a:ext cx="9144000" cy="3046988"/>
          </a:xfrm>
          <a:prstGeom prst="rect">
            <a:avLst/>
          </a:prstGeom>
        </p:spPr>
        <p:txBody>
          <a:bodyPr wrap="square">
            <a:spAutoFit/>
          </a:bodyPr>
          <a:lstStyle/>
          <a:p>
            <a:r>
              <a:rPr lang="en-US" sz="1200" b="0" dirty="0">
                <a:solidFill>
                  <a:srgbClr val="0000FF"/>
                </a:solidFill>
                <a:effectLst/>
                <a:latin typeface="Menlo" panose="020B0609030804020204" pitchFamily="49" charset="0"/>
              </a:rPr>
              <a:t>insert</a:t>
            </a:r>
            <a:r>
              <a:rPr lang="en-US"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into</a:t>
            </a:r>
            <a:r>
              <a:rPr lang="en-US" sz="1200" b="0" dirty="0">
                <a:solidFill>
                  <a:srgbClr val="212121"/>
                </a:solidFill>
                <a:effectLst/>
                <a:latin typeface="Menlo" panose="020B0609030804020204" pitchFamily="49" charset="0"/>
              </a:rPr>
              <a:t> RESERVATION</a:t>
            </a:r>
            <a:r>
              <a:rPr lang="ru-RU" sz="1200" b="0" dirty="0">
                <a:solidFill>
                  <a:srgbClr val="212121"/>
                </a:solidFill>
                <a:effectLst/>
                <a:latin typeface="Menlo" panose="020B0609030804020204" pitchFamily="49" charset="0"/>
              </a:rPr>
              <a:t> </a:t>
            </a:r>
            <a:r>
              <a:rPr lang="en-US" sz="1200" b="0" dirty="0">
                <a:solidFill>
                  <a:srgbClr val="0000FF"/>
                </a:solidFill>
                <a:effectLst/>
                <a:latin typeface="Menlo" panose="020B0609030804020204" pitchFamily="49" charset="0"/>
              </a:rPr>
              <a:t>values</a:t>
            </a:r>
            <a:endParaRPr lang="en-US" sz="1200" b="0" dirty="0">
              <a:solidFill>
                <a:srgbClr val="212121"/>
              </a:solidFill>
              <a:effectLst/>
              <a:latin typeface="Menlo" panose="020B0609030804020204" pitchFamily="49" charset="0"/>
            </a:endParaRP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'2022-03-14 14:00'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'2022-03-17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 17:20'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'2022-02-06 09:00'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'2022-03-08 21:00'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'2022-03-13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'2021-12-28'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'2021-12-28 19:00'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'2022-01-02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'2021-12-28'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'2021-12-28 21:00'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'2022-01-03 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'2022-03-08 15:00'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'2022-03-10 10:00'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'2022-02-23 22:00'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'2022-02-24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6</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'2021-09-20'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'2021-10-14 15:00'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'2021-10-28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7</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'2021-11-23'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'2021-11-23 19:00'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'2021-11-27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10</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8</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'2022-03-08 20:00'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'2022-03-13 09:00'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9</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 16:00'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'2021-08-08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 21:21'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'2021-08-03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'by cash'</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13</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12</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'2021-08-01 21:05'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'2021-08-03 12:00'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14</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 17:40'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'2022-02-06 09:00'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a:p>
            <a:r>
              <a:rPr lang="en-US" sz="1200" b="0" dirty="0">
                <a:solidFill>
                  <a:srgbClr val="212121"/>
                </a:solidFill>
                <a:effectLst/>
                <a:latin typeface="Menlo" panose="020B0609030804020204" pitchFamily="49" charset="0"/>
              </a:rPr>
              <a:t>(</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a:t>
            </a:r>
            <a:r>
              <a:rPr lang="en-US" sz="1200" b="0" dirty="0">
                <a:solidFill>
                  <a:srgbClr val="212121"/>
                </a:solidFill>
                <a:effectLst/>
                <a:latin typeface="Menlo" panose="020B0609030804020204" pitchFamily="49" charset="0"/>
              </a:rPr>
              <a:t>, </a:t>
            </a:r>
            <a:r>
              <a:rPr lang="en-US" sz="1200" b="0" dirty="0">
                <a:solidFill>
                  <a:srgbClr val="09885A"/>
                </a:solidFill>
                <a:effectLst/>
                <a:latin typeface="Menlo" panose="020B0609030804020204" pitchFamily="49" charset="0"/>
              </a:rPr>
              <a:t>15</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'2022-01-23 17:33'</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'2022-02-06 09:00'</a:t>
            </a:r>
            <a:r>
              <a:rPr lang="en-US" sz="1200" b="0" dirty="0">
                <a:solidFill>
                  <a:srgbClr val="212121"/>
                </a:solidFill>
                <a:effectLst/>
                <a:latin typeface="Menlo" panose="020B0609030804020204" pitchFamily="49" charset="0"/>
              </a:rPr>
              <a:t>, </a:t>
            </a:r>
            <a:r>
              <a:rPr lang="en-US" sz="1200" b="0" dirty="0">
                <a:solidFill>
                  <a:srgbClr val="A31515"/>
                </a:solidFill>
                <a:effectLst/>
                <a:latin typeface="Menlo" panose="020B0609030804020204" pitchFamily="49" charset="0"/>
              </a:rPr>
              <a:t>'online'</a:t>
            </a:r>
            <a:r>
              <a:rPr lang="en-US" sz="1200" b="0" dirty="0">
                <a:solidFill>
                  <a:srgbClr val="212121"/>
                </a:solidFill>
                <a:effectLst/>
                <a:latin typeface="Menlo" panose="020B0609030804020204" pitchFamily="49" charset="0"/>
              </a:rPr>
              <a:t>);</a:t>
            </a:r>
          </a:p>
        </p:txBody>
      </p:sp>
    </p:spTree>
    <p:extLst>
      <p:ext uri="{BB962C8B-B14F-4D97-AF65-F5344CB8AC3E}">
        <p14:creationId xmlns:p14="http://schemas.microsoft.com/office/powerpoint/2010/main" val="2082536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TotalTime>
  <Words>4657</Words>
  <Application>Microsoft Macintosh PowerPoint</Application>
  <PresentationFormat>Widescreen</PresentationFormat>
  <Paragraphs>604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Menlo</vt:lpstr>
      <vt:lpstr>Times New Roman</vt:lpstr>
      <vt:lpstr>Office Theme</vt:lpstr>
      <vt:lpstr>Hotel Management System</vt:lpstr>
      <vt:lpstr>Conceptual Design</vt:lpstr>
      <vt:lpstr>Logical Design</vt:lpstr>
      <vt:lpstr>Normalization Criteria</vt:lpstr>
      <vt:lpstr>Metadata</vt:lpstr>
      <vt:lpstr>Metadata</vt:lpstr>
      <vt:lpstr>Development Stage</vt:lpstr>
      <vt:lpstr>Development Stage</vt:lpstr>
      <vt:lpstr>Development Stage</vt:lpstr>
      <vt:lpstr>Development Stage</vt:lpstr>
      <vt:lpstr>Development Stage</vt:lpstr>
      <vt:lpstr>Development Stage</vt:lpstr>
      <vt:lpstr>Development Stage</vt:lpstr>
      <vt:lpstr>Development Stage</vt:lpstr>
      <vt:lpstr>Development Stage</vt:lpstr>
      <vt:lpstr>Development Stage</vt:lpstr>
      <vt:lpstr>Development Stage</vt:lpstr>
      <vt:lpstr>Development Stage</vt:lpstr>
      <vt:lpstr>Queries for DB</vt:lpstr>
      <vt:lpstr>Queries for DB</vt:lpstr>
      <vt:lpstr>Queries for DB</vt:lpstr>
      <vt:lpstr>Queries for DB</vt:lpstr>
      <vt:lpstr>Queries for DB</vt:lpstr>
      <vt:lpstr>Queries for DB</vt:lpstr>
      <vt:lpstr>Queries for DB</vt:lpstr>
      <vt:lpstr>Queries for DB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Dinara K. Zhorabek</dc:creator>
  <cp:lastModifiedBy>Dinara K. Zhorabek</cp:lastModifiedBy>
  <cp:revision>8</cp:revision>
  <dcterms:created xsi:type="dcterms:W3CDTF">2022-03-14T16:26:17Z</dcterms:created>
  <dcterms:modified xsi:type="dcterms:W3CDTF">2022-03-15T06:23:01Z</dcterms:modified>
</cp:coreProperties>
</file>