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000000"/>
    <a:srgbClr val="D2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25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41210"/>
            <a:ext cx="10363200" cy="79586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006793"/>
            <a:ext cx="9144000" cy="551920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217084"/>
            <a:ext cx="262890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217084"/>
            <a:ext cx="7734300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699132"/>
            <a:ext cx="10515600" cy="950912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298215"/>
            <a:ext cx="10515600" cy="500062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5417"/>
            <a:ext cx="51816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85417"/>
            <a:ext cx="51816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7089"/>
            <a:ext cx="105156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603877"/>
            <a:ext cx="5157787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350250"/>
            <a:ext cx="5157787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603877"/>
            <a:ext cx="5183188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8350250"/>
            <a:ext cx="518318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291422"/>
            <a:ext cx="6172200" cy="162454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291422"/>
            <a:ext cx="6172200" cy="162454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7089"/>
            <a:ext cx="105156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85417"/>
            <a:ext cx="105156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6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blue background with waves&#10;&#10;AI-generated content may be incorrect.">
            <a:extLst>
              <a:ext uri="{FF2B5EF4-FFF2-40B4-BE49-F238E27FC236}">
                <a16:creationId xmlns:a16="http://schemas.microsoft.com/office/drawing/2014/main" id="{FB8935A0-3D54-2DB7-454E-CB4A1ED6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/>
          <a:stretch/>
        </p:blipFill>
        <p:spPr>
          <a:xfrm>
            <a:off x="-6005" y="0"/>
            <a:ext cx="12198005" cy="622144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C5DEA42-A5B9-E9DB-80A8-6075B4F97E81}"/>
              </a:ext>
            </a:extLst>
          </p:cNvPr>
          <p:cNvGrpSpPr/>
          <p:nvPr/>
        </p:nvGrpSpPr>
        <p:grpSpPr>
          <a:xfrm>
            <a:off x="1285962" y="2423746"/>
            <a:ext cx="9614070" cy="5358579"/>
            <a:chOff x="1154205" y="-53165"/>
            <a:chExt cx="9944416" cy="5542696"/>
          </a:xfrm>
          <a:effectLst>
            <a:outerShdw blurRad="50800" dist="50800" dir="5400000" algn="ctr" rotWithShape="0">
              <a:schemeClr val="tx1">
                <a:lumMod val="65000"/>
                <a:lumOff val="35000"/>
                <a:alpha val="68000"/>
              </a:scheme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F1B6F46-4DBD-A9E0-3A57-B129E69FEA0B}"/>
                </a:ext>
              </a:extLst>
            </p:cNvPr>
            <p:cNvSpPr/>
            <p:nvPr/>
          </p:nvSpPr>
          <p:spPr>
            <a:xfrm>
              <a:off x="1154205" y="-53165"/>
              <a:ext cx="9944416" cy="5542696"/>
            </a:xfrm>
            <a:prstGeom prst="roundRect">
              <a:avLst>
                <a:gd name="adj" fmla="val 40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1F36525-25D4-6471-5BA3-3316C8BD9BBA}"/>
                </a:ext>
              </a:extLst>
            </p:cNvPr>
            <p:cNvSpPr/>
            <p:nvPr/>
          </p:nvSpPr>
          <p:spPr>
            <a:xfrm>
              <a:off x="7227597" y="854049"/>
              <a:ext cx="664873" cy="26258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C6217-3B72-609B-39DC-6EF2A2ACF145}"/>
                </a:ext>
              </a:extLst>
            </p:cNvPr>
            <p:cNvSpPr txBox="1"/>
            <p:nvPr/>
          </p:nvSpPr>
          <p:spPr>
            <a:xfrm>
              <a:off x="6448549" y="831455"/>
              <a:ext cx="421485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4A6182"/>
                  </a:solidFill>
                  <a:latin typeface="Century Gothic" panose="020B0502020202020204" pitchFamily="34" charset="0"/>
                </a:rPr>
                <a:t>7H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7C1648-0920-B51B-2527-FEA12CC8E4E5}"/>
                </a:ext>
              </a:extLst>
            </p:cNvPr>
            <p:cNvSpPr txBox="1"/>
            <p:nvPr/>
          </p:nvSpPr>
          <p:spPr>
            <a:xfrm>
              <a:off x="7305799" y="831455"/>
              <a:ext cx="525944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30H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A6EBF1-9B4E-AB9A-339D-F77718CA458A}"/>
                </a:ext>
              </a:extLst>
            </p:cNvPr>
            <p:cNvSpPr txBox="1"/>
            <p:nvPr/>
          </p:nvSpPr>
          <p:spPr>
            <a:xfrm>
              <a:off x="8264038" y="831455"/>
              <a:ext cx="525944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586574"/>
                  </a:solidFill>
                  <a:latin typeface="Century Gothic" panose="020B0502020202020204" pitchFamily="34" charset="0"/>
                </a:rPr>
                <a:t>90H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90CF3C-D38C-4EB4-5F92-D2A013DCC85B}"/>
                </a:ext>
              </a:extLst>
            </p:cNvPr>
            <p:cNvSpPr txBox="1"/>
            <p:nvPr/>
          </p:nvSpPr>
          <p:spPr>
            <a:xfrm>
              <a:off x="9217595" y="831455"/>
              <a:ext cx="373400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586574"/>
                  </a:solidFill>
                  <a:latin typeface="Century Gothic" panose="020B0502020202020204" pitchFamily="34" charset="0"/>
                </a:rPr>
                <a:t>1T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A86F68-CC55-BD67-074C-178F44F8C162}"/>
                </a:ext>
              </a:extLst>
            </p:cNvPr>
            <p:cNvSpPr txBox="1"/>
            <p:nvPr/>
          </p:nvSpPr>
          <p:spPr>
            <a:xfrm>
              <a:off x="3342911" y="831455"/>
              <a:ext cx="1089693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4A6182"/>
                  </a:solidFill>
                  <a:latin typeface="Century Gothic" panose="020B0502020202020204" pitchFamily="34" charset="0"/>
                </a:rPr>
                <a:t>ke</a:t>
              </a:r>
              <a:r>
                <a:rPr lang="en-US" sz="1400" b="1" dirty="0">
                  <a:solidFill>
                    <a:srgbClr val="4A6182"/>
                  </a:solidFill>
                  <a:latin typeface="Century Gothic" panose="020B0502020202020204" pitchFamily="34" charset="0"/>
                </a:rPr>
                <a:t> Rupiah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0A6347-06FB-A00C-049A-43780DA45063}"/>
                </a:ext>
              </a:extLst>
            </p:cNvPr>
            <p:cNvGrpSpPr/>
            <p:nvPr/>
          </p:nvGrpSpPr>
          <p:grpSpPr>
            <a:xfrm>
              <a:off x="2415469" y="827479"/>
              <a:ext cx="936854" cy="318352"/>
              <a:chOff x="3978046" y="1629069"/>
              <a:chExt cx="936854" cy="31835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0D96848-3BB7-C22E-E0EA-7629795C1235}"/>
                  </a:ext>
                </a:extLst>
              </p:cNvPr>
              <p:cNvSpPr/>
              <p:nvPr/>
            </p:nvSpPr>
            <p:spPr>
              <a:xfrm>
                <a:off x="4669155" y="1655641"/>
                <a:ext cx="245745" cy="26258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2B09947-AEA3-1C11-3A7C-E48EDA385E9E}"/>
                  </a:ext>
                </a:extLst>
              </p:cNvPr>
              <p:cNvGrpSpPr/>
              <p:nvPr/>
            </p:nvGrpSpPr>
            <p:grpSpPr>
              <a:xfrm>
                <a:off x="3978046" y="1629069"/>
                <a:ext cx="936854" cy="318352"/>
                <a:chOff x="3978046" y="1629069"/>
                <a:chExt cx="936854" cy="318352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44EDA315-8608-86BD-F797-916EA9CCFAFD}"/>
                    </a:ext>
                  </a:extLst>
                </p:cNvPr>
                <p:cNvSpPr/>
                <p:nvPr/>
              </p:nvSpPr>
              <p:spPr>
                <a:xfrm>
                  <a:off x="3978046" y="1655641"/>
                  <a:ext cx="936854" cy="26258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B32C4F7-F2C5-5800-9A30-E868A22A4D2B}"/>
                    </a:ext>
                  </a:extLst>
                </p:cNvPr>
                <p:cNvSpPr txBox="1"/>
                <p:nvPr/>
              </p:nvSpPr>
              <p:spPr>
                <a:xfrm>
                  <a:off x="3978046" y="1629069"/>
                  <a:ext cx="530915" cy="31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586574"/>
                      </a:solidFill>
                      <a:latin typeface="Century Gothic" panose="020B0502020202020204" pitchFamily="34" charset="0"/>
                    </a:rPr>
                    <a:t>USD</a:t>
                  </a:r>
                </a:p>
              </p:txBody>
            </p:sp>
            <p:pic>
              <p:nvPicPr>
                <p:cNvPr id="57" name="Picture 56" descr="A flag in a circle&#10;&#10;AI-generated content may be incorrect.">
                  <a:extLst>
                    <a:ext uri="{FF2B5EF4-FFF2-40B4-BE49-F238E27FC236}">
                      <a16:creationId xmlns:a16="http://schemas.microsoft.com/office/drawing/2014/main" id="{5C328FC5-5D5B-7FF6-E7E2-032D87EF7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0475" y="1704613"/>
                  <a:ext cx="156687" cy="156687"/>
                </a:xfrm>
                <a:prstGeom prst="rect">
                  <a:avLst/>
                </a:prstGeom>
              </p:spPr>
            </p:pic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7683981-3B15-16FE-DF4E-421F73C01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5825" y="1655641"/>
                  <a:ext cx="0" cy="262584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47F39D0-1F50-BC5D-EBAD-699867E948FC}"/>
                    </a:ext>
                  </a:extLst>
                </p:cNvPr>
                <p:cNvGrpSpPr/>
                <p:nvPr/>
              </p:nvGrpSpPr>
              <p:grpSpPr>
                <a:xfrm>
                  <a:off x="4716833" y="1753876"/>
                  <a:ext cx="114388" cy="65853"/>
                  <a:chOff x="4730663" y="1753876"/>
                  <a:chExt cx="114388" cy="65853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B6388B4-C014-23DE-35E4-0FA17CDBB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30663" y="1758065"/>
                    <a:ext cx="56518" cy="5328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E12187B-8C4A-E3A3-EF63-CAA31D107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3923" y="1753876"/>
                    <a:ext cx="61128" cy="6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BAB562-33A9-1964-F9A6-73EEB3B15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077" b="-1"/>
            <a:stretch/>
          </p:blipFill>
          <p:spPr>
            <a:xfrm>
              <a:off x="2090928" y="1391156"/>
              <a:ext cx="8010144" cy="372957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90512D-4E33-438D-EF32-EBD1A14F84DF}"/>
                </a:ext>
              </a:extLst>
            </p:cNvPr>
            <p:cNvSpPr txBox="1"/>
            <p:nvPr/>
          </p:nvSpPr>
          <p:spPr>
            <a:xfrm>
              <a:off x="6486134" y="-4890"/>
              <a:ext cx="733205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entury Gothic" panose="020B0502020202020204" pitchFamily="34" charset="0"/>
                </a:rPr>
                <a:t>Grafik</a:t>
              </a:r>
              <a:endParaRPr lang="en-US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F424B9B-8E0D-621B-D6BF-85ED02A11E85}"/>
                </a:ext>
              </a:extLst>
            </p:cNvPr>
            <p:cNvSpPr txBox="1"/>
            <p:nvPr/>
          </p:nvSpPr>
          <p:spPr>
            <a:xfrm>
              <a:off x="4844443" y="-4890"/>
              <a:ext cx="945440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Konversi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87817D1-76F3-46EA-5759-CA0781C21A53}"/>
              </a:ext>
            </a:extLst>
          </p:cNvPr>
          <p:cNvSpPr txBox="1"/>
          <p:nvPr/>
        </p:nvSpPr>
        <p:spPr>
          <a:xfrm>
            <a:off x="5643716" y="29135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2F142F-8FB1-5CC7-EADB-AEADB7EA8DB8}"/>
              </a:ext>
            </a:extLst>
          </p:cNvPr>
          <p:cNvSpPr txBox="1"/>
          <p:nvPr/>
        </p:nvSpPr>
        <p:spPr>
          <a:xfrm>
            <a:off x="4427504" y="424652"/>
            <a:ext cx="333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Nilai IDR di Dunia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959743-0984-50BD-F8F9-37E5908735EC}"/>
              </a:ext>
            </a:extLst>
          </p:cNvPr>
          <p:cNvSpPr txBox="1"/>
          <p:nvPr/>
        </p:nvSpPr>
        <p:spPr>
          <a:xfrm>
            <a:off x="4734373" y="1363305"/>
            <a:ext cx="272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Powered by Alpha Vantage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FBE131-B5FB-77CF-86B2-ACA9B0F3306F}"/>
              </a:ext>
            </a:extLst>
          </p:cNvPr>
          <p:cNvSpPr txBox="1"/>
          <p:nvPr/>
        </p:nvSpPr>
        <p:spPr>
          <a:xfrm>
            <a:off x="2704293" y="9639270"/>
            <a:ext cx="678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Real-Time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Tingkat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Kenaikan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Mata Uang IDR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ED31F7-E239-C351-5A7E-35DEDF95ECFF}"/>
              </a:ext>
            </a:extLst>
          </p:cNvPr>
          <p:cNvSpPr txBox="1"/>
          <p:nvPr/>
        </p:nvSpPr>
        <p:spPr>
          <a:xfrm>
            <a:off x="1870400" y="10451252"/>
            <a:ext cx="199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Jenis </a:t>
            </a:r>
            <a:r>
              <a:rPr lang="en-US" sz="16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Konversi</a:t>
            </a:r>
            <a:endParaRPr lang="en-US" sz="1600" b="1" dirty="0">
              <a:solidFill>
                <a:srgbClr val="4A6182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9DCD2C-710A-DD34-2F3A-B2A4756CC845}"/>
              </a:ext>
            </a:extLst>
          </p:cNvPr>
          <p:cNvSpPr txBox="1"/>
          <p:nvPr/>
        </p:nvSpPr>
        <p:spPr>
          <a:xfrm>
            <a:off x="4930665" y="10451252"/>
            <a:ext cx="24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Tingkat </a:t>
            </a:r>
            <a:r>
              <a:rPr lang="en-US" sz="16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Kenaikan</a:t>
            </a:r>
            <a:endParaRPr lang="en-US" sz="1600" b="1" dirty="0">
              <a:solidFill>
                <a:srgbClr val="4A6182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3CAA48-60FB-C166-79B4-6A97BE010317}"/>
              </a:ext>
            </a:extLst>
          </p:cNvPr>
          <p:cNvSpPr txBox="1"/>
          <p:nvPr/>
        </p:nvSpPr>
        <p:spPr>
          <a:xfrm>
            <a:off x="8489186" y="10451252"/>
            <a:ext cx="162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Perubahan</a:t>
            </a:r>
            <a:endParaRPr lang="en-US" sz="1600" b="1" dirty="0">
              <a:solidFill>
                <a:srgbClr val="4A6182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3BC8D0-1D40-F72F-B2ED-D37D3C3107A4}"/>
              </a:ext>
            </a:extLst>
          </p:cNvPr>
          <p:cNvSpPr txBox="1"/>
          <p:nvPr/>
        </p:nvSpPr>
        <p:spPr>
          <a:xfrm>
            <a:off x="2171909" y="11085788"/>
            <a:ext cx="12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IDR/USD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F55246-4E3F-F996-BDBB-6B6598C18C42}"/>
              </a:ext>
            </a:extLst>
          </p:cNvPr>
          <p:cNvSpPr txBox="1"/>
          <p:nvPr/>
        </p:nvSpPr>
        <p:spPr>
          <a:xfrm>
            <a:off x="5502931" y="11085788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0.8886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29293BD7-2CA4-C928-54E0-332D59B1B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421" y="11138187"/>
            <a:ext cx="400106" cy="29531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BE508D2-15B2-8F42-B7F7-B506AE8277B1}"/>
              </a:ext>
            </a:extLst>
          </p:cNvPr>
          <p:cNvSpPr txBox="1"/>
          <p:nvPr/>
        </p:nvSpPr>
        <p:spPr>
          <a:xfrm>
            <a:off x="2171910" y="11771545"/>
            <a:ext cx="120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IDR/JPY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D00299-AE03-D5B2-195B-D718D4568D3E}"/>
              </a:ext>
            </a:extLst>
          </p:cNvPr>
          <p:cNvSpPr txBox="1"/>
          <p:nvPr/>
        </p:nvSpPr>
        <p:spPr>
          <a:xfrm>
            <a:off x="5502931" y="11771545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0.9741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E259B3E7-E6B7-90DF-4E61-31FA1E746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421" y="11823944"/>
            <a:ext cx="400106" cy="29531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2EAD07A-BAAA-F828-541A-0032696EE8DD}"/>
              </a:ext>
            </a:extLst>
          </p:cNvPr>
          <p:cNvSpPr txBox="1"/>
          <p:nvPr/>
        </p:nvSpPr>
        <p:spPr>
          <a:xfrm>
            <a:off x="2171902" y="12449492"/>
            <a:ext cx="123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IDR/EUR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0F1123-849E-EE41-081D-F5351310E43B}"/>
              </a:ext>
            </a:extLst>
          </p:cNvPr>
          <p:cNvSpPr txBox="1"/>
          <p:nvPr/>
        </p:nvSpPr>
        <p:spPr>
          <a:xfrm>
            <a:off x="5502931" y="12449492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0.9032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563BFBE-60C0-7AD1-543F-49B924E73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421" y="12501890"/>
            <a:ext cx="400106" cy="29531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8E8CA8-3BF9-9024-28C4-542C795DD903}"/>
              </a:ext>
            </a:extLst>
          </p:cNvPr>
          <p:cNvSpPr txBox="1"/>
          <p:nvPr/>
        </p:nvSpPr>
        <p:spPr>
          <a:xfrm>
            <a:off x="2171902" y="13179838"/>
            <a:ext cx="132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IDR/MYR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105C11-8CAB-14AE-8228-3EA8FB0CB1D0}"/>
              </a:ext>
            </a:extLst>
          </p:cNvPr>
          <p:cNvSpPr txBox="1"/>
          <p:nvPr/>
        </p:nvSpPr>
        <p:spPr>
          <a:xfrm>
            <a:off x="5502931" y="13179838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0.9863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836AE03-A187-61DD-55F7-1F5AA2720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421" y="13232234"/>
            <a:ext cx="400106" cy="29531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852FD41D-1B9C-B171-34F0-A3298022ABA3}"/>
              </a:ext>
            </a:extLst>
          </p:cNvPr>
          <p:cNvSpPr txBox="1"/>
          <p:nvPr/>
        </p:nvSpPr>
        <p:spPr>
          <a:xfrm>
            <a:off x="2171902" y="13910181"/>
            <a:ext cx="132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IDR/SGD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69228C-E5E8-F038-4956-866E77E368F4}"/>
              </a:ext>
            </a:extLst>
          </p:cNvPr>
          <p:cNvSpPr txBox="1"/>
          <p:nvPr/>
        </p:nvSpPr>
        <p:spPr>
          <a:xfrm>
            <a:off x="5502931" y="13910181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0.9173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9A44F9E-83AA-B0B1-C184-69560618C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421" y="13962577"/>
            <a:ext cx="400106" cy="295316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A1B4AED-01C2-45E9-55FF-277EC3B3B8CA}"/>
              </a:ext>
            </a:extLst>
          </p:cNvPr>
          <p:cNvCxnSpPr>
            <a:cxnSpLocks/>
          </p:cNvCxnSpPr>
          <p:nvPr/>
        </p:nvCxnSpPr>
        <p:spPr>
          <a:xfrm>
            <a:off x="1982210" y="1151637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68EF2E2-418B-2493-4E12-5B7CCABEE310}"/>
              </a:ext>
            </a:extLst>
          </p:cNvPr>
          <p:cNvCxnSpPr>
            <a:cxnSpLocks/>
          </p:cNvCxnSpPr>
          <p:nvPr/>
        </p:nvCxnSpPr>
        <p:spPr>
          <a:xfrm>
            <a:off x="1982210" y="1227837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BAF1A2D-0D4B-2738-BFD7-F8D7F34796E2}"/>
              </a:ext>
            </a:extLst>
          </p:cNvPr>
          <p:cNvCxnSpPr>
            <a:cxnSpLocks/>
          </p:cNvCxnSpPr>
          <p:nvPr/>
        </p:nvCxnSpPr>
        <p:spPr>
          <a:xfrm>
            <a:off x="1982210" y="1292861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CC92DAC-321A-7676-1720-D3678A603281}"/>
              </a:ext>
            </a:extLst>
          </p:cNvPr>
          <p:cNvCxnSpPr>
            <a:cxnSpLocks/>
          </p:cNvCxnSpPr>
          <p:nvPr/>
        </p:nvCxnSpPr>
        <p:spPr>
          <a:xfrm>
            <a:off x="1982210" y="1367029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FF0C83F-1FF4-3279-69A9-492BA30523F1}"/>
              </a:ext>
            </a:extLst>
          </p:cNvPr>
          <p:cNvCxnSpPr>
            <a:cxnSpLocks/>
          </p:cNvCxnSpPr>
          <p:nvPr/>
        </p:nvCxnSpPr>
        <p:spPr>
          <a:xfrm>
            <a:off x="1982210" y="1439165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5FC2259-6EA5-CD3C-4C46-07685CBA4E27}"/>
              </a:ext>
            </a:extLst>
          </p:cNvPr>
          <p:cNvSpPr txBox="1"/>
          <p:nvPr/>
        </p:nvSpPr>
        <p:spPr>
          <a:xfrm>
            <a:off x="2109657" y="15848919"/>
            <a:ext cx="7446386" cy="304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Pada </a:t>
            </a:r>
            <a:r>
              <a:rPr lang="en-US" sz="1400" dirty="0" err="1">
                <a:latin typeface="Century Gothic" panose="020B0502020202020204" pitchFamily="34" charset="0"/>
              </a:rPr>
              <a:t>awal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pemerintahan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tahun</a:t>
            </a:r>
            <a:r>
              <a:rPr lang="en-US" sz="1400" dirty="0">
                <a:latin typeface="Century Gothic" panose="020B0502020202020204" pitchFamily="34" charset="0"/>
              </a:rPr>
              <a:t> 2025, </a:t>
            </a:r>
            <a:r>
              <a:rPr lang="en-US" sz="1400" dirty="0" err="1">
                <a:latin typeface="Century Gothic" panose="020B0502020202020204" pitchFamily="34" charset="0"/>
              </a:rPr>
              <a:t>nilai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tukar</a:t>
            </a:r>
            <a:r>
              <a:rPr lang="en-US" sz="1400" dirty="0">
                <a:latin typeface="Century Gothic" panose="020B0502020202020204" pitchFamily="34" charset="0"/>
              </a:rPr>
              <a:t> rupiah </a:t>
            </a:r>
            <a:r>
              <a:rPr lang="en-US" sz="1400" dirty="0" err="1">
                <a:latin typeface="Century Gothic" panose="020B0502020202020204" pitchFamily="34" charset="0"/>
              </a:rPr>
              <a:t>mengalami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pelemahan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signifikan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Ketidakpastian</a:t>
            </a:r>
            <a:r>
              <a:rPr lang="en-US" sz="1400" dirty="0">
                <a:latin typeface="Century Gothic" panose="020B0502020202020204" pitchFamily="34" charset="0"/>
              </a:rPr>
              <a:t> pasar </a:t>
            </a:r>
            <a:r>
              <a:rPr lang="en-US" sz="1400" dirty="0" err="1">
                <a:latin typeface="Century Gothic" panose="020B0502020202020204" pitchFamily="34" charset="0"/>
              </a:rPr>
              <a:t>terhadap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arah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kebijakan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ekonomi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diambil</a:t>
            </a:r>
            <a:r>
              <a:rPr lang="en-US" sz="1400" dirty="0">
                <a:latin typeface="Century Gothic" panose="020B0502020202020204" pitchFamily="34" charset="0"/>
              </a:rPr>
              <a:t> oleh </a:t>
            </a:r>
            <a:r>
              <a:rPr lang="en-US" sz="1400" dirty="0" err="1">
                <a:latin typeface="Century Gothic" panose="020B0502020202020204" pitchFamily="34" charset="0"/>
              </a:rPr>
              <a:t>pemerintah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memicu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kekhawatiran</a:t>
            </a:r>
            <a:r>
              <a:rPr lang="en-US" sz="1400" dirty="0">
                <a:latin typeface="Century Gothic" panose="020B0502020202020204" pitchFamily="34" charset="0"/>
              </a:rPr>
              <a:t> investor, </a:t>
            </a:r>
            <a:r>
              <a:rPr lang="en-US" sz="1400" dirty="0" err="1">
                <a:latin typeface="Century Gothic" panose="020B0502020202020204" pitchFamily="34" charset="0"/>
              </a:rPr>
              <a:t>sehingga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banyak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menarik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dananya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dari</a:t>
            </a:r>
            <a:r>
              <a:rPr lang="en-US" sz="1400" dirty="0">
                <a:latin typeface="Century Gothic" panose="020B0502020202020204" pitchFamily="34" charset="0"/>
              </a:rPr>
              <a:t> pasar </a:t>
            </a:r>
            <a:r>
              <a:rPr lang="en-US" sz="1400" dirty="0" err="1">
                <a:latin typeface="Century Gothic" panose="020B0502020202020204" pitchFamily="34" charset="0"/>
              </a:rPr>
              <a:t>domestik</a:t>
            </a:r>
            <a:r>
              <a:rPr lang="en-US" sz="1400" dirty="0">
                <a:latin typeface="Century Gothic" panose="020B0502020202020204" pitchFamily="34" charset="0"/>
              </a:rPr>
              <a:t>. Selain </a:t>
            </a:r>
            <a:r>
              <a:rPr lang="en-US" sz="1400" dirty="0" err="1">
                <a:latin typeface="Century Gothic" panose="020B0502020202020204" pitchFamily="34" charset="0"/>
              </a:rPr>
              <a:t>itu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perubahan</a:t>
            </a:r>
            <a:r>
              <a:rPr lang="en-US" sz="1400" dirty="0">
                <a:latin typeface="Century Gothic" panose="020B0502020202020204" pitchFamily="34" charset="0"/>
              </a:rPr>
              <a:t> strategi </a:t>
            </a:r>
            <a:r>
              <a:rPr lang="en-US" sz="1400" dirty="0" err="1">
                <a:latin typeface="Century Gothic" panose="020B0502020202020204" pitchFamily="34" charset="0"/>
              </a:rPr>
              <a:t>fiskal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moneter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belum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jelas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turut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menambah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tekanan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terhadap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stabilitas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nilai</a:t>
            </a:r>
            <a:r>
              <a:rPr lang="en-US" sz="1400" dirty="0">
                <a:latin typeface="Century Gothic" panose="020B0502020202020204" pitchFamily="34" charset="0"/>
              </a:rPr>
              <a:t> rupiah. </a:t>
            </a:r>
            <a:r>
              <a:rPr lang="en-US" sz="1400" dirty="0" err="1">
                <a:latin typeface="Century Gothic" panose="020B0502020202020204" pitchFamily="34" charset="0"/>
              </a:rPr>
              <a:t>Situasi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mencerminkan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pentingnya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kepercayaan</a:t>
            </a:r>
            <a:r>
              <a:rPr lang="en-US" sz="1400" dirty="0">
                <a:latin typeface="Century Gothic" panose="020B0502020202020204" pitchFamily="34" charset="0"/>
              </a:rPr>
              <a:t> pasar </a:t>
            </a:r>
            <a:r>
              <a:rPr lang="en-US" sz="1400" dirty="0" err="1">
                <a:latin typeface="Century Gothic" panose="020B0502020202020204" pitchFamily="34" charset="0"/>
              </a:rPr>
              <a:t>terhadap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konsistensi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kredibilitas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kebijakan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pemerintah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8A8244D-D51E-145B-6AC4-A3EB7A9F1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512463"/>
            <a:ext cx="12192000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75C0-4F67-17E8-5BBB-359450DD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blue background with waves&#10;&#10;AI-generated content may be incorrect.">
            <a:extLst>
              <a:ext uri="{FF2B5EF4-FFF2-40B4-BE49-F238E27FC236}">
                <a16:creationId xmlns:a16="http://schemas.microsoft.com/office/drawing/2014/main" id="{8050FF2A-25CD-7293-8895-508D2190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/>
          <a:stretch/>
        </p:blipFill>
        <p:spPr>
          <a:xfrm>
            <a:off x="-6005" y="0"/>
            <a:ext cx="12198005" cy="622144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6C48ED4-A463-99D1-564B-73CFD56E7F79}"/>
              </a:ext>
            </a:extLst>
          </p:cNvPr>
          <p:cNvGrpSpPr/>
          <p:nvPr/>
        </p:nvGrpSpPr>
        <p:grpSpPr>
          <a:xfrm>
            <a:off x="1285962" y="3662242"/>
            <a:ext cx="9614070" cy="3179531"/>
            <a:chOff x="1154205" y="-53165"/>
            <a:chExt cx="9944416" cy="5542696"/>
          </a:xfrm>
          <a:effectLst>
            <a:outerShdw blurRad="50800" dist="50800" dir="5400000" algn="ctr" rotWithShape="0">
              <a:schemeClr val="tx1">
                <a:lumMod val="65000"/>
                <a:lumOff val="35000"/>
                <a:alpha val="68000"/>
              </a:scheme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E26B21-728A-5932-7653-B167C2018B1C}"/>
                </a:ext>
              </a:extLst>
            </p:cNvPr>
            <p:cNvSpPr/>
            <p:nvPr/>
          </p:nvSpPr>
          <p:spPr>
            <a:xfrm>
              <a:off x="1154205" y="-53165"/>
              <a:ext cx="9944416" cy="5542696"/>
            </a:xfrm>
            <a:prstGeom prst="roundRect">
              <a:avLst>
                <a:gd name="adj" fmla="val 40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293DA14-BAAD-3556-C670-A909ECFE5694}"/>
                </a:ext>
              </a:extLst>
            </p:cNvPr>
            <p:cNvSpPr txBox="1"/>
            <p:nvPr/>
          </p:nvSpPr>
          <p:spPr>
            <a:xfrm>
              <a:off x="1584054" y="1183615"/>
              <a:ext cx="844296" cy="45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4A6182"/>
                  </a:solidFill>
                  <a:latin typeface="Century Gothic" panose="020B0502020202020204" pitchFamily="34" charset="0"/>
                </a:rPr>
                <a:t>Jumlah</a:t>
              </a:r>
              <a:endParaRPr lang="en-US" sz="1400" b="1" dirty="0">
                <a:solidFill>
                  <a:srgbClr val="4A618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C6E12A-F0F6-B80F-B799-ACA07855094E}"/>
                </a:ext>
              </a:extLst>
            </p:cNvPr>
            <p:cNvSpPr txBox="1"/>
            <p:nvPr/>
          </p:nvSpPr>
          <p:spPr>
            <a:xfrm>
              <a:off x="6469158" y="-4890"/>
              <a:ext cx="733205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747474"/>
                  </a:solidFill>
                  <a:latin typeface="Century Gothic" panose="020B0502020202020204" pitchFamily="34" charset="0"/>
                </a:rPr>
                <a:t>Grafik</a:t>
              </a:r>
              <a:endParaRPr lang="en-US" sz="1400" b="1" dirty="0">
                <a:solidFill>
                  <a:srgbClr val="74747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B52650-1ABF-D5A7-2B53-7470C0F948DC}"/>
                </a:ext>
              </a:extLst>
            </p:cNvPr>
            <p:cNvSpPr txBox="1"/>
            <p:nvPr/>
          </p:nvSpPr>
          <p:spPr>
            <a:xfrm>
              <a:off x="4844443" y="-4890"/>
              <a:ext cx="945440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Konversi</a:t>
              </a:r>
              <a:endParaRPr lang="en-US" sz="1400" b="1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05E58C-D4C1-FF17-0A1B-C2B55922E43A}"/>
                </a:ext>
              </a:extLst>
            </p:cNvPr>
            <p:cNvSpPr txBox="1"/>
            <p:nvPr/>
          </p:nvSpPr>
          <p:spPr>
            <a:xfrm>
              <a:off x="6596669" y="1183615"/>
              <a:ext cx="1112906" cy="45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4A6182"/>
                  </a:solidFill>
                  <a:latin typeface="Century Gothic" panose="020B0502020202020204" pitchFamily="34" charset="0"/>
                </a:rPr>
                <a:t>Dikonversi</a:t>
              </a:r>
              <a:endParaRPr lang="en-US" sz="1400" b="1" dirty="0">
                <a:solidFill>
                  <a:srgbClr val="4A618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D3363-4D8F-70CC-1D6D-49B3959601D7}"/>
                </a:ext>
              </a:extLst>
            </p:cNvPr>
            <p:cNvSpPr txBox="1"/>
            <p:nvPr/>
          </p:nvSpPr>
          <p:spPr>
            <a:xfrm>
              <a:off x="4764663" y="3748075"/>
              <a:ext cx="2653265" cy="643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$1 USD = Rp16986 IDR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C91924E-811B-A8C0-0E59-E8D5EEC496C7}"/>
              </a:ext>
            </a:extLst>
          </p:cNvPr>
          <p:cNvSpPr txBox="1"/>
          <p:nvPr/>
        </p:nvSpPr>
        <p:spPr>
          <a:xfrm>
            <a:off x="5643716" y="29135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38E2BC-8DC0-6DED-34FD-61880D37659B}"/>
              </a:ext>
            </a:extLst>
          </p:cNvPr>
          <p:cNvSpPr txBox="1"/>
          <p:nvPr/>
        </p:nvSpPr>
        <p:spPr>
          <a:xfrm>
            <a:off x="4427504" y="424652"/>
            <a:ext cx="333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Nilai IDR di Dunia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937CC-F2D5-0E77-99C2-608733A75599}"/>
              </a:ext>
            </a:extLst>
          </p:cNvPr>
          <p:cNvSpPr txBox="1"/>
          <p:nvPr/>
        </p:nvSpPr>
        <p:spPr>
          <a:xfrm>
            <a:off x="4734373" y="1363305"/>
            <a:ext cx="272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Powered by Alpha Vantage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EB6BD1-E12A-C0D3-8BC9-0108D005D8AF}"/>
              </a:ext>
            </a:extLst>
          </p:cNvPr>
          <p:cNvSpPr txBox="1"/>
          <p:nvPr/>
        </p:nvSpPr>
        <p:spPr>
          <a:xfrm>
            <a:off x="2704293" y="9639270"/>
            <a:ext cx="678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Real-Time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Tingkat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Kenaikan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Mata Uang IDR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997E51-2944-72D8-E8F2-8EF5A3CAB35C}"/>
              </a:ext>
            </a:extLst>
          </p:cNvPr>
          <p:cNvSpPr txBox="1"/>
          <p:nvPr/>
        </p:nvSpPr>
        <p:spPr>
          <a:xfrm>
            <a:off x="1870400" y="10451252"/>
            <a:ext cx="199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Jenis </a:t>
            </a:r>
            <a:r>
              <a:rPr lang="en-US" sz="16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Konversi</a:t>
            </a:r>
            <a:endParaRPr lang="en-US" sz="1600" b="1" dirty="0">
              <a:solidFill>
                <a:srgbClr val="4A6182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CAD4D8-F21E-7C31-4C11-56BBE656C10E}"/>
              </a:ext>
            </a:extLst>
          </p:cNvPr>
          <p:cNvSpPr txBox="1"/>
          <p:nvPr/>
        </p:nvSpPr>
        <p:spPr>
          <a:xfrm>
            <a:off x="4930665" y="10451252"/>
            <a:ext cx="24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Tingkat </a:t>
            </a:r>
            <a:r>
              <a:rPr lang="en-US" sz="16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Kenaikan</a:t>
            </a:r>
            <a:endParaRPr lang="en-US" sz="1600" b="1" dirty="0">
              <a:solidFill>
                <a:srgbClr val="4A6182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62287C-1BA8-EBB1-297C-5CED05D35B67}"/>
              </a:ext>
            </a:extLst>
          </p:cNvPr>
          <p:cNvSpPr txBox="1"/>
          <p:nvPr/>
        </p:nvSpPr>
        <p:spPr>
          <a:xfrm>
            <a:off x="8489186" y="10451252"/>
            <a:ext cx="162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Perubahan</a:t>
            </a:r>
            <a:endParaRPr lang="en-US" sz="1600" b="1" dirty="0">
              <a:solidFill>
                <a:srgbClr val="4A6182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E03951-2DE2-F34C-743D-F2FF42614AE3}"/>
              </a:ext>
            </a:extLst>
          </p:cNvPr>
          <p:cNvSpPr txBox="1"/>
          <p:nvPr/>
        </p:nvSpPr>
        <p:spPr>
          <a:xfrm>
            <a:off x="2171909" y="11085788"/>
            <a:ext cx="12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IDR/USD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FD5626-D95D-67A8-8943-A05F18FE8CE3}"/>
              </a:ext>
            </a:extLst>
          </p:cNvPr>
          <p:cNvSpPr txBox="1"/>
          <p:nvPr/>
        </p:nvSpPr>
        <p:spPr>
          <a:xfrm>
            <a:off x="5502931" y="11085788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0.8886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721860A-B5B2-B068-8CED-667D5561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21" y="11138187"/>
            <a:ext cx="400106" cy="29531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3643C89-ADD9-9B49-E0C1-08CDEA31E44E}"/>
              </a:ext>
            </a:extLst>
          </p:cNvPr>
          <p:cNvSpPr txBox="1"/>
          <p:nvPr/>
        </p:nvSpPr>
        <p:spPr>
          <a:xfrm>
            <a:off x="2171910" y="11771545"/>
            <a:ext cx="120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IDR/JPY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639BC4-7907-23F2-F12C-B128319A310D}"/>
              </a:ext>
            </a:extLst>
          </p:cNvPr>
          <p:cNvSpPr txBox="1"/>
          <p:nvPr/>
        </p:nvSpPr>
        <p:spPr>
          <a:xfrm>
            <a:off x="5502931" y="11771545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0.9741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7C98EAD-FAA0-30D7-B6A9-9375A394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21" y="11823944"/>
            <a:ext cx="400106" cy="29531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B890D4A-D652-0BA0-6D89-3750F1087DD1}"/>
              </a:ext>
            </a:extLst>
          </p:cNvPr>
          <p:cNvSpPr txBox="1"/>
          <p:nvPr/>
        </p:nvSpPr>
        <p:spPr>
          <a:xfrm>
            <a:off x="2171902" y="12449492"/>
            <a:ext cx="123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IDR/EUR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85D06C-50C0-5C3B-3ED6-139C8E6D3384}"/>
              </a:ext>
            </a:extLst>
          </p:cNvPr>
          <p:cNvSpPr txBox="1"/>
          <p:nvPr/>
        </p:nvSpPr>
        <p:spPr>
          <a:xfrm>
            <a:off x="5502931" y="12449492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0.9032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39BB047-5033-02A7-D7FE-973418EB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21" y="12501890"/>
            <a:ext cx="400106" cy="29531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CF300B1-EE39-1D79-3ED2-1A64D636B377}"/>
              </a:ext>
            </a:extLst>
          </p:cNvPr>
          <p:cNvSpPr txBox="1"/>
          <p:nvPr/>
        </p:nvSpPr>
        <p:spPr>
          <a:xfrm>
            <a:off x="2171902" y="13179838"/>
            <a:ext cx="132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IDR/MYR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4395E49-6E50-442C-0292-AEF7D735CBF0}"/>
              </a:ext>
            </a:extLst>
          </p:cNvPr>
          <p:cNvSpPr txBox="1"/>
          <p:nvPr/>
        </p:nvSpPr>
        <p:spPr>
          <a:xfrm>
            <a:off x="5502931" y="13179838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0.9863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B66C066-949B-F5F0-A678-185D26DD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21" y="13232234"/>
            <a:ext cx="400106" cy="29531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A4077-18CC-5BE2-E229-4A7BA3AB419F}"/>
              </a:ext>
            </a:extLst>
          </p:cNvPr>
          <p:cNvSpPr txBox="1"/>
          <p:nvPr/>
        </p:nvSpPr>
        <p:spPr>
          <a:xfrm>
            <a:off x="2171902" y="13910181"/>
            <a:ext cx="132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IDR/SGD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67AA75-01A5-5761-749A-14AF57E44E6B}"/>
              </a:ext>
            </a:extLst>
          </p:cNvPr>
          <p:cNvSpPr txBox="1"/>
          <p:nvPr/>
        </p:nvSpPr>
        <p:spPr>
          <a:xfrm>
            <a:off x="5502931" y="13910181"/>
            <a:ext cx="1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0.9173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4535924-C4E0-7999-ED06-D91A18F2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21" y="13962577"/>
            <a:ext cx="400106" cy="295316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C53A398-D5F9-003E-8FAE-8EFC3902B898}"/>
              </a:ext>
            </a:extLst>
          </p:cNvPr>
          <p:cNvCxnSpPr>
            <a:cxnSpLocks/>
          </p:cNvCxnSpPr>
          <p:nvPr/>
        </p:nvCxnSpPr>
        <p:spPr>
          <a:xfrm>
            <a:off x="1982210" y="1151637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388A12-66B6-2A39-DA6C-B1D1FD2BAFF8}"/>
              </a:ext>
            </a:extLst>
          </p:cNvPr>
          <p:cNvCxnSpPr>
            <a:cxnSpLocks/>
          </p:cNvCxnSpPr>
          <p:nvPr/>
        </p:nvCxnSpPr>
        <p:spPr>
          <a:xfrm>
            <a:off x="1982210" y="1227837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5E77ADC-3E63-CBC8-0CA6-3632E7B81275}"/>
              </a:ext>
            </a:extLst>
          </p:cNvPr>
          <p:cNvCxnSpPr>
            <a:cxnSpLocks/>
          </p:cNvCxnSpPr>
          <p:nvPr/>
        </p:nvCxnSpPr>
        <p:spPr>
          <a:xfrm>
            <a:off x="1982210" y="1292861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6BB035-0C27-0DE8-DB99-9171280FA8F6}"/>
              </a:ext>
            </a:extLst>
          </p:cNvPr>
          <p:cNvCxnSpPr>
            <a:cxnSpLocks/>
          </p:cNvCxnSpPr>
          <p:nvPr/>
        </p:nvCxnSpPr>
        <p:spPr>
          <a:xfrm>
            <a:off x="1982210" y="1367029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7D729D-9A56-8D5A-6B22-5C29DF0895EB}"/>
              </a:ext>
            </a:extLst>
          </p:cNvPr>
          <p:cNvCxnSpPr>
            <a:cxnSpLocks/>
          </p:cNvCxnSpPr>
          <p:nvPr/>
        </p:nvCxnSpPr>
        <p:spPr>
          <a:xfrm>
            <a:off x="1982210" y="14391658"/>
            <a:ext cx="7701280" cy="0"/>
          </a:xfrm>
          <a:prstGeom prst="line">
            <a:avLst/>
          </a:prstGeom>
          <a:ln>
            <a:solidFill>
              <a:srgbClr val="D2C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8284C51-56B4-591F-91D8-44D81BC2631A}"/>
              </a:ext>
            </a:extLst>
          </p:cNvPr>
          <p:cNvSpPr txBox="1"/>
          <p:nvPr/>
        </p:nvSpPr>
        <p:spPr>
          <a:xfrm>
            <a:off x="2109657" y="15848919"/>
            <a:ext cx="7446386" cy="304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Pada </a:t>
            </a:r>
            <a:r>
              <a:rPr lang="en-US" sz="1400" dirty="0" err="1">
                <a:latin typeface="Century Gothic" panose="020B0502020202020204" pitchFamily="34" charset="0"/>
              </a:rPr>
              <a:t>awal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pemerintahan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tahun</a:t>
            </a:r>
            <a:r>
              <a:rPr lang="en-US" sz="1400" dirty="0">
                <a:latin typeface="Century Gothic" panose="020B0502020202020204" pitchFamily="34" charset="0"/>
              </a:rPr>
              <a:t> 2025, </a:t>
            </a:r>
            <a:r>
              <a:rPr lang="en-US" sz="1400" dirty="0" err="1">
                <a:latin typeface="Century Gothic" panose="020B0502020202020204" pitchFamily="34" charset="0"/>
              </a:rPr>
              <a:t>nilai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tukar</a:t>
            </a:r>
            <a:r>
              <a:rPr lang="en-US" sz="1400" dirty="0">
                <a:latin typeface="Century Gothic" panose="020B0502020202020204" pitchFamily="34" charset="0"/>
              </a:rPr>
              <a:t> rupiah </a:t>
            </a:r>
            <a:r>
              <a:rPr lang="en-US" sz="1400" dirty="0" err="1">
                <a:latin typeface="Century Gothic" panose="020B0502020202020204" pitchFamily="34" charset="0"/>
              </a:rPr>
              <a:t>mengalami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pelemahan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signifikan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Ketidakpastian</a:t>
            </a:r>
            <a:r>
              <a:rPr lang="en-US" sz="1400" dirty="0">
                <a:latin typeface="Century Gothic" panose="020B0502020202020204" pitchFamily="34" charset="0"/>
              </a:rPr>
              <a:t> pasar </a:t>
            </a:r>
            <a:r>
              <a:rPr lang="en-US" sz="1400" dirty="0" err="1">
                <a:latin typeface="Century Gothic" panose="020B0502020202020204" pitchFamily="34" charset="0"/>
              </a:rPr>
              <a:t>terhadap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arah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kebijakan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ekonomi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diambil</a:t>
            </a:r>
            <a:r>
              <a:rPr lang="en-US" sz="1400" dirty="0">
                <a:latin typeface="Century Gothic" panose="020B0502020202020204" pitchFamily="34" charset="0"/>
              </a:rPr>
              <a:t> oleh </a:t>
            </a:r>
            <a:r>
              <a:rPr lang="en-US" sz="1400" dirty="0" err="1">
                <a:latin typeface="Century Gothic" panose="020B0502020202020204" pitchFamily="34" charset="0"/>
              </a:rPr>
              <a:t>pemerintah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memicu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kekhawatiran</a:t>
            </a:r>
            <a:r>
              <a:rPr lang="en-US" sz="1400" dirty="0">
                <a:latin typeface="Century Gothic" panose="020B0502020202020204" pitchFamily="34" charset="0"/>
              </a:rPr>
              <a:t> investor, </a:t>
            </a:r>
            <a:r>
              <a:rPr lang="en-US" sz="1400" dirty="0" err="1">
                <a:latin typeface="Century Gothic" panose="020B0502020202020204" pitchFamily="34" charset="0"/>
              </a:rPr>
              <a:t>sehingga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banyak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menarik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dananya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dari</a:t>
            </a:r>
            <a:r>
              <a:rPr lang="en-US" sz="1400" dirty="0">
                <a:latin typeface="Century Gothic" panose="020B0502020202020204" pitchFamily="34" charset="0"/>
              </a:rPr>
              <a:t> pasar </a:t>
            </a:r>
            <a:r>
              <a:rPr lang="en-US" sz="1400" dirty="0" err="1">
                <a:latin typeface="Century Gothic" panose="020B0502020202020204" pitchFamily="34" charset="0"/>
              </a:rPr>
              <a:t>domestik</a:t>
            </a:r>
            <a:r>
              <a:rPr lang="en-US" sz="1400" dirty="0">
                <a:latin typeface="Century Gothic" panose="020B0502020202020204" pitchFamily="34" charset="0"/>
              </a:rPr>
              <a:t>. Selain </a:t>
            </a:r>
            <a:r>
              <a:rPr lang="en-US" sz="1400" dirty="0" err="1">
                <a:latin typeface="Century Gothic" panose="020B0502020202020204" pitchFamily="34" charset="0"/>
              </a:rPr>
              <a:t>itu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perubahan</a:t>
            </a:r>
            <a:r>
              <a:rPr lang="en-US" sz="1400" dirty="0">
                <a:latin typeface="Century Gothic" panose="020B0502020202020204" pitchFamily="34" charset="0"/>
              </a:rPr>
              <a:t> strategi </a:t>
            </a:r>
            <a:r>
              <a:rPr lang="en-US" sz="1400" dirty="0" err="1">
                <a:latin typeface="Century Gothic" panose="020B0502020202020204" pitchFamily="34" charset="0"/>
              </a:rPr>
              <a:t>fiskal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moneter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belum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jelas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turut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menambah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tekanan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terhadap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stabilitas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nilai</a:t>
            </a:r>
            <a:r>
              <a:rPr lang="en-US" sz="1400" dirty="0">
                <a:latin typeface="Century Gothic" panose="020B0502020202020204" pitchFamily="34" charset="0"/>
              </a:rPr>
              <a:t> rupiah. </a:t>
            </a:r>
            <a:r>
              <a:rPr lang="en-US" sz="1400" dirty="0" err="1">
                <a:latin typeface="Century Gothic" panose="020B0502020202020204" pitchFamily="34" charset="0"/>
              </a:rPr>
              <a:t>Situasi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mencerminkan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pentingnya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kepercayaan</a:t>
            </a:r>
            <a:r>
              <a:rPr lang="en-US" sz="1400" dirty="0">
                <a:latin typeface="Century Gothic" panose="020B0502020202020204" pitchFamily="34" charset="0"/>
              </a:rPr>
              <a:t> pasar </a:t>
            </a:r>
            <a:r>
              <a:rPr lang="en-US" sz="1400" dirty="0" err="1">
                <a:latin typeface="Century Gothic" panose="020B0502020202020204" pitchFamily="34" charset="0"/>
              </a:rPr>
              <a:t>terhadap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konsistensi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kredibilitas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kebijakan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pemerintah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695F689-B6FB-A409-8468-11F9AB370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512463"/>
            <a:ext cx="12192000" cy="13475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253940-1332-B84A-22A1-DBE7F2C22A5E}"/>
              </a:ext>
            </a:extLst>
          </p:cNvPr>
          <p:cNvSpPr/>
          <p:nvPr/>
        </p:nvSpPr>
        <p:spPr>
          <a:xfrm>
            <a:off x="1727963" y="4916087"/>
            <a:ext cx="3834637" cy="4126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69D3A7-378D-2BC4-8F4C-6EA866E0ED7B}"/>
              </a:ext>
            </a:extLst>
          </p:cNvPr>
          <p:cNvSpPr/>
          <p:nvPr/>
        </p:nvSpPr>
        <p:spPr>
          <a:xfrm>
            <a:off x="6547631" y="4916087"/>
            <a:ext cx="3834637" cy="4126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F5EC6-F680-C1BE-D028-A831CC2DCA14}"/>
              </a:ext>
            </a:extLst>
          </p:cNvPr>
          <p:cNvCxnSpPr/>
          <p:nvPr/>
        </p:nvCxnSpPr>
        <p:spPr>
          <a:xfrm>
            <a:off x="5877538" y="5029200"/>
            <a:ext cx="358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880211-DFB5-0657-062C-0ECB60A4AC66}"/>
              </a:ext>
            </a:extLst>
          </p:cNvPr>
          <p:cNvCxnSpPr>
            <a:cxnSpLocks/>
          </p:cNvCxnSpPr>
          <p:nvPr/>
        </p:nvCxnSpPr>
        <p:spPr>
          <a:xfrm flipH="1">
            <a:off x="5850634" y="5183347"/>
            <a:ext cx="385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D9008F-A9EE-80B0-1255-EF7D12F5BCFA}"/>
              </a:ext>
            </a:extLst>
          </p:cNvPr>
          <p:cNvSpPr txBox="1"/>
          <p:nvPr/>
        </p:nvSpPr>
        <p:spPr>
          <a:xfrm>
            <a:off x="4512930" y="4968506"/>
            <a:ext cx="51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86574"/>
                </a:solidFill>
                <a:latin typeface="Century Gothic" panose="020B0502020202020204" pitchFamily="34" charset="0"/>
              </a:rPr>
              <a:t>USD</a:t>
            </a:r>
          </a:p>
        </p:txBody>
      </p:sp>
      <p:pic>
        <p:nvPicPr>
          <p:cNvPr id="11" name="Picture 10" descr="A flag in a circle&#10;&#10;AI-generated content may be incorrect.">
            <a:extLst>
              <a:ext uri="{FF2B5EF4-FFF2-40B4-BE49-F238E27FC236}">
                <a16:creationId xmlns:a16="http://schemas.microsoft.com/office/drawing/2014/main" id="{4603792D-E86F-FE27-46C4-BCA462C2B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29" y="5053362"/>
            <a:ext cx="151482" cy="1514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CFEAF-2133-DE60-3769-6617ECA81782}"/>
              </a:ext>
            </a:extLst>
          </p:cNvPr>
          <p:cNvCxnSpPr>
            <a:cxnSpLocks/>
          </p:cNvCxnSpPr>
          <p:nvPr/>
        </p:nvCxnSpPr>
        <p:spPr>
          <a:xfrm>
            <a:off x="5222975" y="5081732"/>
            <a:ext cx="102894" cy="1031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FCEB93-970F-83E7-714A-A20072074FA0}"/>
              </a:ext>
            </a:extLst>
          </p:cNvPr>
          <p:cNvCxnSpPr>
            <a:cxnSpLocks/>
          </p:cNvCxnSpPr>
          <p:nvPr/>
        </p:nvCxnSpPr>
        <p:spPr>
          <a:xfrm flipV="1">
            <a:off x="5322720" y="5069391"/>
            <a:ext cx="118716" cy="1236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DBBB67-E65A-5F78-EB46-69B9949A6B4B}"/>
              </a:ext>
            </a:extLst>
          </p:cNvPr>
          <p:cNvCxnSpPr>
            <a:cxnSpLocks/>
          </p:cNvCxnSpPr>
          <p:nvPr/>
        </p:nvCxnSpPr>
        <p:spPr>
          <a:xfrm>
            <a:off x="6695464" y="5081732"/>
            <a:ext cx="102894" cy="1031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E995D5-EA43-CF54-639F-CEA586472B9D}"/>
              </a:ext>
            </a:extLst>
          </p:cNvPr>
          <p:cNvCxnSpPr>
            <a:cxnSpLocks/>
          </p:cNvCxnSpPr>
          <p:nvPr/>
        </p:nvCxnSpPr>
        <p:spPr>
          <a:xfrm flipV="1">
            <a:off x="6795209" y="5069391"/>
            <a:ext cx="118716" cy="1236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6FFE89-2AEE-2263-5363-461E3FF9ADB5}"/>
              </a:ext>
            </a:extLst>
          </p:cNvPr>
          <p:cNvSpPr txBox="1"/>
          <p:nvPr/>
        </p:nvSpPr>
        <p:spPr>
          <a:xfrm>
            <a:off x="7268774" y="4968506"/>
            <a:ext cx="51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86574"/>
                </a:solidFill>
                <a:latin typeface="Century Gothic" panose="020B0502020202020204" pitchFamily="34" charset="0"/>
              </a:rPr>
              <a:t>IDR</a:t>
            </a:r>
          </a:p>
        </p:txBody>
      </p:sp>
      <p:pic>
        <p:nvPicPr>
          <p:cNvPr id="24" name="Picture 23" descr="A red and white circle with a black background&#10;&#10;AI-generated content may be incorrect.">
            <a:extLst>
              <a:ext uri="{FF2B5EF4-FFF2-40B4-BE49-F238E27FC236}">
                <a16:creationId xmlns:a16="http://schemas.microsoft.com/office/drawing/2014/main" id="{88EECB2B-6890-7FAB-44F6-C98BD4E89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11" y="5039499"/>
            <a:ext cx="179209" cy="1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247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Ishak Napitupulu</dc:creator>
  <cp:lastModifiedBy>Ishak Napitupulu</cp:lastModifiedBy>
  <cp:revision>2</cp:revision>
  <dcterms:created xsi:type="dcterms:W3CDTF">2025-04-25T20:50:34Z</dcterms:created>
  <dcterms:modified xsi:type="dcterms:W3CDTF">2025-04-26T01:16:59Z</dcterms:modified>
</cp:coreProperties>
</file>