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5"/>
  </p:notesMasterIdLst>
  <p:sldIdLst>
    <p:sldId id="413" r:id="rId4"/>
    <p:sldId id="414" r:id="rId5"/>
    <p:sldId id="419" r:id="rId6"/>
    <p:sldId id="420" r:id="rId7"/>
    <p:sldId id="421" r:id="rId8"/>
    <p:sldId id="422" r:id="rId9"/>
    <p:sldId id="416" r:id="rId10"/>
    <p:sldId id="418" r:id="rId11"/>
    <p:sldId id="425" r:id="rId12"/>
    <p:sldId id="423" r:id="rId13"/>
    <p:sldId id="424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2D8"/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89324" autoAdjust="0"/>
  </p:normalViewPr>
  <p:slideViewPr>
    <p:cSldViewPr>
      <p:cViewPr>
        <p:scale>
          <a:sx n="66" d="100"/>
          <a:sy n="66" d="100"/>
        </p:scale>
        <p:origin x="-1572" y="-37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8AC951-23CF-465B-A795-3B4192E17115}" type="datetimeFigureOut">
              <a:rPr lang="he-IL" smtClean="0"/>
              <a:t>כ"ג/טבת/תשפ"ב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4C853F0-394C-4B21-B695-95C61BE39EF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319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3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71600" y="768473"/>
            <a:ext cx="11445304" cy="1080121"/>
          </a:xfrm>
        </p:spPr>
        <p:txBody>
          <a:bodyPr/>
          <a:lstStyle/>
          <a:p>
            <a:pPr algn="just"/>
            <a:r>
              <a:rPr lang="en-GB" altLang="ko-KR" sz="5400" b="1" dirty="0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Project 4: </a:t>
            </a:r>
          </a:p>
          <a:p>
            <a:pPr algn="just"/>
            <a:r>
              <a:rPr lang="en-GB" altLang="ko-KR" sz="5400" b="1" dirty="0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              Flights profitability </a:t>
            </a:r>
          </a:p>
          <a:p>
            <a:pPr algn="just"/>
            <a:r>
              <a:rPr lang="en-GB" altLang="ko-KR" sz="5400" b="1" dirty="0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                        From </a:t>
            </a:r>
            <a:r>
              <a:rPr lang="en-GB" altLang="ko-KR" sz="5400" b="1" dirty="0" err="1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Anapa</a:t>
            </a:r>
            <a:endParaRPr lang="he-IL" altLang="ko-KR" sz="5400" b="1" dirty="0" smtClean="0">
              <a:latin typeface="David" pitchFamily="34" charset="-79"/>
              <a:ea typeface="맑은 고딕" pitchFamily="50" charset="-127"/>
              <a:cs typeface="David" pitchFamily="34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44600" y="-222230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164288" y="-4177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2" name="Прямоугольник 1"/>
          <p:cNvSpPr/>
          <p:nvPr/>
        </p:nvSpPr>
        <p:spPr>
          <a:xfrm>
            <a:off x="6283491" y="4587973"/>
            <a:ext cx="2611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en-GB" altLang="ko-KR" sz="2400" b="1" dirty="0" smtClean="0">
                <a:latin typeface="David" pitchFamily="34" charset="-79"/>
                <a:ea typeface="맑은 고딕" pitchFamily="50" charset="-127"/>
                <a:cs typeface="David" pitchFamily="34" charset="-79"/>
              </a:rPr>
              <a:t>Tommy Sheinberg</a:t>
            </a:r>
            <a:endParaRPr lang="he-IL" altLang="ko-KR" sz="2400" b="1" dirty="0">
              <a:latin typeface="David" pitchFamily="34" charset="-79"/>
              <a:ea typeface="맑은 고딕" pitchFamily="50" charset="-127"/>
              <a:cs typeface="David" pitchFamily="34" charset="-79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8594"/>
            <a:ext cx="4427984" cy="3305944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 prstMaterial="metal">
            <a:bevelT prst="angle"/>
            <a:bevelB/>
          </a:sp3d>
        </p:spPr>
      </p:pic>
    </p:spTree>
    <p:extLst>
      <p:ext uri="{BB962C8B-B14F-4D97-AF65-F5344CB8AC3E}">
        <p14:creationId xmlns:p14="http://schemas.microsoft.com/office/powerpoint/2010/main" val="26527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equests – for amount of seats in 737-300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7812360" cy="114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he-IL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-5634" y="627534"/>
            <a:ext cx="78123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fare_conditions</a:t>
            </a:r>
            <a:r>
              <a:rPr lang="en-US" dirty="0"/>
              <a:t>, count(</a:t>
            </a:r>
            <a:r>
              <a:rPr lang="en-US" dirty="0" err="1"/>
              <a:t>fare_conditions</a:t>
            </a:r>
            <a:r>
              <a:rPr lang="en-US" dirty="0"/>
              <a:t>)</a:t>
            </a:r>
          </a:p>
          <a:p>
            <a:r>
              <a:rPr lang="en-US" dirty="0"/>
              <a:t>  FROM</a:t>
            </a:r>
          </a:p>
          <a:p>
            <a:r>
              <a:rPr lang="en-US" dirty="0"/>
              <a:t>  </a:t>
            </a:r>
            <a:r>
              <a:rPr lang="en-US" dirty="0" err="1"/>
              <a:t>dst_project.seats</a:t>
            </a:r>
            <a:r>
              <a:rPr lang="en-US" dirty="0"/>
              <a:t> s </a:t>
            </a:r>
          </a:p>
          <a:p>
            <a:r>
              <a:rPr lang="en-US" dirty="0"/>
              <a:t>  where </a:t>
            </a:r>
            <a:r>
              <a:rPr lang="en-US" dirty="0" err="1"/>
              <a:t>aircraft_code</a:t>
            </a:r>
            <a:r>
              <a:rPr lang="en-US" dirty="0"/>
              <a:t>='733'      </a:t>
            </a:r>
          </a:p>
          <a:p>
            <a:r>
              <a:rPr lang="en-US" dirty="0"/>
              <a:t>  group by </a:t>
            </a:r>
            <a:r>
              <a:rPr lang="en-US" dirty="0" err="1"/>
              <a:t>fare_conditions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361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equests – for amount flights on SU9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781236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select count(</a:t>
            </a:r>
            <a:r>
              <a:rPr lang="en-US" dirty="0" err="1"/>
              <a:t>flight_id</a:t>
            </a:r>
            <a:r>
              <a:rPr lang="en-US" dirty="0"/>
              <a:t>), </a:t>
            </a:r>
            <a:r>
              <a:rPr lang="en-US" dirty="0" err="1"/>
              <a:t>flight_no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from </a:t>
            </a:r>
            <a:r>
              <a:rPr lang="en-US" dirty="0" err="1"/>
              <a:t>dst_project.flights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WHERE </a:t>
            </a:r>
            <a:r>
              <a:rPr lang="en-US" dirty="0" err="1"/>
              <a:t>departure_airport</a:t>
            </a:r>
            <a:r>
              <a:rPr lang="en-US" dirty="0"/>
              <a:t> = 'AAQ'   and (</a:t>
            </a:r>
            <a:r>
              <a:rPr lang="en-US" dirty="0" err="1"/>
              <a:t>date_trunc</a:t>
            </a:r>
            <a:r>
              <a:rPr lang="en-US" dirty="0"/>
              <a:t>('month', </a:t>
            </a:r>
            <a:r>
              <a:rPr lang="en-US" dirty="0" err="1"/>
              <a:t>scheduled_departure</a:t>
            </a:r>
            <a:r>
              <a:rPr lang="en-US" dirty="0"/>
              <a:t>) in ('2017-01-01','2017-02-01', '2017-12-01'))</a:t>
            </a:r>
          </a:p>
          <a:p>
            <a:pPr>
              <a:lnSpc>
                <a:spcPct val="150000"/>
              </a:lnSpc>
            </a:pPr>
            <a:r>
              <a:rPr lang="en-US" dirty="0"/>
              <a:t>AND status not in ('Cancelled') and </a:t>
            </a:r>
            <a:r>
              <a:rPr lang="en-US" dirty="0" err="1"/>
              <a:t>aircraft_code</a:t>
            </a:r>
            <a:r>
              <a:rPr lang="en-US" dirty="0"/>
              <a:t> = 'SU9'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flight_no</a:t>
            </a: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361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The structure of </a:t>
            </a:r>
            <a:r>
              <a:rPr lang="en-GB" altLang="ko-KR" sz="2800" b="1" u="sng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db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" y="652462"/>
            <a:ext cx="82200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Database presentation – description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5" y="771550"/>
            <a:ext cx="896448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To prove and to represent profitability of flights from </a:t>
            </a:r>
            <a:r>
              <a:rPr lang="en-GB" dirty="0" err="1" smtClean="0"/>
              <a:t>Anapa</a:t>
            </a:r>
            <a:r>
              <a:rPr lang="en-GB" dirty="0" smtClean="0"/>
              <a:t> airport, I based on the next </a:t>
            </a:r>
          </a:p>
          <a:p>
            <a:pPr>
              <a:lnSpc>
                <a:spcPct val="150000"/>
              </a:lnSpc>
            </a:pPr>
            <a:r>
              <a:rPr lang="en-GB" dirty="0"/>
              <a:t>t</a:t>
            </a:r>
            <a:r>
              <a:rPr lang="en-GB" dirty="0" smtClean="0"/>
              <a:t>ables: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dirty="0" smtClean="0"/>
              <a:t>‘flights’ –this is a </a:t>
            </a:r>
            <a:r>
              <a:rPr lang="en-GB" b="1" u="sng" dirty="0" smtClean="0">
                <a:solidFill>
                  <a:srgbClr val="FF0000"/>
                </a:solidFill>
              </a:rPr>
              <a:t>main table</a:t>
            </a:r>
            <a:r>
              <a:rPr lang="en-GB" dirty="0" smtClean="0"/>
              <a:t> that includes whole information about flights, there 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 I had to set him to the rest tables – ‘tickets’ for calculating, ‘</a:t>
            </a:r>
            <a:r>
              <a:rPr lang="en-GB" dirty="0" err="1" smtClean="0"/>
              <a:t>aircfrats</a:t>
            </a:r>
            <a:r>
              <a:rPr lang="en-GB" dirty="0" smtClean="0"/>
              <a:t>’, ‘airports’ and 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‘</a:t>
            </a:r>
            <a:r>
              <a:rPr lang="en-GB" dirty="0" err="1" smtClean="0"/>
              <a:t>ticket_flights</a:t>
            </a:r>
            <a:r>
              <a:rPr lang="en-GB" dirty="0" smtClean="0"/>
              <a:t>’ for amount tickets on two flights from ANAPA  (there weren’t 9 flights 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 to NQZ) .</a:t>
            </a: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en-GB" dirty="0" smtClean="0"/>
              <a:t>In order to complete the missing data and represent </a:t>
            </a:r>
            <a:r>
              <a:rPr lang="en-GB" b="1" u="sng" dirty="0" smtClean="0">
                <a:solidFill>
                  <a:srgbClr val="FF0000"/>
                </a:solidFill>
              </a:rPr>
              <a:t>occupancy of flights</a:t>
            </a:r>
            <a:r>
              <a:rPr lang="en-GB" dirty="0" smtClean="0"/>
              <a:t> I based 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  on additional table ‘</a:t>
            </a:r>
            <a:r>
              <a:rPr lang="en-GB" dirty="0" err="1" smtClean="0"/>
              <a:t>boarding_passes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534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Database presentation –flights from AAQ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9144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u="sng" dirty="0" smtClean="0"/>
              <a:t>The aircrafts which flew from ’AAQ’ on winter season</a:t>
            </a:r>
            <a:r>
              <a:rPr lang="en-GB" dirty="0" smtClean="0"/>
              <a:t>: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dirty="0" smtClean="0"/>
              <a:t>Boeing 737.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GB" dirty="0" smtClean="0"/>
              <a:t>Super Jet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3. In Conclusion From ‘AAQ’  were </a:t>
            </a:r>
            <a:r>
              <a:rPr lang="en-GB" dirty="0"/>
              <a:t>done </a:t>
            </a:r>
            <a:r>
              <a:rPr lang="en-GB" dirty="0" smtClean="0"/>
              <a:t>118  flights – 59 by ‘Super Jet’  to Belgorod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   and 59 by Boeing 737 to Moscow destination.</a:t>
            </a:r>
          </a:p>
          <a:p>
            <a:pPr>
              <a:lnSpc>
                <a:spcPct val="150000"/>
              </a:lnSpc>
            </a:pPr>
            <a:r>
              <a:rPr lang="en-GB" b="1" u="sng" dirty="0" smtClean="0"/>
              <a:t>Additional Data</a:t>
            </a:r>
            <a:r>
              <a:rPr lang="en-GB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Capacity </a:t>
            </a:r>
            <a:r>
              <a:rPr lang="en-GB" dirty="0"/>
              <a:t>with all fare conditions Boeing </a:t>
            </a:r>
            <a:r>
              <a:rPr lang="en-GB" dirty="0" smtClean="0"/>
              <a:t>737: 118 </a:t>
            </a:r>
            <a:r>
              <a:rPr lang="en-GB" dirty="0"/>
              <a:t>– </a:t>
            </a:r>
            <a:r>
              <a:rPr lang="en-GB" dirty="0" smtClean="0"/>
              <a:t>economy and 12 </a:t>
            </a:r>
            <a:r>
              <a:rPr lang="en-GB" dirty="0"/>
              <a:t>– </a:t>
            </a:r>
            <a:r>
              <a:rPr lang="en-GB" dirty="0" smtClean="0"/>
              <a:t>business: 130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smtClean="0"/>
              <a:t>Capacity </a:t>
            </a:r>
            <a:r>
              <a:rPr lang="en-GB" dirty="0"/>
              <a:t>with all fare conditions </a:t>
            </a:r>
            <a:r>
              <a:rPr lang="en-GB" dirty="0" err="1"/>
              <a:t>Sukhoi</a:t>
            </a:r>
            <a:r>
              <a:rPr lang="en-GB" dirty="0"/>
              <a:t> Superjet-100</a:t>
            </a:r>
            <a:r>
              <a:rPr lang="en-GB" dirty="0" smtClean="0"/>
              <a:t>: 85 </a:t>
            </a:r>
            <a:r>
              <a:rPr lang="en-GB" dirty="0"/>
              <a:t>– </a:t>
            </a:r>
            <a:r>
              <a:rPr lang="en-GB" dirty="0" smtClean="0"/>
              <a:t>economy 12 </a:t>
            </a:r>
            <a:r>
              <a:rPr lang="en-GB" dirty="0"/>
              <a:t>– </a:t>
            </a:r>
            <a:r>
              <a:rPr lang="en-GB" dirty="0" smtClean="0"/>
              <a:t>business: 97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5156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Flight 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effectiveness from </a:t>
            </a:r>
            <a:r>
              <a:rPr lang="en-GB" altLang="ko-KR" sz="2800" b="1" u="sng" dirty="0" err="1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Anapa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8451" y="3219822"/>
            <a:ext cx="91440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GB" dirty="0" smtClean="0"/>
          </a:p>
          <a:p>
            <a:r>
              <a:rPr lang="en-GB" b="1" dirty="0" smtClean="0"/>
              <a:t>Cost for</a:t>
            </a:r>
            <a:r>
              <a:rPr lang="en-GB" b="1" dirty="0"/>
              <a:t> </a:t>
            </a:r>
            <a:r>
              <a:rPr lang="en-GB" b="1" dirty="0" err="1" smtClean="0"/>
              <a:t>SuperJet</a:t>
            </a:r>
            <a:r>
              <a:rPr lang="en-GB" b="1" dirty="0" smtClean="0"/>
              <a:t> flight (only fuel cost) per min = 29.6*0.4 = 11.84 euro</a:t>
            </a:r>
            <a:endParaRPr lang="he-IL" b="1" dirty="0"/>
          </a:p>
          <a:p>
            <a:pPr>
              <a:lnSpc>
                <a:spcPct val="150000"/>
              </a:lnSpc>
            </a:pPr>
            <a:r>
              <a:rPr lang="en-GB" b="1" dirty="0"/>
              <a:t>Cost for </a:t>
            </a:r>
            <a:r>
              <a:rPr lang="en-GB" b="1" dirty="0" smtClean="0"/>
              <a:t>737-300 </a:t>
            </a:r>
            <a:r>
              <a:rPr lang="en-GB" b="1" dirty="0"/>
              <a:t>flight (only fuel cost</a:t>
            </a:r>
            <a:r>
              <a:rPr lang="en-GB" b="1" dirty="0" smtClean="0"/>
              <a:t>) per min </a:t>
            </a:r>
            <a:r>
              <a:rPr lang="en-GB" b="1" dirty="0"/>
              <a:t>= </a:t>
            </a:r>
            <a:r>
              <a:rPr lang="en-GB" b="1" dirty="0" smtClean="0"/>
              <a:t>41.6*0.4 </a:t>
            </a:r>
            <a:r>
              <a:rPr lang="en-GB" b="1" dirty="0"/>
              <a:t>= </a:t>
            </a:r>
            <a:r>
              <a:rPr lang="en-GB" b="1" dirty="0" smtClean="0"/>
              <a:t>16.64 euro</a:t>
            </a:r>
            <a:endParaRPr lang="he-IL" b="1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endParaRPr lang="he-IL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728945"/>
              </p:ext>
            </p:extLst>
          </p:nvPr>
        </p:nvGraphicFramePr>
        <p:xfrm>
          <a:off x="0" y="699542"/>
          <a:ext cx="9036496" cy="2743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963034"/>
                <a:gridCol w="2149938"/>
                <a:gridCol w="1901506"/>
                <a:gridCol w="202201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Average Occupancy</a:t>
                      </a:r>
                    </a:p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 flight by fare </a:t>
                      </a:r>
                    </a:p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Condition </a:t>
                      </a:r>
                    </a:p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business/economy</a:t>
                      </a:r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Fuel Consumption L/h, L/min, cost of fuel per litre in euro</a:t>
                      </a:r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Destination</a:t>
                      </a:r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Flight/Aircraft</a:t>
                      </a:r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653/4668 in sum = 5321 </a:t>
                      </a:r>
                    </a:p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passengers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1750/h,</a:t>
                      </a:r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29.6/min,</a:t>
                      </a:r>
                    </a:p>
                    <a:p>
                      <a:pPr algn="ctr" rtl="0"/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0.4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Belgorod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PG0480/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SuperJet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620/6054</a:t>
                      </a:r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in sum = 6674 </a:t>
                      </a:r>
                    </a:p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passengers</a:t>
                      </a:r>
                      <a:endParaRPr lang="he-IL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2500/h, 41.66/min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Moscow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PG0252/Boeing</a:t>
                      </a:r>
                    </a:p>
                    <a:p>
                      <a:pPr algn="ctr" rtl="0"/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737-300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5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Summary &amp; rest Data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8451" y="366183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The </a:t>
            </a:r>
            <a:r>
              <a:rPr lang="en-GB" sz="2400" b="1" u="sng" dirty="0"/>
              <a:t>effectiveness </a:t>
            </a:r>
            <a:r>
              <a:rPr lang="en-GB" sz="2400" b="1" u="sng" dirty="0" smtClean="0"/>
              <a:t>index</a:t>
            </a:r>
            <a:r>
              <a:rPr lang="he-IL" sz="2400" b="1" u="sng" dirty="0" smtClean="0"/>
              <a:t> </a:t>
            </a:r>
            <a:r>
              <a:rPr lang="he-IL" sz="2400" b="1" u="sng" dirty="0"/>
              <a:t> </a:t>
            </a:r>
            <a:r>
              <a:rPr lang="en-GB" sz="2400" dirty="0" smtClean="0"/>
              <a:t>for </a:t>
            </a:r>
            <a:r>
              <a:rPr lang="en-GB" sz="2400" b="1" u="sng" dirty="0" err="1"/>
              <a:t>Superjet</a:t>
            </a:r>
            <a:r>
              <a:rPr lang="en-GB" sz="2400" dirty="0" smtClean="0"/>
              <a:t> </a:t>
            </a:r>
            <a:r>
              <a:rPr lang="en-GB" sz="2400" b="1" u="sng" dirty="0" smtClean="0">
                <a:solidFill>
                  <a:srgbClr val="FF0000"/>
                </a:solidFill>
              </a:rPr>
              <a:t>higher</a:t>
            </a:r>
            <a:r>
              <a:rPr lang="en-GB" sz="2400" dirty="0" smtClean="0"/>
              <a:t> then 737-300</a:t>
            </a:r>
            <a:endParaRPr lang="he-IL" sz="24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1075"/>
              </p:ext>
            </p:extLst>
          </p:nvPr>
        </p:nvGraphicFramePr>
        <p:xfrm>
          <a:off x="45301" y="1059582"/>
          <a:ext cx="9036496" cy="2291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38288"/>
                <a:gridCol w="2530692"/>
                <a:gridCol w="1745498"/>
                <a:gridCol w="2022018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Effectiveness index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 of occupancy</a:t>
                      </a:r>
                      <a:r>
                        <a:rPr lang="en-GB" sz="24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GB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cost for flight per min</a:t>
                      </a:r>
                    </a:p>
                    <a:p>
                      <a:pPr algn="ctr" rtl="0"/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Index of occupancy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>
                          <a:solidFill>
                            <a:schemeClr val="bg1"/>
                          </a:solidFill>
                        </a:rPr>
                        <a:t>Full capacity/occupancy</a:t>
                      </a:r>
                      <a:endParaRPr lang="he-IL" sz="14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rtl="0"/>
                      <a:endParaRPr lang="he-IL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Destination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bg1"/>
                          </a:solidFill>
                        </a:rPr>
                        <a:t>Flight/Aircraft</a:t>
                      </a:r>
                      <a:endParaRPr lang="he-IL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0.92*11.84 = 10.89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90/97 = 0.92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Belgorod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PG0480/</a:t>
                      </a:r>
                      <a:r>
                        <a:rPr lang="en-GB" dirty="0" err="1" smtClean="0">
                          <a:solidFill>
                            <a:schemeClr val="tx1"/>
                          </a:solidFill>
                        </a:rPr>
                        <a:t>SuperJet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0.86*16.64 = 14.46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113/130 = 0.86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Moscow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PG0252/Boeing</a:t>
                      </a:r>
                    </a:p>
                    <a:p>
                      <a:pPr algn="ctr" rtl="0"/>
                      <a:r>
                        <a:rPr lang="en-GB" baseline="0" dirty="0" smtClean="0">
                          <a:solidFill>
                            <a:schemeClr val="tx1"/>
                          </a:solidFill>
                        </a:rPr>
                        <a:t> 737-300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6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Summary 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to </a:t>
            </a:r>
            <a:r>
              <a:rPr lang="en-GB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management </a:t>
            </a:r>
            <a:r>
              <a:rPr lang="en-GB" sz="2800" b="1" u="sng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board</a:t>
            </a:r>
            <a:r>
              <a:rPr lang="en-GB" altLang="ko-KR" sz="2800" b="1" u="sng" dirty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 </a:t>
            </a:r>
            <a:endParaRPr lang="ko-KR" altLang="en-US" sz="2800" b="1" u="sng" dirty="0">
              <a:solidFill>
                <a:schemeClr val="tx1"/>
              </a:solidFill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91440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b="1" u="sng" dirty="0"/>
              <a:t>Flights to Belgorod</a:t>
            </a:r>
            <a:r>
              <a:rPr lang="en-US" dirty="0"/>
              <a:t> are </a:t>
            </a:r>
            <a:r>
              <a:rPr lang="en-US" b="1" u="sng" dirty="0">
                <a:solidFill>
                  <a:srgbClr val="FF0000"/>
                </a:solidFill>
              </a:rPr>
              <a:t>more lucrative</a:t>
            </a:r>
            <a:r>
              <a:rPr lang="en-US" dirty="0"/>
              <a:t> than flights to Moscow and yield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higher profits</a:t>
            </a:r>
            <a:r>
              <a:rPr lang="en-GB" dirty="0"/>
              <a:t>.</a:t>
            </a:r>
            <a:endParaRPr lang="he-IL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b="1" u="sng" dirty="0" smtClean="0"/>
              <a:t>SU's </a:t>
            </a:r>
            <a:r>
              <a:rPr lang="en-US" b="1" u="sng" dirty="0"/>
              <a:t>fuel</a:t>
            </a:r>
            <a:r>
              <a:rPr lang="en-US" dirty="0"/>
              <a:t> consumption </a:t>
            </a:r>
            <a:r>
              <a:rPr lang="en-US" b="1" u="sng" dirty="0">
                <a:solidFill>
                  <a:srgbClr val="FF0000"/>
                </a:solidFill>
              </a:rPr>
              <a:t>is lower</a:t>
            </a:r>
            <a:r>
              <a:rPr lang="en-US" dirty="0"/>
              <a:t> than BOEING's, and the capacity </a:t>
            </a:r>
            <a:r>
              <a:rPr lang="en-US" dirty="0" smtClean="0"/>
              <a:t>of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flights </a:t>
            </a:r>
            <a:r>
              <a:rPr lang="en-US" dirty="0"/>
              <a:t>to Moscow is also commensurate with </a:t>
            </a:r>
            <a:r>
              <a:rPr lang="en-US" dirty="0" smtClean="0"/>
              <a:t>capacity</a:t>
            </a:r>
            <a:r>
              <a:rPr lang="en-GB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/>
              <a:t>Therefore, it is </a:t>
            </a:r>
            <a:r>
              <a:rPr lang="en-US" b="1" u="sng" dirty="0"/>
              <a:t>recommended to operate the SU9</a:t>
            </a:r>
            <a:r>
              <a:rPr lang="en-US" dirty="0"/>
              <a:t> aircraft for Moscow as </a:t>
            </a:r>
            <a:r>
              <a:rPr lang="en-US" dirty="0" smtClean="0"/>
              <a:t>well</a:t>
            </a:r>
            <a:r>
              <a:rPr lang="en-GB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/>
              <a:t>For a good calculation I also needed the reduction of the aircraft which includes the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cost </a:t>
            </a:r>
            <a:r>
              <a:rPr lang="en-US" dirty="0"/>
              <a:t>of </a:t>
            </a:r>
            <a:r>
              <a:rPr lang="en-US" b="1" u="sng" dirty="0"/>
              <a:t>maintenance</a:t>
            </a:r>
            <a:r>
              <a:rPr lang="en-US" dirty="0"/>
              <a:t> and the cost of </a:t>
            </a:r>
            <a:r>
              <a:rPr lang="en-US" b="1" u="sng" dirty="0"/>
              <a:t>spare parts</a:t>
            </a:r>
            <a:r>
              <a:rPr lang="en-US" dirty="0"/>
              <a:t>, another variable needed for this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calculation </a:t>
            </a:r>
            <a:r>
              <a:rPr lang="en-US" dirty="0"/>
              <a:t>is the cost of the </a:t>
            </a:r>
            <a:r>
              <a:rPr lang="en-US" b="1" u="sng" dirty="0"/>
              <a:t>flight </a:t>
            </a:r>
            <a:r>
              <a:rPr lang="en-US" b="1" u="sng" dirty="0" smtClean="0"/>
              <a:t>crews</a:t>
            </a:r>
            <a:r>
              <a:rPr lang="en-US" dirty="0" smtClean="0"/>
              <a:t> </a:t>
            </a:r>
            <a:r>
              <a:rPr lang="en-GB" dirty="0" smtClean="0"/>
              <a:t>, </a:t>
            </a:r>
            <a:r>
              <a:rPr lang="en-GB" b="1" u="sng" dirty="0" smtClean="0"/>
              <a:t>air f</a:t>
            </a:r>
            <a:r>
              <a:rPr lang="en-US" b="1" u="sng" dirty="0" smtClean="0"/>
              <a:t>light</a:t>
            </a:r>
            <a:r>
              <a:rPr lang="en-US" dirty="0" smtClean="0"/>
              <a:t> time </a:t>
            </a:r>
            <a:r>
              <a:rPr lang="en-US" dirty="0"/>
              <a:t>and ground </a:t>
            </a:r>
            <a:r>
              <a:rPr lang="en-US" b="1" u="sng" dirty="0"/>
              <a:t>waiting </a:t>
            </a:r>
            <a:r>
              <a:rPr lang="en-US" b="1" u="sng" dirty="0"/>
              <a:t>hours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are very important for the calculating.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18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equests – for amount occupancy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7812360" cy="4196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select count(</a:t>
            </a:r>
            <a:r>
              <a:rPr lang="en-GB" dirty="0" err="1"/>
              <a:t>passenger_id</a:t>
            </a:r>
            <a:r>
              <a:rPr lang="en-GB" dirty="0"/>
              <a:t>), </a:t>
            </a:r>
            <a:r>
              <a:rPr lang="en-GB" dirty="0" err="1"/>
              <a:t>fare_conditions</a:t>
            </a:r>
            <a:r>
              <a:rPr lang="en-GB" dirty="0"/>
              <a:t>, </a:t>
            </a:r>
            <a:r>
              <a:rPr lang="en-GB" dirty="0" err="1"/>
              <a:t>flight_no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from </a:t>
            </a:r>
            <a:r>
              <a:rPr lang="en-GB" dirty="0" err="1"/>
              <a:t>dst_project.tickets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join </a:t>
            </a:r>
            <a:r>
              <a:rPr lang="en-GB" dirty="0" err="1"/>
              <a:t>dst_project.ticket_flights</a:t>
            </a:r>
            <a:r>
              <a:rPr lang="en-GB" dirty="0"/>
              <a:t> on </a:t>
            </a:r>
            <a:r>
              <a:rPr lang="en-GB" dirty="0" err="1"/>
              <a:t>ticket_flights.ticket_no</a:t>
            </a:r>
            <a:r>
              <a:rPr lang="en-GB" dirty="0"/>
              <a:t> = </a:t>
            </a:r>
            <a:r>
              <a:rPr lang="en-GB" dirty="0" err="1"/>
              <a:t>tickets.ticket_no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join </a:t>
            </a:r>
            <a:r>
              <a:rPr lang="en-GB" dirty="0" err="1"/>
              <a:t>dst_project.flights</a:t>
            </a:r>
            <a:r>
              <a:rPr lang="en-GB" dirty="0"/>
              <a:t> on </a:t>
            </a:r>
            <a:r>
              <a:rPr lang="en-GB" dirty="0" err="1"/>
              <a:t>ticket_flights.flight_id</a:t>
            </a:r>
            <a:r>
              <a:rPr lang="en-GB" dirty="0"/>
              <a:t> = </a:t>
            </a:r>
            <a:r>
              <a:rPr lang="en-GB" dirty="0" err="1"/>
              <a:t>flights.flight_id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WHERE </a:t>
            </a:r>
            <a:r>
              <a:rPr lang="en-GB" dirty="0" err="1"/>
              <a:t>departure_airport</a:t>
            </a:r>
            <a:r>
              <a:rPr lang="en-GB" dirty="0"/>
              <a:t> = 'AAQ'   and (</a:t>
            </a:r>
            <a:r>
              <a:rPr lang="en-GB" dirty="0" err="1"/>
              <a:t>date_trunc</a:t>
            </a:r>
            <a:r>
              <a:rPr lang="en-GB" dirty="0"/>
              <a:t>('month', </a:t>
            </a:r>
            <a:r>
              <a:rPr lang="en-GB" dirty="0" err="1"/>
              <a:t>scheduled_departure</a:t>
            </a:r>
            <a:r>
              <a:rPr lang="en-GB" dirty="0"/>
              <a:t>) in ('2017-01-01','2017-02-01', '2017-12-01'))</a:t>
            </a:r>
          </a:p>
          <a:p>
            <a:pPr>
              <a:lnSpc>
                <a:spcPct val="150000"/>
              </a:lnSpc>
            </a:pPr>
            <a:r>
              <a:rPr lang="en-GB" dirty="0"/>
              <a:t>AND status not in ('Cancelled') </a:t>
            </a:r>
          </a:p>
          <a:p>
            <a:pPr>
              <a:lnSpc>
                <a:spcPct val="150000"/>
              </a:lnSpc>
            </a:pPr>
            <a:r>
              <a:rPr lang="en-GB" dirty="0"/>
              <a:t>group by </a:t>
            </a:r>
            <a:r>
              <a:rPr lang="en-GB" dirty="0" err="1"/>
              <a:t>fare_conditions</a:t>
            </a:r>
            <a:r>
              <a:rPr lang="en-GB" dirty="0"/>
              <a:t>, </a:t>
            </a:r>
            <a:r>
              <a:rPr lang="en-GB" dirty="0" err="1"/>
              <a:t>flight_no</a:t>
            </a:r>
            <a:endParaRPr lang="en-GB" dirty="0"/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4813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576064"/>
          </a:xfrm>
        </p:spPr>
        <p:txBody>
          <a:bodyPr/>
          <a:lstStyle/>
          <a:p>
            <a:pPr algn="l"/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R</a:t>
            </a:r>
            <a:r>
              <a:rPr lang="en-GB" altLang="ko-KR" sz="2800" b="1" u="sng" dirty="0" smtClean="0">
                <a:solidFill>
                  <a:schemeClr val="tx1"/>
                </a:solidFill>
                <a:latin typeface="David" pitchFamily="34" charset="-79"/>
                <a:cs typeface="David" pitchFamily="34" charset="-79"/>
              </a:rPr>
              <a:t>equests – for amount flights on SU9/737-300</a:t>
            </a:r>
            <a:endParaRPr lang="ko-KR" altLang="en-US" sz="2800" b="1" u="sng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27534"/>
            <a:ext cx="781236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select count(</a:t>
            </a:r>
            <a:r>
              <a:rPr lang="en-US" dirty="0" err="1"/>
              <a:t>flight_id</a:t>
            </a:r>
            <a:r>
              <a:rPr lang="en-US" dirty="0"/>
              <a:t>), </a:t>
            </a:r>
            <a:r>
              <a:rPr lang="en-US" dirty="0" err="1"/>
              <a:t>flight_no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from </a:t>
            </a:r>
            <a:r>
              <a:rPr lang="en-US" dirty="0" err="1"/>
              <a:t>dst_project.flights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WHERE </a:t>
            </a:r>
            <a:r>
              <a:rPr lang="en-US" dirty="0" err="1"/>
              <a:t>departure_airport</a:t>
            </a:r>
            <a:r>
              <a:rPr lang="en-US" dirty="0"/>
              <a:t> = 'AAQ'   and (</a:t>
            </a:r>
            <a:r>
              <a:rPr lang="en-US" dirty="0" err="1"/>
              <a:t>date_trunc</a:t>
            </a:r>
            <a:r>
              <a:rPr lang="en-US" dirty="0"/>
              <a:t>('month', </a:t>
            </a:r>
            <a:r>
              <a:rPr lang="en-US" dirty="0" err="1"/>
              <a:t>scheduled_departure</a:t>
            </a:r>
            <a:r>
              <a:rPr lang="en-US" dirty="0"/>
              <a:t>) in ('2017-01-01','2017-02-01', '2017-12-01'))</a:t>
            </a:r>
          </a:p>
          <a:p>
            <a:pPr>
              <a:lnSpc>
                <a:spcPct val="150000"/>
              </a:lnSpc>
            </a:pPr>
            <a:r>
              <a:rPr lang="en-US" dirty="0"/>
              <a:t>AND status not in ('Cancelled') and </a:t>
            </a:r>
            <a:r>
              <a:rPr lang="en-US" dirty="0" err="1"/>
              <a:t>aircraft_code</a:t>
            </a:r>
            <a:r>
              <a:rPr lang="en-US" dirty="0"/>
              <a:t> = 'SU9'</a:t>
            </a:r>
          </a:p>
          <a:p>
            <a:pPr>
              <a:lnSpc>
                <a:spcPct val="150000"/>
              </a:lnSpc>
            </a:pPr>
            <a:r>
              <a:rPr lang="en-US" dirty="0"/>
              <a:t>group by </a:t>
            </a:r>
            <a:r>
              <a:rPr lang="en-US" dirty="0" err="1"/>
              <a:t>flight_no</a:t>
            </a:r>
            <a:endParaRPr lang="en-GB" dirty="0" smtClean="0"/>
          </a:p>
          <a:p>
            <a:pPr>
              <a:lnSpc>
                <a:spcPct val="150000"/>
              </a:lnSpc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240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15397</TotalTime>
  <Words>646</Words>
  <Application>Microsoft Office PowerPoint</Application>
  <PresentationFormat>Экран (16:9)</PresentationFormat>
  <Paragraphs>110</Paragraphs>
  <Slides>11</Slides>
  <Notes>0</Notes>
  <HiddenSlides>4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1</cp:lastModifiedBy>
  <cp:revision>843</cp:revision>
  <dcterms:created xsi:type="dcterms:W3CDTF">2016-12-05T23:26:54Z</dcterms:created>
  <dcterms:modified xsi:type="dcterms:W3CDTF">2021-12-28T09:04:53Z</dcterms:modified>
</cp:coreProperties>
</file>