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413" r:id="rId4"/>
    <p:sldId id="414" r:id="rId5"/>
    <p:sldId id="419" r:id="rId6"/>
    <p:sldId id="420" r:id="rId7"/>
    <p:sldId id="421" r:id="rId8"/>
    <p:sldId id="422" r:id="rId9"/>
    <p:sldId id="416" r:id="rId10"/>
    <p:sldId id="418" r:id="rId11"/>
    <p:sldId id="425" r:id="rId12"/>
    <p:sldId id="423" r:id="rId13"/>
    <p:sldId id="42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2D8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89324" autoAdjust="0"/>
  </p:normalViewPr>
  <p:slideViewPr>
    <p:cSldViewPr>
      <p:cViewPr>
        <p:scale>
          <a:sx n="66" d="100"/>
          <a:sy n="66" d="100"/>
        </p:scale>
        <p:origin x="-1572" y="-4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8AC951-23CF-465B-A795-3B4192E17115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4C853F0-394C-4B21-B695-95C61BE39E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19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0" y="768473"/>
            <a:ext cx="11445304" cy="1080121"/>
          </a:xfrm>
        </p:spPr>
        <p:txBody>
          <a:bodyPr/>
          <a:lstStyle/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Project 4: </a:t>
            </a:r>
          </a:p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              Flights profitability </a:t>
            </a:r>
          </a:p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                        From </a:t>
            </a:r>
            <a:r>
              <a:rPr lang="en-GB" altLang="ko-KR" sz="5400" b="1" dirty="0" err="1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Anapa</a:t>
            </a:r>
            <a:endParaRPr lang="he-IL" altLang="ko-KR" sz="5400" b="1" dirty="0" smtClean="0">
              <a:latin typeface="David" pitchFamily="34" charset="-79"/>
              <a:ea typeface="맑은 고딕" pitchFamily="50" charset="-127"/>
              <a:cs typeface="David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4600" y="-22223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64288" y="-417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" name="Прямоугольник 1"/>
          <p:cNvSpPr/>
          <p:nvPr/>
        </p:nvSpPr>
        <p:spPr>
          <a:xfrm>
            <a:off x="6283491" y="4587973"/>
            <a:ext cx="2611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GB" altLang="ko-KR" sz="2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Tommy Sheinberg</a:t>
            </a:r>
            <a:endParaRPr lang="he-IL" altLang="ko-KR" sz="2400" b="1" dirty="0">
              <a:latin typeface="David" pitchFamily="34" charset="-79"/>
              <a:ea typeface="맑은 고딕" pitchFamily="50" charset="-127"/>
              <a:cs typeface="David" pitchFamily="34" charset="-79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594"/>
            <a:ext cx="4427984" cy="330594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metal">
            <a:bevelT prst="angle"/>
            <a:bevelB/>
          </a:sp3d>
        </p:spPr>
      </p:pic>
    </p:spTree>
    <p:extLst>
      <p:ext uri="{BB962C8B-B14F-4D97-AF65-F5344CB8AC3E}">
        <p14:creationId xmlns:p14="http://schemas.microsoft.com/office/powerpoint/2010/main" val="26527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of seats in 737-300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he-IL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5634" y="627534"/>
            <a:ext cx="7812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fare_conditions</a:t>
            </a:r>
            <a:r>
              <a:rPr lang="en-US" dirty="0"/>
              <a:t>, count(</a:t>
            </a:r>
            <a:r>
              <a:rPr lang="en-US" dirty="0" err="1"/>
              <a:t>fare_conditions</a:t>
            </a:r>
            <a:r>
              <a:rPr lang="en-US" dirty="0"/>
              <a:t>)</a:t>
            </a:r>
          </a:p>
          <a:p>
            <a:r>
              <a:rPr lang="en-US" dirty="0"/>
              <a:t>  FROM</a:t>
            </a:r>
          </a:p>
          <a:p>
            <a:r>
              <a:rPr lang="en-US" dirty="0"/>
              <a:t>  </a:t>
            </a:r>
            <a:r>
              <a:rPr lang="en-US" dirty="0" err="1"/>
              <a:t>dst_project.seats</a:t>
            </a:r>
            <a:r>
              <a:rPr lang="en-US" dirty="0"/>
              <a:t> s </a:t>
            </a:r>
          </a:p>
          <a:p>
            <a:r>
              <a:rPr lang="en-US" dirty="0"/>
              <a:t>  where </a:t>
            </a:r>
            <a:r>
              <a:rPr lang="en-US" dirty="0" err="1"/>
              <a:t>aircraft_code</a:t>
            </a:r>
            <a:r>
              <a:rPr lang="en-US" dirty="0"/>
              <a:t>='733'      </a:t>
            </a:r>
          </a:p>
          <a:p>
            <a:r>
              <a:rPr lang="en-US" dirty="0"/>
              <a:t>  group by </a:t>
            </a:r>
            <a:r>
              <a:rPr lang="en-US" dirty="0" err="1"/>
              <a:t>fare_conditions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361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flights on SU9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count(</a:t>
            </a:r>
            <a:r>
              <a:rPr lang="en-US" dirty="0" err="1"/>
              <a:t>flight_id</a:t>
            </a:r>
            <a:r>
              <a:rPr lang="en-US" dirty="0"/>
              <a:t>), </a:t>
            </a:r>
            <a:r>
              <a:rPr lang="en-US" dirty="0" err="1"/>
              <a:t>flight_no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from </a:t>
            </a:r>
            <a:r>
              <a:rPr lang="en-US" dirty="0" err="1"/>
              <a:t>dst_project.flights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dirty="0" err="1"/>
              <a:t>departure_airport</a:t>
            </a:r>
            <a:r>
              <a:rPr lang="en-US" dirty="0"/>
              <a:t> = 'AAQ'   and (</a:t>
            </a:r>
            <a:r>
              <a:rPr lang="en-US" dirty="0" err="1"/>
              <a:t>date_trunc</a:t>
            </a:r>
            <a:r>
              <a:rPr lang="en-US" dirty="0"/>
              <a:t>('month', </a:t>
            </a:r>
            <a:r>
              <a:rPr lang="en-US" dirty="0" err="1"/>
              <a:t>scheduled_departure</a:t>
            </a:r>
            <a:r>
              <a:rPr lang="en-US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US" dirty="0"/>
              <a:t>AND status not in ('Cancelled') and </a:t>
            </a:r>
            <a:r>
              <a:rPr lang="en-US" dirty="0" err="1"/>
              <a:t>aircraft_code</a:t>
            </a:r>
            <a:r>
              <a:rPr lang="en-US" dirty="0"/>
              <a:t> = 'SU9'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flight_no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361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The structure of </a:t>
            </a:r>
            <a:r>
              <a:rPr lang="en-GB" altLang="ko-KR" sz="2800" b="1" u="sng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652462"/>
            <a:ext cx="82200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Database presentation – description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5" y="771550"/>
            <a:ext cx="89644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To prove and to represent profitability of flights from </a:t>
            </a:r>
            <a:r>
              <a:rPr lang="en-GB" dirty="0" err="1" smtClean="0"/>
              <a:t>Anapa</a:t>
            </a:r>
            <a:r>
              <a:rPr lang="en-GB" dirty="0" smtClean="0"/>
              <a:t> airport, I based on the next </a:t>
            </a:r>
          </a:p>
          <a:p>
            <a:pPr>
              <a:lnSpc>
                <a:spcPct val="150000"/>
              </a:lnSpc>
            </a:pPr>
            <a:r>
              <a:rPr lang="en-GB" dirty="0"/>
              <a:t>t</a:t>
            </a:r>
            <a:r>
              <a:rPr lang="en-GB" dirty="0" smtClean="0"/>
              <a:t>ables: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‘flights’ –this is a </a:t>
            </a:r>
            <a:r>
              <a:rPr lang="en-GB" b="1" u="sng" dirty="0" smtClean="0">
                <a:solidFill>
                  <a:srgbClr val="FF0000"/>
                </a:solidFill>
              </a:rPr>
              <a:t>main table</a:t>
            </a:r>
            <a:r>
              <a:rPr lang="en-GB" dirty="0" smtClean="0"/>
              <a:t> that includes whole information about flights, there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I had to set him to the rest tables – ‘tickets’ for calculating, ‘</a:t>
            </a:r>
            <a:r>
              <a:rPr lang="en-GB" dirty="0" err="1" smtClean="0"/>
              <a:t>aircfrats</a:t>
            </a:r>
            <a:r>
              <a:rPr lang="en-GB" dirty="0" smtClean="0"/>
              <a:t>’, ‘airports’ and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‘</a:t>
            </a:r>
            <a:r>
              <a:rPr lang="en-GB" dirty="0" err="1" smtClean="0"/>
              <a:t>ticket_flights</a:t>
            </a:r>
            <a:r>
              <a:rPr lang="en-GB" dirty="0" smtClean="0"/>
              <a:t>’ for amount tickets on two flights from ANAPA  (there weren’t 9 flights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to NQZ) 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GB" dirty="0" smtClean="0"/>
              <a:t>In order to complete the missing data and represent </a:t>
            </a:r>
            <a:r>
              <a:rPr lang="en-GB" b="1" u="sng" dirty="0" smtClean="0">
                <a:solidFill>
                  <a:srgbClr val="FF0000"/>
                </a:solidFill>
              </a:rPr>
              <a:t>occupancy of flights</a:t>
            </a:r>
            <a:r>
              <a:rPr lang="en-GB" dirty="0" smtClean="0"/>
              <a:t> I based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on additional table ‘</a:t>
            </a:r>
            <a:r>
              <a:rPr lang="en-GB" dirty="0" err="1" smtClean="0"/>
              <a:t>boarding_passes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3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Database presentation –flights from AAQ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9144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u="sng" dirty="0" smtClean="0"/>
              <a:t>The aircrafts which flew from ’AAQ’ on winter season</a:t>
            </a:r>
            <a:r>
              <a:rPr lang="en-GB" dirty="0" smtClean="0"/>
              <a:t>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dirty="0" smtClean="0"/>
              <a:t>Boeing 737.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dirty="0" smtClean="0"/>
              <a:t>Super Jet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3. In Conclusion From ‘AAQ’  were </a:t>
            </a:r>
            <a:r>
              <a:rPr lang="en-GB" dirty="0"/>
              <a:t>done </a:t>
            </a:r>
            <a:r>
              <a:rPr lang="en-GB" dirty="0" smtClean="0"/>
              <a:t>118  flights – 59 by ‘Super Jet’  to Belgorod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and 59 by Boeing 737 to Moscow destination.</a:t>
            </a:r>
          </a:p>
          <a:p>
            <a:pPr>
              <a:lnSpc>
                <a:spcPct val="150000"/>
              </a:lnSpc>
            </a:pPr>
            <a:r>
              <a:rPr lang="en-GB" b="1" u="sng" dirty="0" smtClean="0"/>
              <a:t>Additional Data</a:t>
            </a:r>
            <a:r>
              <a:rPr lang="en-GB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Capacity </a:t>
            </a:r>
            <a:r>
              <a:rPr lang="en-GB" dirty="0"/>
              <a:t>with all fare conditions Boeing </a:t>
            </a:r>
            <a:r>
              <a:rPr lang="en-GB" dirty="0" smtClean="0"/>
              <a:t>737: 118 </a:t>
            </a:r>
            <a:r>
              <a:rPr lang="en-GB" dirty="0"/>
              <a:t>– </a:t>
            </a:r>
            <a:r>
              <a:rPr lang="en-GB" dirty="0" smtClean="0"/>
              <a:t>economy and 12 </a:t>
            </a:r>
            <a:r>
              <a:rPr lang="en-GB" dirty="0"/>
              <a:t>– </a:t>
            </a:r>
            <a:r>
              <a:rPr lang="en-GB" dirty="0" smtClean="0"/>
              <a:t>business: 130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Capacity </a:t>
            </a:r>
            <a:r>
              <a:rPr lang="en-GB" dirty="0"/>
              <a:t>with all fare conditions </a:t>
            </a:r>
            <a:r>
              <a:rPr lang="en-GB" dirty="0" err="1"/>
              <a:t>Sukhoi</a:t>
            </a:r>
            <a:r>
              <a:rPr lang="en-GB" dirty="0"/>
              <a:t> Superjet-100</a:t>
            </a:r>
            <a:r>
              <a:rPr lang="en-GB" dirty="0" smtClean="0"/>
              <a:t>: 85 </a:t>
            </a:r>
            <a:r>
              <a:rPr lang="en-GB" dirty="0"/>
              <a:t>– </a:t>
            </a:r>
            <a:r>
              <a:rPr lang="en-GB" dirty="0" smtClean="0"/>
              <a:t>economy 12 </a:t>
            </a:r>
            <a:r>
              <a:rPr lang="en-GB" dirty="0"/>
              <a:t>– </a:t>
            </a:r>
            <a:r>
              <a:rPr lang="en-GB" dirty="0" smtClean="0"/>
              <a:t>business: 97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15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Flight 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effectiveness from </a:t>
            </a:r>
            <a:r>
              <a:rPr lang="en-GB" altLang="ko-KR" sz="2800" b="1" u="sng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Anapa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451" y="3219822"/>
            <a:ext cx="9144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dirty="0" smtClean="0"/>
          </a:p>
          <a:p>
            <a:r>
              <a:rPr lang="en-GB" b="1" dirty="0" smtClean="0"/>
              <a:t>Cost for</a:t>
            </a:r>
            <a:r>
              <a:rPr lang="en-GB" b="1" dirty="0"/>
              <a:t> </a:t>
            </a:r>
            <a:r>
              <a:rPr lang="en-GB" b="1" dirty="0" err="1" smtClean="0"/>
              <a:t>SuperJet</a:t>
            </a:r>
            <a:r>
              <a:rPr lang="en-GB" b="1" dirty="0" smtClean="0"/>
              <a:t> flight (only fuel cost) per min = 29.6*0.4 = 11.84 euro</a:t>
            </a:r>
            <a:endParaRPr lang="he-IL" b="1" dirty="0"/>
          </a:p>
          <a:p>
            <a:pPr>
              <a:lnSpc>
                <a:spcPct val="150000"/>
              </a:lnSpc>
            </a:pPr>
            <a:r>
              <a:rPr lang="en-GB" b="1" dirty="0"/>
              <a:t>Cost for </a:t>
            </a:r>
            <a:r>
              <a:rPr lang="en-GB" b="1" dirty="0" smtClean="0"/>
              <a:t>737-300 </a:t>
            </a:r>
            <a:r>
              <a:rPr lang="en-GB" b="1" dirty="0"/>
              <a:t>flight (only fuel cost</a:t>
            </a:r>
            <a:r>
              <a:rPr lang="en-GB" b="1" dirty="0" smtClean="0"/>
              <a:t>) per min </a:t>
            </a:r>
            <a:r>
              <a:rPr lang="en-GB" b="1" dirty="0"/>
              <a:t>= </a:t>
            </a:r>
            <a:r>
              <a:rPr lang="en-GB" b="1" dirty="0" smtClean="0"/>
              <a:t>41.6*0.4 </a:t>
            </a:r>
            <a:r>
              <a:rPr lang="en-GB" b="1" dirty="0"/>
              <a:t>= </a:t>
            </a:r>
            <a:r>
              <a:rPr lang="en-GB" b="1" dirty="0" smtClean="0"/>
              <a:t>16.64 euro</a:t>
            </a:r>
            <a:endParaRPr lang="he-IL" b="1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endParaRPr lang="he-IL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28945"/>
              </p:ext>
            </p:extLst>
          </p:nvPr>
        </p:nvGraphicFramePr>
        <p:xfrm>
          <a:off x="0" y="699542"/>
          <a:ext cx="9036496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3034"/>
                <a:gridCol w="2149938"/>
                <a:gridCol w="1901506"/>
                <a:gridCol w="202201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 Occupancy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 flight by fare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Condition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business/economy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Fuel Consumption L/h, L/min, cost of fuel per litre in euro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Flight/Aircraft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653/4668 in sum = 5321 </a:t>
                      </a:r>
                    </a:p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passengers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1750/h,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29.6/min,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Belgorod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PG0480/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SuperJet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620/6054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 sum = 6674 </a:t>
                      </a:r>
                    </a:p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passengers</a:t>
                      </a:r>
                      <a:endParaRPr lang="he-IL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2500/h, 41.66/min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PG0252/Boeing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737-300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Summary &amp; rest Data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451" y="36618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</a:t>
            </a:r>
            <a:r>
              <a:rPr lang="en-GB" sz="2400" b="1" u="sng" dirty="0"/>
              <a:t>effectiveness </a:t>
            </a:r>
            <a:r>
              <a:rPr lang="en-GB" sz="2400" b="1" u="sng" dirty="0" smtClean="0"/>
              <a:t>index</a:t>
            </a:r>
            <a:r>
              <a:rPr lang="he-IL" sz="2400" b="1" u="sng" dirty="0" smtClean="0"/>
              <a:t> </a:t>
            </a:r>
            <a:r>
              <a:rPr lang="he-IL" sz="2400" b="1" u="sng" dirty="0"/>
              <a:t> </a:t>
            </a:r>
            <a:r>
              <a:rPr lang="en-GB" sz="2400" dirty="0" smtClean="0"/>
              <a:t>for </a:t>
            </a:r>
            <a:r>
              <a:rPr lang="en-GB" sz="2400" b="1" u="sng" dirty="0" err="1"/>
              <a:t>Superjet</a:t>
            </a:r>
            <a:r>
              <a:rPr lang="en-GB" sz="2400" dirty="0" smtClean="0"/>
              <a:t> </a:t>
            </a:r>
            <a:r>
              <a:rPr lang="en-GB" sz="2400" b="1" u="sng" dirty="0" smtClean="0">
                <a:solidFill>
                  <a:srgbClr val="FF0000"/>
                </a:solidFill>
              </a:rPr>
              <a:t>higher</a:t>
            </a:r>
            <a:r>
              <a:rPr lang="en-GB" sz="2400" dirty="0" smtClean="0"/>
              <a:t> then 737-300</a:t>
            </a:r>
            <a:endParaRPr lang="he-IL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075"/>
              </p:ext>
            </p:extLst>
          </p:nvPr>
        </p:nvGraphicFramePr>
        <p:xfrm>
          <a:off x="45301" y="1059582"/>
          <a:ext cx="9036496" cy="2291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38288"/>
                <a:gridCol w="2530692"/>
                <a:gridCol w="1745498"/>
                <a:gridCol w="202201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Effectiveness index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of occupancy</a:t>
                      </a:r>
                      <a:r>
                        <a:rPr lang="en-GB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GB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cost for flight per min</a:t>
                      </a:r>
                    </a:p>
                    <a:p>
                      <a:pPr algn="ctr" rtl="0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of occupancy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Full capacity/occupancy</a:t>
                      </a:r>
                      <a:endParaRPr lang="he-IL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0"/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Flight/Aircraft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0.92*11.84 = 10.89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90/97 = 0.92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Belgorod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PG0480/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SuperJet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0.86*16.64 = 14.46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113/130 = 0.86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PG0252/Boeing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737-300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Summary 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to </a:t>
            </a:r>
            <a:r>
              <a:rPr lang="en-GB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management </a:t>
            </a:r>
            <a:r>
              <a:rPr lang="en-GB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board</a:t>
            </a:r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endParaRPr lang="ko-KR" altLang="en-US" sz="2800" b="1" u="sng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7608" y="627532"/>
            <a:ext cx="101166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Flights to Belgorod</a:t>
            </a:r>
            <a:r>
              <a:rPr lang="en-US" dirty="0"/>
              <a:t> are </a:t>
            </a:r>
            <a:r>
              <a:rPr lang="en-US" b="1" u="sng" dirty="0">
                <a:solidFill>
                  <a:srgbClr val="FF0000"/>
                </a:solidFill>
              </a:rPr>
              <a:t>more lucrative</a:t>
            </a:r>
            <a:r>
              <a:rPr lang="en-US" dirty="0"/>
              <a:t> than flights to Moscow and </a:t>
            </a:r>
            <a:r>
              <a:rPr lang="en-US" dirty="0" smtClean="0"/>
              <a:t>yield higher profits</a:t>
            </a:r>
            <a:r>
              <a:rPr lang="en-GB" dirty="0"/>
              <a:t>.</a:t>
            </a:r>
            <a:endParaRPr lang="he-IL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b="1" u="sng" dirty="0" smtClean="0"/>
              <a:t>SU's </a:t>
            </a:r>
            <a:r>
              <a:rPr lang="en-US" b="1" u="sng" dirty="0"/>
              <a:t>fuel</a:t>
            </a:r>
            <a:r>
              <a:rPr lang="en-US" dirty="0"/>
              <a:t> consumption </a:t>
            </a:r>
            <a:r>
              <a:rPr lang="en-US" b="1" u="sng" dirty="0">
                <a:solidFill>
                  <a:srgbClr val="FF0000"/>
                </a:solidFill>
              </a:rPr>
              <a:t>is lower</a:t>
            </a:r>
            <a:r>
              <a:rPr lang="en-US" dirty="0"/>
              <a:t> than BOEING's, and the capacity </a:t>
            </a:r>
            <a:r>
              <a:rPr lang="en-US" dirty="0" smtClean="0"/>
              <a:t>of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flights </a:t>
            </a:r>
            <a:r>
              <a:rPr lang="en-US" dirty="0"/>
              <a:t>to Moscow is also commensurate with </a:t>
            </a:r>
            <a:r>
              <a:rPr lang="en-US" dirty="0" smtClean="0"/>
              <a:t>capacity</a:t>
            </a:r>
            <a:r>
              <a:rPr lang="en-GB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Therefore, it is </a:t>
            </a:r>
            <a:r>
              <a:rPr lang="en-US" b="1" u="sng" dirty="0"/>
              <a:t>recommended to operate the SU9</a:t>
            </a:r>
            <a:r>
              <a:rPr lang="en-US" dirty="0"/>
              <a:t> aircraft for Moscow as </a:t>
            </a:r>
            <a:r>
              <a:rPr lang="en-US" dirty="0" smtClean="0"/>
              <a:t>well</a:t>
            </a:r>
            <a:r>
              <a:rPr lang="en-GB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For a good calculation I also needed the reduction of the aircraft which includes the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cost </a:t>
            </a:r>
            <a:r>
              <a:rPr lang="en-US" dirty="0"/>
              <a:t>of </a:t>
            </a:r>
            <a:r>
              <a:rPr lang="en-US" b="1" u="sng" dirty="0"/>
              <a:t>maintenance</a:t>
            </a:r>
            <a:r>
              <a:rPr lang="en-US" dirty="0"/>
              <a:t> and the cost of </a:t>
            </a:r>
            <a:r>
              <a:rPr lang="en-US" b="1" u="sng" dirty="0"/>
              <a:t>spare parts</a:t>
            </a:r>
            <a:r>
              <a:rPr lang="en-US" dirty="0"/>
              <a:t>, another variable needed for this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calculation </a:t>
            </a:r>
            <a:r>
              <a:rPr lang="en-US" dirty="0"/>
              <a:t>is the cost of the </a:t>
            </a:r>
            <a:r>
              <a:rPr lang="en-US" b="1" u="sng" dirty="0"/>
              <a:t>flight </a:t>
            </a:r>
            <a:r>
              <a:rPr lang="en-US" b="1" u="sng" dirty="0" smtClean="0"/>
              <a:t>crews</a:t>
            </a:r>
            <a:r>
              <a:rPr lang="en-US" dirty="0" smtClean="0"/>
              <a:t> </a:t>
            </a:r>
            <a:r>
              <a:rPr lang="en-GB" dirty="0" smtClean="0"/>
              <a:t>, </a:t>
            </a:r>
            <a:r>
              <a:rPr lang="en-GB" b="1" u="sng" dirty="0" smtClean="0"/>
              <a:t>air f</a:t>
            </a:r>
            <a:r>
              <a:rPr lang="en-US" b="1" u="sng" dirty="0" smtClean="0"/>
              <a:t>light</a:t>
            </a:r>
            <a:r>
              <a:rPr lang="en-US" dirty="0" smtClean="0"/>
              <a:t> time </a:t>
            </a:r>
            <a:r>
              <a:rPr lang="en-US" dirty="0"/>
              <a:t>and ground </a:t>
            </a:r>
            <a:r>
              <a:rPr lang="en-US" b="1" u="sng" dirty="0"/>
              <a:t>waiting </a:t>
            </a:r>
            <a:r>
              <a:rPr lang="en-US" b="1" u="sng" dirty="0"/>
              <a:t>hours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are very important for the calculating.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5. Next flights were with low profitability to Moscow direction: 136122, 136360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Belgorod direction: 136620, 136642, 136807</a:t>
            </a:r>
            <a:r>
              <a:rPr lang="en-GB" smtClean="0"/>
              <a:t>, 136844.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1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occupancy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select count(</a:t>
            </a:r>
            <a:r>
              <a:rPr lang="en-GB" dirty="0" err="1"/>
              <a:t>passenger_id</a:t>
            </a:r>
            <a:r>
              <a:rPr lang="en-GB" dirty="0"/>
              <a:t>), </a:t>
            </a:r>
            <a:r>
              <a:rPr lang="en-GB" dirty="0" err="1"/>
              <a:t>fare_conditions</a:t>
            </a:r>
            <a:r>
              <a:rPr lang="en-GB" dirty="0"/>
              <a:t>, </a:t>
            </a:r>
            <a:r>
              <a:rPr lang="en-GB" dirty="0" err="1"/>
              <a:t>flight_no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from </a:t>
            </a:r>
            <a:r>
              <a:rPr lang="en-GB" dirty="0" err="1"/>
              <a:t>dst_project.tickets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join </a:t>
            </a:r>
            <a:r>
              <a:rPr lang="en-GB" dirty="0" err="1"/>
              <a:t>dst_project.ticket_flights</a:t>
            </a:r>
            <a:r>
              <a:rPr lang="en-GB" dirty="0"/>
              <a:t> on </a:t>
            </a:r>
            <a:r>
              <a:rPr lang="en-GB" dirty="0" err="1"/>
              <a:t>ticket_flights.ticket_no</a:t>
            </a:r>
            <a:r>
              <a:rPr lang="en-GB" dirty="0"/>
              <a:t> = </a:t>
            </a:r>
            <a:r>
              <a:rPr lang="en-GB" dirty="0" err="1"/>
              <a:t>tickets.ticket_no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join </a:t>
            </a:r>
            <a:r>
              <a:rPr lang="en-GB" dirty="0" err="1"/>
              <a:t>dst_project.flights</a:t>
            </a:r>
            <a:r>
              <a:rPr lang="en-GB" dirty="0"/>
              <a:t> on </a:t>
            </a:r>
            <a:r>
              <a:rPr lang="en-GB" dirty="0" err="1"/>
              <a:t>ticket_flights.flight_id</a:t>
            </a:r>
            <a:r>
              <a:rPr lang="en-GB" dirty="0"/>
              <a:t> = </a:t>
            </a:r>
            <a:r>
              <a:rPr lang="en-GB" dirty="0" err="1"/>
              <a:t>flights.flight_id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WHERE </a:t>
            </a:r>
            <a:r>
              <a:rPr lang="en-GB" dirty="0" err="1"/>
              <a:t>departure_airport</a:t>
            </a:r>
            <a:r>
              <a:rPr lang="en-GB" dirty="0"/>
              <a:t> = 'AAQ'   and (</a:t>
            </a:r>
            <a:r>
              <a:rPr lang="en-GB" dirty="0" err="1"/>
              <a:t>date_trunc</a:t>
            </a:r>
            <a:r>
              <a:rPr lang="en-GB" dirty="0"/>
              <a:t>('month', </a:t>
            </a:r>
            <a:r>
              <a:rPr lang="en-GB" dirty="0" err="1"/>
              <a:t>scheduled_departure</a:t>
            </a:r>
            <a:r>
              <a:rPr lang="en-GB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GB" dirty="0"/>
              <a:t>AND status not in ('Cancelled') </a:t>
            </a:r>
          </a:p>
          <a:p>
            <a:pPr>
              <a:lnSpc>
                <a:spcPct val="150000"/>
              </a:lnSpc>
            </a:pPr>
            <a:r>
              <a:rPr lang="en-GB" dirty="0"/>
              <a:t>group by </a:t>
            </a:r>
            <a:r>
              <a:rPr lang="en-GB" dirty="0" err="1"/>
              <a:t>fare_conditions</a:t>
            </a:r>
            <a:r>
              <a:rPr lang="en-GB" dirty="0"/>
              <a:t>, </a:t>
            </a:r>
            <a:r>
              <a:rPr lang="en-GB" dirty="0" err="1"/>
              <a:t>flight_no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813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flights on SU9/737-300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count(</a:t>
            </a:r>
            <a:r>
              <a:rPr lang="en-US" dirty="0" err="1"/>
              <a:t>flight_id</a:t>
            </a:r>
            <a:r>
              <a:rPr lang="en-US" dirty="0"/>
              <a:t>), </a:t>
            </a:r>
            <a:r>
              <a:rPr lang="en-US" dirty="0" err="1"/>
              <a:t>flight_no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from </a:t>
            </a:r>
            <a:r>
              <a:rPr lang="en-US" dirty="0" err="1"/>
              <a:t>dst_project.flights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dirty="0" err="1"/>
              <a:t>departure_airport</a:t>
            </a:r>
            <a:r>
              <a:rPr lang="en-US" dirty="0"/>
              <a:t> = 'AAQ'   and (</a:t>
            </a:r>
            <a:r>
              <a:rPr lang="en-US" dirty="0" err="1"/>
              <a:t>date_trunc</a:t>
            </a:r>
            <a:r>
              <a:rPr lang="en-US" dirty="0"/>
              <a:t>('month', </a:t>
            </a:r>
            <a:r>
              <a:rPr lang="en-US" dirty="0" err="1"/>
              <a:t>scheduled_departure</a:t>
            </a:r>
            <a:r>
              <a:rPr lang="en-US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US" dirty="0"/>
              <a:t>AND status not in ('Cancelled') and </a:t>
            </a:r>
            <a:r>
              <a:rPr lang="en-US" dirty="0" err="1"/>
              <a:t>aircraft_code</a:t>
            </a:r>
            <a:r>
              <a:rPr lang="en-US" dirty="0"/>
              <a:t> = 'SU9'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flight_no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40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17096</TotalTime>
  <Words>672</Words>
  <Application>Microsoft Office PowerPoint</Application>
  <PresentationFormat>Экран (16:9)</PresentationFormat>
  <Paragraphs>111</Paragraphs>
  <Slides>11</Slides>
  <Notes>0</Notes>
  <HiddenSlides>4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</cp:lastModifiedBy>
  <cp:revision>844</cp:revision>
  <dcterms:created xsi:type="dcterms:W3CDTF">2016-12-05T23:26:54Z</dcterms:created>
  <dcterms:modified xsi:type="dcterms:W3CDTF">2021-12-29T13:23:30Z</dcterms:modified>
</cp:coreProperties>
</file>