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96" r:id="rId6"/>
    <p:sldId id="298" r:id="rId7"/>
    <p:sldId id="303" r:id="rId8"/>
    <p:sldId id="304" r:id="rId9"/>
    <p:sldId id="308" r:id="rId10"/>
    <p:sldId id="305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408CAF-EF72-4671-9CE5-BA589F121AA4}">
          <p14:sldIdLst>
            <p14:sldId id="292"/>
            <p14:sldId id="296"/>
            <p14:sldId id="298"/>
            <p14:sldId id="303"/>
            <p14:sldId id="304"/>
            <p14:sldId id="308"/>
            <p14:sldId id="305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044"/>
    <a:srgbClr val="E36F53"/>
    <a:srgbClr val="CB202D"/>
    <a:srgbClr val="0F253E"/>
    <a:srgbClr val="F4F4F2"/>
    <a:srgbClr val="D6E0EB"/>
    <a:srgbClr val="446992"/>
    <a:srgbClr val="AEC2D8"/>
    <a:srgbClr val="98432A"/>
    <a:srgbClr val="D8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23-Nov-24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23-Nov-24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Supply Chain Management Analysis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2D82D929-F894-4926-848D-454E81AC4E9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484632" y="621792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Supply Chain Management Analysis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Supply Chain Management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fif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55" y="628475"/>
            <a:ext cx="10494222" cy="2057441"/>
          </a:xfrm>
          <a:solidFill>
            <a:srgbClr val="CB202D">
              <a:alpha val="80000"/>
            </a:srgbClr>
          </a:solidFill>
        </p:spPr>
        <p:txBody>
          <a:bodyPr/>
          <a:lstStyle/>
          <a:p>
            <a:pPr algn="ctr"/>
            <a:r>
              <a:rPr lang="en-US" sz="7200" dirty="0">
                <a:solidFill>
                  <a:srgbClr val="F4F4F2"/>
                </a:solidFill>
              </a:rPr>
              <a:t>Hospitality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03E79-DD6D-4C76-974D-1F4DD23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726" y="3140765"/>
            <a:ext cx="3406648" cy="2981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30A25-79CE-4224-A2D4-34008AF7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038" y="3140765"/>
            <a:ext cx="3406648" cy="2981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8FC754-BC92-447C-B40D-EA9DA406A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28" y="3140765"/>
            <a:ext cx="3406648" cy="30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1C477-7442-4510-58D7-49BD1C5F180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64974" y="1033670"/>
            <a:ext cx="9356035" cy="44129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aggregate values to create KPIs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time interval visuals, ‘Monthly Revenue &amp; Booking’ and ‘Weekly Revenue &amp; Booking’ to analyse the Revenue &amp; Booking trends.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location related visuals such as ‘City &amp; Hotel wise Revenue’ to understand how the Revenue is distributed in the entire country.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room class related visuals such as ‘Class &amp; Hotel wise Revenue’ to understand how the Revenue is varying according to deferent room classes.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Day type related visuals  such as ‘Weekday &amp; Weekend wise Revenue &amp; Booking’  to understand which Day type is performing better.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rate of Checked out, Cancelation &amp; No show to represent their rates and their counts with the suitable visual.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SQL queries to verify the dashboard prepared.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D44775D-2ACD-2A69-7E03-37FB30F41247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BC5459-5B5A-48A1-A9D4-D56BD94ABDDF}"/>
              </a:ext>
            </a:extLst>
          </p:cNvPr>
          <p:cNvSpPr txBox="1">
            <a:spLocks/>
          </p:cNvSpPr>
          <p:nvPr/>
        </p:nvSpPr>
        <p:spPr>
          <a:xfrm>
            <a:off x="0" y="274955"/>
            <a:ext cx="10889796" cy="718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  <a:t>Problem Statement</a:t>
            </a:r>
            <a:b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</a:br>
            <a:endParaRPr lang="en-IN" dirty="0">
              <a:solidFill>
                <a:schemeClr val="accent2"/>
              </a:solidFill>
              <a:highlight>
                <a:srgbClr val="00FF00"/>
              </a:highlight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1133F08-A24A-439D-ABB3-2EE4278AC5CE}"/>
              </a:ext>
            </a:extLst>
          </p:cNvPr>
          <p:cNvSpPr txBox="1">
            <a:spLocks/>
          </p:cNvSpPr>
          <p:nvPr/>
        </p:nvSpPr>
        <p:spPr>
          <a:xfrm>
            <a:off x="484631" y="6217920"/>
            <a:ext cx="2006777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/>
                </a:solidFill>
              </a:rPr>
              <a:t>Hospitality Analysis</a:t>
            </a:r>
          </a:p>
        </p:txBody>
      </p:sp>
    </p:spTree>
    <p:extLst>
      <p:ext uri="{BB962C8B-B14F-4D97-AF65-F5344CB8AC3E}">
        <p14:creationId xmlns:p14="http://schemas.microsoft.com/office/powerpoint/2010/main" val="165238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6B6D-4800-A853-D799-2B3F9786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01" y="274955"/>
            <a:ext cx="10889796" cy="71895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  <a:t>Power BI Dashboard</a:t>
            </a:r>
            <a:b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</a:br>
            <a:endParaRPr lang="en-IN" dirty="0">
              <a:solidFill>
                <a:schemeClr val="accent2"/>
              </a:solidFill>
              <a:highlight>
                <a:srgbClr val="00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20CB0-85FB-3FE3-9F76-B7B67FF6C92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1582707" cy="365125"/>
          </a:xfrm>
        </p:spPr>
        <p:txBody>
          <a:bodyPr/>
          <a:lstStyle/>
          <a:p>
            <a:r>
              <a:rPr lang="en-US" dirty="0"/>
              <a:t>Hospitality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AA34-F862-6E02-57A6-B43F2A8D285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5264A-F5F2-4249-88E1-EC73A0B9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1" y="993912"/>
            <a:ext cx="10889796" cy="52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20CB0-85FB-3FE3-9F76-B7B67FF6C92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1489942" cy="365125"/>
          </a:xfrm>
        </p:spPr>
        <p:txBody>
          <a:bodyPr/>
          <a:lstStyle/>
          <a:p>
            <a:r>
              <a:rPr lang="en-US" dirty="0"/>
              <a:t>Hospitality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AA34-F862-6E02-57A6-B43F2A8D285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61222B-6A1F-47D0-A6F8-5F1B7D02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201879"/>
            <a:ext cx="10889796" cy="71895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  <a:t>SQL Queries</a:t>
            </a:r>
            <a:b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</a:br>
            <a:endParaRPr lang="en-IN" dirty="0">
              <a:solidFill>
                <a:schemeClr val="accent2"/>
              </a:solidFill>
              <a:highlight>
                <a:srgbClr val="00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235FC-0795-4BC7-9854-F47E7455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6" y="1046921"/>
            <a:ext cx="4153480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B0C1A-9E33-4CB6-A480-9D553407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6" y="2721786"/>
            <a:ext cx="4153480" cy="122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717DD-53B1-43DC-BC9E-BB69EF012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16" y="4195958"/>
            <a:ext cx="4153480" cy="1276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666833-279C-4A5F-AFC0-8424D1C6E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24" y="1046921"/>
            <a:ext cx="4029637" cy="12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5F8C5-B24B-44E8-9F01-768CF0F91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624" y="2585143"/>
            <a:ext cx="5772398" cy="12955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528B7C-DDB7-4BF6-90AC-D3E69AE10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4125" y="4195958"/>
            <a:ext cx="669681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20CB0-85FB-3FE3-9F76-B7B67FF6C92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1569455" cy="365125"/>
          </a:xfrm>
        </p:spPr>
        <p:txBody>
          <a:bodyPr/>
          <a:lstStyle/>
          <a:p>
            <a:r>
              <a:rPr lang="en-US" dirty="0"/>
              <a:t>Hospitality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AA34-F862-6E02-57A6-B43F2A8D285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61222B-6A1F-47D0-A6F8-5F1B7D02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74955"/>
            <a:ext cx="10889796" cy="71895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  <a:t>SQL Queries</a:t>
            </a:r>
            <a:b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</a:br>
            <a:endParaRPr lang="en-IN" dirty="0">
              <a:solidFill>
                <a:schemeClr val="accent2"/>
              </a:solidFill>
              <a:highlight>
                <a:srgbClr val="00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FF024-BABF-491A-A828-7D9F7DF5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13"/>
            <a:ext cx="5738191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A2C25-B0B5-4825-AB89-2A889A87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38" y="993914"/>
            <a:ext cx="6354062" cy="3326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90FAA7-3C8E-4620-A225-92D9BEC8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0788"/>
            <a:ext cx="5738191" cy="2241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1C4845-A8D9-461C-8736-DE118684A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38" y="4471602"/>
            <a:ext cx="635406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9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20CB0-85FB-3FE3-9F76-B7B67FF6C92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0" y="6288157"/>
            <a:ext cx="1569455" cy="365125"/>
          </a:xfrm>
        </p:spPr>
        <p:txBody>
          <a:bodyPr/>
          <a:lstStyle/>
          <a:p>
            <a:r>
              <a:rPr lang="en-US" dirty="0"/>
              <a:t>Hospitality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AA34-F862-6E02-57A6-B43F2A8D285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61222B-6A1F-47D0-A6F8-5F1B7D02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0"/>
            <a:ext cx="10889796" cy="569843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chemeClr val="accent2"/>
                </a:solidFill>
                <a:highlight>
                  <a:srgbClr val="00FF00"/>
                </a:highlight>
              </a:rPr>
              <a:t>SQL Queries</a:t>
            </a:r>
            <a:br>
              <a:rPr lang="en-IN" sz="4000" dirty="0">
                <a:solidFill>
                  <a:schemeClr val="accent2"/>
                </a:solidFill>
                <a:highlight>
                  <a:srgbClr val="00FF00"/>
                </a:highlight>
              </a:rPr>
            </a:br>
            <a:endParaRPr lang="en-IN" sz="4000" dirty="0">
              <a:solidFill>
                <a:schemeClr val="accent2"/>
              </a:solidFill>
              <a:highlight>
                <a:srgbClr val="00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DDA3C-B135-4F00-A19B-8CBCBFC0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23" y="569843"/>
            <a:ext cx="8869013" cy="3114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A6C36-EFA1-4981-9022-21FC418A2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23" y="3684104"/>
            <a:ext cx="8869013" cy="3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1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1C477-7442-4510-58D7-49BD1C5F180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64974" y="1166190"/>
            <a:ext cx="9356035" cy="4797288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aggregate values such as Total Revenue, Total Booking, Total Capacity, Occupancy and Average Rating to create KPIs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months May &amp; June higher Revenue &amp; Booking can be observed whereas in April &amp; July lower values. The weekly Revenue &amp; Booking trend shows consistency without any sudden dips or ups.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weekday type of day is showing higher Revenue &amp; Booking compared to weekend.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Hotel </a:t>
            </a:r>
            <a:r>
              <a:rPr lang="en-IN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Exotica of Mumbai city is showing extremely higher Revenue of 212M compared to other hotels of other cities. So, studies should be conducted to improve Revenue in other hotels.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Hotels </a:t>
            </a:r>
            <a:r>
              <a:rPr lang="en-IN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seasons of all room classes are showing lower Revenue of 6M to 22M compared to other hotels. So, the actions should be taken to improve their Revenue.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Cancellation rate is around 25%, which is very high. Some actions should be taken to reduce this value. Then the Revenue and Booking will improve.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Dashboard is verified by using the SQL queries for respective values &amp; visuals.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D44775D-2ACD-2A69-7E03-37FB30F41247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BC5459-5B5A-48A1-A9D4-D56BD94ABDDF}"/>
              </a:ext>
            </a:extLst>
          </p:cNvPr>
          <p:cNvSpPr txBox="1">
            <a:spLocks/>
          </p:cNvSpPr>
          <p:nvPr/>
        </p:nvSpPr>
        <p:spPr>
          <a:xfrm>
            <a:off x="0" y="274955"/>
            <a:ext cx="10889796" cy="718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  <a:t>Key Points of Analysis</a:t>
            </a:r>
            <a:br>
              <a:rPr lang="en-IN" dirty="0">
                <a:solidFill>
                  <a:schemeClr val="accent2"/>
                </a:solidFill>
                <a:highlight>
                  <a:srgbClr val="00FF00"/>
                </a:highlight>
              </a:rPr>
            </a:br>
            <a:endParaRPr lang="en-IN" dirty="0">
              <a:solidFill>
                <a:schemeClr val="accent2"/>
              </a:solidFill>
              <a:highlight>
                <a:srgbClr val="00FF00"/>
              </a:highlight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99EBB6F-BBD2-478F-B2C0-B20CBC4CF31C}"/>
              </a:ext>
            </a:extLst>
          </p:cNvPr>
          <p:cNvSpPr txBox="1">
            <a:spLocks/>
          </p:cNvSpPr>
          <p:nvPr/>
        </p:nvSpPr>
        <p:spPr>
          <a:xfrm>
            <a:off x="484631" y="6217920"/>
            <a:ext cx="2006777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/>
                </a:solidFill>
              </a:rPr>
              <a:t>Hospitality Analysis</a:t>
            </a:r>
          </a:p>
        </p:txBody>
      </p:sp>
    </p:spTree>
    <p:extLst>
      <p:ext uri="{BB962C8B-B14F-4D97-AF65-F5344CB8AC3E}">
        <p14:creationId xmlns:p14="http://schemas.microsoft.com/office/powerpoint/2010/main" val="16164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A80E8B-05BE-4F0C-B06A-9A301E6A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4" y="484598"/>
            <a:ext cx="10071032" cy="57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66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373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Custom</vt:lpstr>
      <vt:lpstr>Hospitality Analysis</vt:lpstr>
      <vt:lpstr>PowerPoint Presentation</vt:lpstr>
      <vt:lpstr>Power BI Dashboard </vt:lpstr>
      <vt:lpstr>SQL Queries </vt:lpstr>
      <vt:lpstr>SQL Queries </vt:lpstr>
      <vt:lpstr>SQL Queries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2023-09-14T06:03:51Z</dcterms:created>
  <dcterms:modified xsi:type="dcterms:W3CDTF">2024-11-23T03:56:33Z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