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92" r:id="rId5"/>
    <p:sldId id="296" r:id="rId6"/>
    <p:sldId id="298" r:id="rId7"/>
    <p:sldId id="303" r:id="rId8"/>
    <p:sldId id="304" r:id="rId9"/>
    <p:sldId id="305" r:id="rId10"/>
    <p:sldId id="30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408CAF-EF72-4671-9CE5-BA589F121AA4}">
          <p14:sldIdLst>
            <p14:sldId id="292"/>
            <p14:sldId id="296"/>
            <p14:sldId id="298"/>
            <p14:sldId id="303"/>
            <p14:sldId id="304"/>
            <p14:sldId id="305"/>
            <p14:sldId id="307"/>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4"/>
    <a:srgbClr val="E36F53"/>
    <a:srgbClr val="CB202D"/>
    <a:srgbClr val="0F253E"/>
    <a:srgbClr val="F4F4F2"/>
    <a:srgbClr val="D6E0EB"/>
    <a:srgbClr val="446992"/>
    <a:srgbClr val="AEC2D8"/>
    <a:srgbClr val="98432A"/>
    <a:srgbClr val="D84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2" d="100"/>
          <a:sy n="72" d="100"/>
        </p:scale>
        <p:origin x="660" y="6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23-Nov-24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23-Nov-24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201479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Supply Chain Management Analysis</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Supply Chain Management Analysis</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Supply Chain Management Analysis</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17" name="Footer Placeholder 1">
            <a:extLst>
              <a:ext uri="{FF2B5EF4-FFF2-40B4-BE49-F238E27FC236}">
                <a16:creationId xmlns:a16="http://schemas.microsoft.com/office/drawing/2014/main" id="{2D82D929-F894-4926-848D-454E81AC4E98}"/>
              </a:ext>
            </a:extLst>
          </p:cNvPr>
          <p:cNvSpPr>
            <a:spLocks noGrp="1"/>
          </p:cNvSpPr>
          <p:nvPr>
            <p:ph type="ftr" sz="quarter" idx="49"/>
          </p:nvPr>
        </p:nvSpPr>
        <p:spPr>
          <a:xfrm>
            <a:off x="484632" y="6217920"/>
            <a:ext cx="4114800" cy="365125"/>
          </a:xfrm>
        </p:spPr>
        <p:txBody>
          <a:bodyPr>
            <a:noAutofit/>
          </a:bodyPr>
          <a:lstStyle>
            <a:lvl1pPr>
              <a:defRPr>
                <a:solidFill>
                  <a:schemeClr val="accent6"/>
                </a:solidFill>
              </a:defRPr>
            </a:lvl1pPr>
          </a:lstStyle>
          <a:p>
            <a:r>
              <a:rPr lang="en-US"/>
              <a:t>Supply Chain Management Analysis</a:t>
            </a: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Supply Chain Management Analysis</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Supply Chain Management Analysis</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Supply Chain Management Analysis</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Supply Chain Management Analysis</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Supply Chain Management Analysis</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Supply Chain Management Analysis</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Supply Chain Management Analysis</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Supply Chain Management Analysis</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Supply Chain Management Analysis</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59472" y="628475"/>
            <a:ext cx="11039161" cy="2057441"/>
          </a:xfrm>
          <a:solidFill>
            <a:srgbClr val="CB202D">
              <a:alpha val="80000"/>
            </a:srgbClr>
          </a:solidFill>
        </p:spPr>
        <p:txBody>
          <a:bodyPr/>
          <a:lstStyle/>
          <a:p>
            <a:pPr algn="ctr"/>
            <a:r>
              <a:rPr lang="en-US" sz="4800" dirty="0">
                <a:solidFill>
                  <a:srgbClr val="F4F4F2"/>
                </a:solidFill>
              </a:rPr>
              <a:t>Supply Chain Management Analysis</a:t>
            </a:r>
          </a:p>
        </p:txBody>
      </p:sp>
      <p:pic>
        <p:nvPicPr>
          <p:cNvPr id="20" name="Picture Placeholder 18">
            <a:extLst>
              <a:ext uri="{FF2B5EF4-FFF2-40B4-BE49-F238E27FC236}">
                <a16:creationId xmlns:a16="http://schemas.microsoft.com/office/drawing/2014/main" id="{FF489A43-F5D4-4C6E-9FEA-841A59675283}"/>
              </a:ext>
            </a:extLst>
          </p:cNvPr>
          <p:cNvPicPr>
            <a:picLocks noChangeAspect="1"/>
          </p:cNvPicPr>
          <p:nvPr/>
        </p:nvPicPr>
        <p:blipFill>
          <a:blip r:embed="rId3"/>
          <a:srcRect l="6518" r="6518"/>
          <a:stretch>
            <a:fillRect/>
          </a:stretch>
        </p:blipFill>
        <p:spPr>
          <a:xfrm>
            <a:off x="8660295" y="2838316"/>
            <a:ext cx="3090738" cy="355436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4" name="Picture Placeholder 23">
            <a:extLst>
              <a:ext uri="{FF2B5EF4-FFF2-40B4-BE49-F238E27FC236}">
                <a16:creationId xmlns:a16="http://schemas.microsoft.com/office/drawing/2014/main" id="{6F1B2AAA-0910-45E5-89CA-5B5453ABE02B}"/>
              </a:ext>
            </a:extLst>
          </p:cNvPr>
          <p:cNvPicPr>
            <a:picLocks noGrp="1" noChangeAspect="1"/>
          </p:cNvPicPr>
          <p:nvPr>
            <p:ph type="pic" sz="quarter" idx="47"/>
          </p:nvPr>
        </p:nvPicPr>
        <p:blipFill>
          <a:blip r:embed="rId4"/>
          <a:srcRect l="6518" r="6518"/>
          <a:stretch>
            <a:fillRect/>
          </a:stretch>
        </p:blipFill>
        <p:spPr>
          <a:xfrm>
            <a:off x="1256810" y="2966176"/>
            <a:ext cx="3090738" cy="3554361"/>
          </a:xfr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B1C477-7442-4510-58D7-49BD1C5F1801}"/>
              </a:ext>
            </a:extLst>
          </p:cNvPr>
          <p:cNvSpPr>
            <a:spLocks noGrp="1"/>
          </p:cNvSpPr>
          <p:nvPr>
            <p:ph type="body" sz="quarter" idx="28"/>
          </p:nvPr>
        </p:nvSpPr>
        <p:spPr>
          <a:xfrm>
            <a:off x="1364974" y="1033670"/>
            <a:ext cx="9356035" cy="5184250"/>
          </a:xfrm>
        </p:spPr>
        <p:txBody>
          <a:bodyPr/>
          <a:lstStyle/>
          <a:p>
            <a:pPr lvl="0">
              <a:lnSpc>
                <a:spcPct val="107000"/>
              </a:lnSpc>
              <a:spcAft>
                <a:spcPts val="800"/>
              </a:spcAft>
              <a:buSzPts val="1000"/>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Create ‘Product wise sales’ visual to analyse performance of deferent Product types.</a:t>
            </a: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Plot time interval visuals such as ‘Yearly sales growth’ and ‘Monthly sales trends’ to analyse how the sales performance is varying according to deferent time intervals and thus we can understand the sales trends.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Create location related sales visuals such as ‘State wise sales’ and ‘Region wise sales’ to understand how the sales is distributed in the entire country.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Create specific stores related visuals such as ‘Top 5 store wise sales’  to analyse store related information to improve the 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Create Purchase methos related visuals  such as ‘Purchase method wise sales’  to understand which methods of purchasing are user friendly for the customers so that the modifications can be done in stores’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Plot Total Inventory chart such as ‘Product wise Total_Inventory’  to understand the inventory for deferent product types.</a:t>
            </a: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Provide the stock information for deferent product types such as Overstock, Out Stock and Understock.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0D44775D-2ACD-2A69-7E03-37FB30F41247}"/>
              </a:ext>
            </a:extLst>
          </p:cNvPr>
          <p:cNvSpPr>
            <a:spLocks noGrp="1"/>
          </p:cNvSpPr>
          <p:nvPr>
            <p:ph type="sldNum" sz="quarter" idx="40"/>
          </p:nvPr>
        </p:nvSpPr>
        <p:spPr/>
        <p:txBody>
          <a:bodyPr/>
          <a:lstStyle/>
          <a:p>
            <a:fld id="{47FEACEE-25B4-4A2D-B147-27296E36371D}" type="slidenum">
              <a:rPr lang="en-US" altLang="zh-CN" smtClean="0"/>
              <a:pPr/>
              <a:t>2</a:t>
            </a:fld>
            <a:endParaRPr lang="en-US" altLang="zh-CN" dirty="0"/>
          </a:p>
        </p:txBody>
      </p:sp>
      <p:sp>
        <p:nvSpPr>
          <p:cNvPr id="5" name="Title 1">
            <a:extLst>
              <a:ext uri="{FF2B5EF4-FFF2-40B4-BE49-F238E27FC236}">
                <a16:creationId xmlns:a16="http://schemas.microsoft.com/office/drawing/2014/main" id="{7EBC5459-5B5A-48A1-A9D4-D56BD94ABDDF}"/>
              </a:ext>
            </a:extLst>
          </p:cNvPr>
          <p:cNvSpPr txBox="1">
            <a:spLocks/>
          </p:cNvSpPr>
          <p:nvPr/>
        </p:nvSpPr>
        <p:spPr>
          <a:xfrm>
            <a:off x="0" y="274955"/>
            <a:ext cx="10889796" cy="71895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IN" dirty="0">
                <a:solidFill>
                  <a:schemeClr val="accent2"/>
                </a:solidFill>
                <a:highlight>
                  <a:srgbClr val="00FF00"/>
                </a:highlight>
              </a:rPr>
              <a:t>Problem Statement</a:t>
            </a:r>
            <a:br>
              <a:rPr lang="en-IN" dirty="0">
                <a:solidFill>
                  <a:schemeClr val="accent2"/>
                </a:solidFill>
                <a:highlight>
                  <a:srgbClr val="00FF00"/>
                </a:highlight>
              </a:rPr>
            </a:br>
            <a:endParaRPr lang="en-IN" dirty="0">
              <a:solidFill>
                <a:schemeClr val="accent2"/>
              </a:solidFill>
              <a:highlight>
                <a:srgbClr val="00FF00"/>
              </a:highlight>
            </a:endParaRPr>
          </a:p>
        </p:txBody>
      </p:sp>
      <p:sp>
        <p:nvSpPr>
          <p:cNvPr id="6" name="Footer Placeholder 3">
            <a:extLst>
              <a:ext uri="{FF2B5EF4-FFF2-40B4-BE49-F238E27FC236}">
                <a16:creationId xmlns:a16="http://schemas.microsoft.com/office/drawing/2014/main" id="{7189C910-2D13-4C07-A2E8-9221075FF7A2}"/>
              </a:ext>
            </a:extLst>
          </p:cNvPr>
          <p:cNvSpPr txBox="1">
            <a:spLocks/>
          </p:cNvSpPr>
          <p:nvPr/>
        </p:nvSpPr>
        <p:spPr>
          <a:xfrm>
            <a:off x="484632" y="6217920"/>
            <a:ext cx="2510359" cy="36512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Supply Chain Management Analysis</a:t>
            </a:r>
          </a:p>
        </p:txBody>
      </p:sp>
    </p:spTree>
    <p:extLst>
      <p:ext uri="{BB962C8B-B14F-4D97-AF65-F5344CB8AC3E}">
        <p14:creationId xmlns:p14="http://schemas.microsoft.com/office/powerpoint/2010/main" val="165238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6B6D-4800-A853-D799-2B3F9786E1BA}"/>
              </a:ext>
            </a:extLst>
          </p:cNvPr>
          <p:cNvSpPr>
            <a:spLocks noGrp="1"/>
          </p:cNvSpPr>
          <p:nvPr>
            <p:ph type="title"/>
          </p:nvPr>
        </p:nvSpPr>
        <p:spPr>
          <a:xfrm>
            <a:off x="0" y="274955"/>
            <a:ext cx="10889796" cy="718958"/>
          </a:xfrm>
        </p:spPr>
        <p:txBody>
          <a:bodyPr/>
          <a:lstStyle/>
          <a:p>
            <a:pPr algn="ctr"/>
            <a:r>
              <a:rPr lang="en-IN" dirty="0">
                <a:solidFill>
                  <a:schemeClr val="accent2"/>
                </a:solidFill>
                <a:highlight>
                  <a:srgbClr val="00FF00"/>
                </a:highlight>
              </a:rPr>
              <a:t>Power BI Dashboard</a:t>
            </a:r>
            <a:br>
              <a:rPr lang="en-IN" dirty="0">
                <a:solidFill>
                  <a:schemeClr val="accent2"/>
                </a:solidFill>
                <a:highlight>
                  <a:srgbClr val="00FF00"/>
                </a:highlight>
              </a:rPr>
            </a:br>
            <a:endParaRPr lang="en-IN" dirty="0">
              <a:solidFill>
                <a:schemeClr val="accent2"/>
              </a:solidFill>
              <a:highlight>
                <a:srgbClr val="00FF00"/>
              </a:highlight>
            </a:endParaRPr>
          </a:p>
        </p:txBody>
      </p:sp>
      <p:sp>
        <p:nvSpPr>
          <p:cNvPr id="4" name="Footer Placeholder 3">
            <a:extLst>
              <a:ext uri="{FF2B5EF4-FFF2-40B4-BE49-F238E27FC236}">
                <a16:creationId xmlns:a16="http://schemas.microsoft.com/office/drawing/2014/main" id="{F5C20CB0-85FB-3FE3-9F76-B7B67FF6C926}"/>
              </a:ext>
            </a:extLst>
          </p:cNvPr>
          <p:cNvSpPr>
            <a:spLocks noGrp="1"/>
          </p:cNvSpPr>
          <p:nvPr>
            <p:ph type="ftr" sz="quarter" idx="28"/>
          </p:nvPr>
        </p:nvSpPr>
        <p:spPr>
          <a:xfrm>
            <a:off x="484632" y="6217920"/>
            <a:ext cx="2510359" cy="365125"/>
          </a:xfrm>
        </p:spPr>
        <p:txBody>
          <a:bodyPr/>
          <a:lstStyle/>
          <a:p>
            <a:r>
              <a:rPr lang="en-US" dirty="0"/>
              <a:t>Supply Chain Management Analysis</a:t>
            </a:r>
          </a:p>
        </p:txBody>
      </p:sp>
      <p:sp>
        <p:nvSpPr>
          <p:cNvPr id="5" name="Slide Number Placeholder 4">
            <a:extLst>
              <a:ext uri="{FF2B5EF4-FFF2-40B4-BE49-F238E27FC236}">
                <a16:creationId xmlns:a16="http://schemas.microsoft.com/office/drawing/2014/main" id="{4F84AA34-F862-6E02-57A6-B43F2A8D285B}"/>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6" name="Picture 5">
            <a:extLst>
              <a:ext uri="{FF2B5EF4-FFF2-40B4-BE49-F238E27FC236}">
                <a16:creationId xmlns:a16="http://schemas.microsoft.com/office/drawing/2014/main" id="{B83489AA-2658-413A-8FFB-DEDBC1A69E6C}"/>
              </a:ext>
            </a:extLst>
          </p:cNvPr>
          <p:cNvPicPr>
            <a:picLocks noChangeAspect="1"/>
          </p:cNvPicPr>
          <p:nvPr/>
        </p:nvPicPr>
        <p:blipFill>
          <a:blip r:embed="rId2"/>
          <a:stretch>
            <a:fillRect/>
          </a:stretch>
        </p:blipFill>
        <p:spPr>
          <a:xfrm>
            <a:off x="6096000" y="1158810"/>
            <a:ext cx="6072162" cy="4104362"/>
          </a:xfrm>
          <a:prstGeom prst="rect">
            <a:avLst/>
          </a:prstGeom>
        </p:spPr>
      </p:pic>
      <p:pic>
        <p:nvPicPr>
          <p:cNvPr id="10" name="Picture 9">
            <a:extLst>
              <a:ext uri="{FF2B5EF4-FFF2-40B4-BE49-F238E27FC236}">
                <a16:creationId xmlns:a16="http://schemas.microsoft.com/office/drawing/2014/main" id="{A3DAD69E-38F6-41D3-8866-B76EE80528AF}"/>
              </a:ext>
            </a:extLst>
          </p:cNvPr>
          <p:cNvPicPr>
            <a:picLocks noChangeAspect="1"/>
          </p:cNvPicPr>
          <p:nvPr/>
        </p:nvPicPr>
        <p:blipFill>
          <a:blip r:embed="rId3"/>
          <a:stretch>
            <a:fillRect/>
          </a:stretch>
        </p:blipFill>
        <p:spPr>
          <a:xfrm>
            <a:off x="11628" y="1134994"/>
            <a:ext cx="5726563" cy="4128178"/>
          </a:xfrm>
          <a:prstGeom prst="rect">
            <a:avLst/>
          </a:prstGeom>
        </p:spPr>
      </p:pic>
    </p:spTree>
    <p:extLst>
      <p:ext uri="{BB962C8B-B14F-4D97-AF65-F5344CB8AC3E}">
        <p14:creationId xmlns:p14="http://schemas.microsoft.com/office/powerpoint/2010/main" val="14986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C20CB0-85FB-3FE3-9F76-B7B67FF6C926}"/>
              </a:ext>
            </a:extLst>
          </p:cNvPr>
          <p:cNvSpPr>
            <a:spLocks noGrp="1"/>
          </p:cNvSpPr>
          <p:nvPr>
            <p:ph type="ftr" sz="quarter" idx="28"/>
          </p:nvPr>
        </p:nvSpPr>
        <p:spPr/>
        <p:txBody>
          <a:bodyPr/>
          <a:lstStyle/>
          <a:p>
            <a:r>
              <a:rPr lang="en-US"/>
              <a:t>Supply Chain Management Analysis</a:t>
            </a:r>
            <a:endParaRPr lang="en-US" dirty="0"/>
          </a:p>
        </p:txBody>
      </p:sp>
      <p:sp>
        <p:nvSpPr>
          <p:cNvPr id="5" name="Slide Number Placeholder 4">
            <a:extLst>
              <a:ext uri="{FF2B5EF4-FFF2-40B4-BE49-F238E27FC236}">
                <a16:creationId xmlns:a16="http://schemas.microsoft.com/office/drawing/2014/main" id="{4F84AA34-F862-6E02-57A6-B43F2A8D285B}"/>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12" name="Title 1">
            <a:extLst>
              <a:ext uri="{FF2B5EF4-FFF2-40B4-BE49-F238E27FC236}">
                <a16:creationId xmlns:a16="http://schemas.microsoft.com/office/drawing/2014/main" id="{A461222B-6A1F-47D0-A6F8-5F1B7D02120F}"/>
              </a:ext>
            </a:extLst>
          </p:cNvPr>
          <p:cNvSpPr>
            <a:spLocks noGrp="1"/>
          </p:cNvSpPr>
          <p:nvPr>
            <p:ph type="title"/>
          </p:nvPr>
        </p:nvSpPr>
        <p:spPr>
          <a:xfrm>
            <a:off x="0" y="274955"/>
            <a:ext cx="10889796" cy="718958"/>
          </a:xfrm>
        </p:spPr>
        <p:txBody>
          <a:bodyPr/>
          <a:lstStyle/>
          <a:p>
            <a:pPr algn="ctr"/>
            <a:r>
              <a:rPr lang="en-IN" dirty="0">
                <a:solidFill>
                  <a:schemeClr val="accent2"/>
                </a:solidFill>
                <a:highlight>
                  <a:srgbClr val="00FF00"/>
                </a:highlight>
              </a:rPr>
              <a:t>MySQL Dashboard</a:t>
            </a:r>
            <a:br>
              <a:rPr lang="en-IN" dirty="0">
                <a:solidFill>
                  <a:schemeClr val="accent2"/>
                </a:solidFill>
                <a:highlight>
                  <a:srgbClr val="00FF00"/>
                </a:highlight>
              </a:rPr>
            </a:br>
            <a:endParaRPr lang="en-IN" dirty="0">
              <a:solidFill>
                <a:schemeClr val="accent2"/>
              </a:solidFill>
              <a:highlight>
                <a:srgbClr val="00FF00"/>
              </a:highlight>
            </a:endParaRPr>
          </a:p>
        </p:txBody>
      </p:sp>
      <p:pic>
        <p:nvPicPr>
          <p:cNvPr id="3" name="Picture 2">
            <a:extLst>
              <a:ext uri="{FF2B5EF4-FFF2-40B4-BE49-F238E27FC236}">
                <a16:creationId xmlns:a16="http://schemas.microsoft.com/office/drawing/2014/main" id="{FDA74560-4D91-434D-AC4B-534CBF024A9F}"/>
              </a:ext>
            </a:extLst>
          </p:cNvPr>
          <p:cNvPicPr>
            <a:picLocks noChangeAspect="1"/>
          </p:cNvPicPr>
          <p:nvPr/>
        </p:nvPicPr>
        <p:blipFill>
          <a:blip r:embed="rId2"/>
          <a:stretch>
            <a:fillRect/>
          </a:stretch>
        </p:blipFill>
        <p:spPr>
          <a:xfrm>
            <a:off x="1" y="1126432"/>
            <a:ext cx="5963477" cy="4625009"/>
          </a:xfrm>
          <a:prstGeom prst="rect">
            <a:avLst/>
          </a:prstGeom>
        </p:spPr>
      </p:pic>
      <p:pic>
        <p:nvPicPr>
          <p:cNvPr id="8" name="Picture 7">
            <a:extLst>
              <a:ext uri="{FF2B5EF4-FFF2-40B4-BE49-F238E27FC236}">
                <a16:creationId xmlns:a16="http://schemas.microsoft.com/office/drawing/2014/main" id="{ADBC8557-6EA1-4632-A2A7-9C77AEC3338D}"/>
              </a:ext>
            </a:extLst>
          </p:cNvPr>
          <p:cNvPicPr>
            <a:picLocks noChangeAspect="1"/>
          </p:cNvPicPr>
          <p:nvPr/>
        </p:nvPicPr>
        <p:blipFill>
          <a:blip r:embed="rId3"/>
          <a:stretch>
            <a:fillRect/>
          </a:stretch>
        </p:blipFill>
        <p:spPr>
          <a:xfrm>
            <a:off x="6228523" y="1126431"/>
            <a:ext cx="5963477" cy="4625008"/>
          </a:xfrm>
          <a:prstGeom prst="rect">
            <a:avLst/>
          </a:prstGeom>
        </p:spPr>
      </p:pic>
    </p:spTree>
    <p:extLst>
      <p:ext uri="{BB962C8B-B14F-4D97-AF65-F5344CB8AC3E}">
        <p14:creationId xmlns:p14="http://schemas.microsoft.com/office/powerpoint/2010/main" val="134671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C20CB0-85FB-3FE3-9F76-B7B67FF6C926}"/>
              </a:ext>
            </a:extLst>
          </p:cNvPr>
          <p:cNvSpPr>
            <a:spLocks noGrp="1"/>
          </p:cNvSpPr>
          <p:nvPr>
            <p:ph type="ftr" sz="quarter" idx="28"/>
          </p:nvPr>
        </p:nvSpPr>
        <p:spPr/>
        <p:txBody>
          <a:bodyPr/>
          <a:lstStyle/>
          <a:p>
            <a:r>
              <a:rPr lang="en-US" dirty="0"/>
              <a:t>Supply Chain Management Analysis</a:t>
            </a:r>
          </a:p>
        </p:txBody>
      </p:sp>
      <p:sp>
        <p:nvSpPr>
          <p:cNvPr id="5" name="Slide Number Placeholder 4">
            <a:extLst>
              <a:ext uri="{FF2B5EF4-FFF2-40B4-BE49-F238E27FC236}">
                <a16:creationId xmlns:a16="http://schemas.microsoft.com/office/drawing/2014/main" id="{4F84AA34-F862-6E02-57A6-B43F2A8D285B}"/>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12" name="Title 1">
            <a:extLst>
              <a:ext uri="{FF2B5EF4-FFF2-40B4-BE49-F238E27FC236}">
                <a16:creationId xmlns:a16="http://schemas.microsoft.com/office/drawing/2014/main" id="{A461222B-6A1F-47D0-A6F8-5F1B7D02120F}"/>
              </a:ext>
            </a:extLst>
          </p:cNvPr>
          <p:cNvSpPr>
            <a:spLocks noGrp="1"/>
          </p:cNvSpPr>
          <p:nvPr>
            <p:ph type="title"/>
          </p:nvPr>
        </p:nvSpPr>
        <p:spPr>
          <a:xfrm>
            <a:off x="0" y="274955"/>
            <a:ext cx="10889796" cy="718958"/>
          </a:xfrm>
        </p:spPr>
        <p:txBody>
          <a:bodyPr/>
          <a:lstStyle/>
          <a:p>
            <a:pPr algn="ctr"/>
            <a:r>
              <a:rPr lang="en-IN" dirty="0">
                <a:solidFill>
                  <a:schemeClr val="accent2"/>
                </a:solidFill>
                <a:highlight>
                  <a:srgbClr val="00FF00"/>
                </a:highlight>
              </a:rPr>
              <a:t>MySQL Dashboard</a:t>
            </a:r>
            <a:br>
              <a:rPr lang="en-IN" dirty="0">
                <a:solidFill>
                  <a:schemeClr val="accent2"/>
                </a:solidFill>
                <a:highlight>
                  <a:srgbClr val="00FF00"/>
                </a:highlight>
              </a:rPr>
            </a:br>
            <a:endParaRPr lang="en-IN" dirty="0">
              <a:solidFill>
                <a:schemeClr val="accent2"/>
              </a:solidFill>
              <a:highlight>
                <a:srgbClr val="00FF00"/>
              </a:highlight>
            </a:endParaRPr>
          </a:p>
        </p:txBody>
      </p:sp>
      <p:pic>
        <p:nvPicPr>
          <p:cNvPr id="6" name="Picture 5">
            <a:extLst>
              <a:ext uri="{FF2B5EF4-FFF2-40B4-BE49-F238E27FC236}">
                <a16:creationId xmlns:a16="http://schemas.microsoft.com/office/drawing/2014/main" id="{182B1B43-62CE-4457-B515-E7F14AAFEF6A}"/>
              </a:ext>
            </a:extLst>
          </p:cNvPr>
          <p:cNvPicPr>
            <a:picLocks noChangeAspect="1"/>
          </p:cNvPicPr>
          <p:nvPr/>
        </p:nvPicPr>
        <p:blipFill>
          <a:blip r:embed="rId2"/>
          <a:stretch>
            <a:fillRect/>
          </a:stretch>
        </p:blipFill>
        <p:spPr>
          <a:xfrm>
            <a:off x="0" y="1126430"/>
            <a:ext cx="5963477" cy="4625007"/>
          </a:xfrm>
          <a:prstGeom prst="rect">
            <a:avLst/>
          </a:prstGeom>
        </p:spPr>
      </p:pic>
      <p:pic>
        <p:nvPicPr>
          <p:cNvPr id="9" name="Picture 8">
            <a:extLst>
              <a:ext uri="{FF2B5EF4-FFF2-40B4-BE49-F238E27FC236}">
                <a16:creationId xmlns:a16="http://schemas.microsoft.com/office/drawing/2014/main" id="{ECB7B28C-0D5D-4061-81D9-DD43507B4DD1}"/>
              </a:ext>
            </a:extLst>
          </p:cNvPr>
          <p:cNvPicPr>
            <a:picLocks noChangeAspect="1"/>
          </p:cNvPicPr>
          <p:nvPr/>
        </p:nvPicPr>
        <p:blipFill>
          <a:blip r:embed="rId3"/>
          <a:stretch>
            <a:fillRect/>
          </a:stretch>
        </p:blipFill>
        <p:spPr>
          <a:xfrm>
            <a:off x="6228525" y="1126430"/>
            <a:ext cx="5963477" cy="3087761"/>
          </a:xfrm>
          <a:prstGeom prst="rect">
            <a:avLst/>
          </a:prstGeom>
        </p:spPr>
      </p:pic>
    </p:spTree>
    <p:extLst>
      <p:ext uri="{BB962C8B-B14F-4D97-AF65-F5344CB8AC3E}">
        <p14:creationId xmlns:p14="http://schemas.microsoft.com/office/powerpoint/2010/main" val="18203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B1C477-7442-4510-58D7-49BD1C5F1801}"/>
              </a:ext>
            </a:extLst>
          </p:cNvPr>
          <p:cNvSpPr>
            <a:spLocks noGrp="1"/>
          </p:cNvSpPr>
          <p:nvPr>
            <p:ph type="body" sz="quarter" idx="28"/>
          </p:nvPr>
        </p:nvSpPr>
        <p:spPr>
          <a:xfrm>
            <a:off x="1364974" y="1166190"/>
            <a:ext cx="9356035" cy="5417930"/>
          </a:xfrm>
        </p:spPr>
        <p:txBody>
          <a:bodyPr/>
          <a:lstStyle/>
          <a:p>
            <a:pPr lvl="0">
              <a:lnSpc>
                <a:spcPct val="107000"/>
              </a:lnSpc>
              <a:spcAft>
                <a:spcPts val="800"/>
              </a:spcAft>
              <a:buSzPts val="1000"/>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Product Type ‘Arts &amp; Entertainment’ shows highest Sales whereas ‘Computers’ and ‘Mobiles’ shows lowest Sales so actions should be taken to improve their sales.</a:t>
            </a: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In the Year 2022 highest sales can be observed whereas in 2023 lowest sales because of incompletion of this year. The monthly sales trend shows consistent trendline without any sudden dips or ups.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The highest Sales is noted in the State ‘California’. The Regions ‘West’ and ‘South’ showing higher sales.  Whereas the ‘Midwest’ and ‘Southwest’ regions are showing lower 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The ‘Top 5 store wise sales’  plotted also falls under West and South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The ‘Debit’ type of Purchase method shows highest sales whereas ‘Other’ methods shows lowest 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Plot of ‘Product type wise Total Inventory’  shows that ‘Photography’ has highest and ‘Arts &amp; Entertainment’ has lowest Total Inventory.</a:t>
            </a:r>
          </a:p>
          <a:p>
            <a:pPr lvl="0">
              <a:lnSpc>
                <a:spcPct val="107000"/>
              </a:lnSpc>
              <a:spcAft>
                <a:spcPts val="800"/>
              </a:spcAft>
              <a:buSzPts val="1000"/>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Stock status visual shows that all product types has about 10-20% of products In_Stock            and 60-70% products Understock.</a:t>
            </a:r>
          </a:p>
        </p:txBody>
      </p:sp>
      <p:sp>
        <p:nvSpPr>
          <p:cNvPr id="12" name="Slide Number Placeholder 11">
            <a:extLst>
              <a:ext uri="{FF2B5EF4-FFF2-40B4-BE49-F238E27FC236}">
                <a16:creationId xmlns:a16="http://schemas.microsoft.com/office/drawing/2014/main" id="{0D44775D-2ACD-2A69-7E03-37FB30F41247}"/>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
        <p:nvSpPr>
          <p:cNvPr id="5" name="Title 1">
            <a:extLst>
              <a:ext uri="{FF2B5EF4-FFF2-40B4-BE49-F238E27FC236}">
                <a16:creationId xmlns:a16="http://schemas.microsoft.com/office/drawing/2014/main" id="{7EBC5459-5B5A-48A1-A9D4-D56BD94ABDDF}"/>
              </a:ext>
            </a:extLst>
          </p:cNvPr>
          <p:cNvSpPr txBox="1">
            <a:spLocks/>
          </p:cNvSpPr>
          <p:nvPr/>
        </p:nvSpPr>
        <p:spPr>
          <a:xfrm>
            <a:off x="0" y="274955"/>
            <a:ext cx="10889796" cy="71895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IN" dirty="0">
                <a:solidFill>
                  <a:schemeClr val="accent2"/>
                </a:solidFill>
                <a:highlight>
                  <a:srgbClr val="00FF00"/>
                </a:highlight>
              </a:rPr>
              <a:t>Key Points of Analysed</a:t>
            </a:r>
            <a:br>
              <a:rPr lang="en-IN" dirty="0">
                <a:solidFill>
                  <a:schemeClr val="accent2"/>
                </a:solidFill>
                <a:highlight>
                  <a:srgbClr val="00FF00"/>
                </a:highlight>
              </a:rPr>
            </a:br>
            <a:endParaRPr lang="en-IN" dirty="0">
              <a:solidFill>
                <a:schemeClr val="accent2"/>
              </a:solidFill>
              <a:highlight>
                <a:srgbClr val="00FF00"/>
              </a:highlight>
            </a:endParaRPr>
          </a:p>
        </p:txBody>
      </p:sp>
      <p:sp>
        <p:nvSpPr>
          <p:cNvPr id="6" name="Footer Placeholder 3">
            <a:extLst>
              <a:ext uri="{FF2B5EF4-FFF2-40B4-BE49-F238E27FC236}">
                <a16:creationId xmlns:a16="http://schemas.microsoft.com/office/drawing/2014/main" id="{BD7291BB-7506-45E0-B8EE-DC1014425F60}"/>
              </a:ext>
            </a:extLst>
          </p:cNvPr>
          <p:cNvSpPr txBox="1">
            <a:spLocks/>
          </p:cNvSpPr>
          <p:nvPr/>
        </p:nvSpPr>
        <p:spPr>
          <a:xfrm>
            <a:off x="484632" y="6217920"/>
            <a:ext cx="4114800" cy="36512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Supply Chain Management Analysis</a:t>
            </a:r>
          </a:p>
        </p:txBody>
      </p:sp>
    </p:spTree>
    <p:extLst>
      <p:ext uri="{BB962C8B-B14F-4D97-AF65-F5344CB8AC3E}">
        <p14:creationId xmlns:p14="http://schemas.microsoft.com/office/powerpoint/2010/main" val="161644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A80E8B-05BE-4F0C-B06A-9A301E6A2750}"/>
              </a:ext>
            </a:extLst>
          </p:cNvPr>
          <p:cNvPicPr>
            <a:picLocks noChangeAspect="1"/>
          </p:cNvPicPr>
          <p:nvPr/>
        </p:nvPicPr>
        <p:blipFill>
          <a:blip r:embed="rId2"/>
          <a:stretch>
            <a:fillRect/>
          </a:stretch>
        </p:blipFill>
        <p:spPr>
          <a:xfrm>
            <a:off x="1060484" y="484598"/>
            <a:ext cx="10071032" cy="5733322"/>
          </a:xfrm>
          <a:prstGeom prst="rect">
            <a:avLst/>
          </a:prstGeom>
        </p:spPr>
      </p:pic>
    </p:spTree>
    <p:extLst>
      <p:ext uri="{BB962C8B-B14F-4D97-AF65-F5344CB8AC3E}">
        <p14:creationId xmlns:p14="http://schemas.microsoft.com/office/powerpoint/2010/main" val="694506614"/>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2.xml><?xml version="1.0" encoding="utf-8"?>
<ds:datastoreItem xmlns:ds="http://schemas.openxmlformats.org/officeDocument/2006/customXml" ds:itemID="{F4AD51DF-C727-4608-B606-5D6C957D4C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0</TotalTime>
  <Words>425</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等线</vt:lpstr>
      <vt:lpstr>Abadi</vt:lpstr>
      <vt:lpstr>Arial</vt:lpstr>
      <vt:lpstr>Calibri</vt:lpstr>
      <vt:lpstr>Posterama Text Black</vt:lpstr>
      <vt:lpstr>Posterama Text SemiBold</vt:lpstr>
      <vt:lpstr>Wingdings</vt:lpstr>
      <vt:lpstr>Custom</vt:lpstr>
      <vt:lpstr>Supply Chain Management Analysis</vt:lpstr>
      <vt:lpstr>PowerPoint Presentation</vt:lpstr>
      <vt:lpstr>Power BI Dashboard </vt:lpstr>
      <vt:lpstr>MySQL Dashboard </vt:lpstr>
      <vt:lpstr>MySQL Dashboard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2023-09-14T06:03:51Z</dcterms:created>
  <dcterms:modified xsi:type="dcterms:W3CDTF">2024-11-23T08:50:38Z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