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62" r:id="rId4"/>
  </p:sldMasterIdLst>
  <p:notesMasterIdLst>
    <p:notesMasterId r:id="rId20"/>
  </p:notesMasterIdLst>
  <p:handoutMasterIdLst>
    <p:handoutMasterId r:id="rId21"/>
  </p:handoutMasterIdLst>
  <p:sldIdLst>
    <p:sldId id="292" r:id="rId5"/>
    <p:sldId id="275" r:id="rId6"/>
    <p:sldId id="276" r:id="rId7"/>
    <p:sldId id="300" r:id="rId8"/>
    <p:sldId id="301" r:id="rId9"/>
    <p:sldId id="302" r:id="rId10"/>
    <p:sldId id="303" r:id="rId11"/>
    <p:sldId id="304" r:id="rId12"/>
    <p:sldId id="306" r:id="rId13"/>
    <p:sldId id="308" r:id="rId14"/>
    <p:sldId id="309" r:id="rId15"/>
    <p:sldId id="311" r:id="rId16"/>
    <p:sldId id="313" r:id="rId17"/>
    <p:sldId id="284" r:id="rId18"/>
    <p:sldId id="28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5B3A"/>
    <a:srgbClr val="0B0E93"/>
    <a:srgbClr val="98432A"/>
    <a:srgbClr val="446992"/>
    <a:srgbClr val="AEC2D8"/>
    <a:srgbClr val="D84400"/>
    <a:srgbClr val="44678D"/>
    <a:srgbClr val="263E5A"/>
    <a:srgbClr val="D6E0EB"/>
    <a:srgbClr val="728D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5634"/>
  </p:normalViewPr>
  <p:slideViewPr>
    <p:cSldViewPr snapToGrid="0" showGuides="1">
      <p:cViewPr varScale="1">
        <p:scale>
          <a:sx n="85" d="100"/>
          <a:sy n="85" d="100"/>
        </p:scale>
        <p:origin x="605" y="6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1/20/2025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1/20/2025</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65984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AA3AA0-0A7D-4EA3-BA31-B76A0238544B}" type="datetimeFigureOut">
              <a:rPr lang="en-US" smtClean="0"/>
              <a:t>1/20/2025</a:t>
            </a:fld>
            <a:endParaRPr lang="en-US"/>
          </a:p>
        </p:txBody>
      </p:sp>
      <p:sp>
        <p:nvSpPr>
          <p:cNvPr id="5" name="Footer Placeholder 4"/>
          <p:cNvSpPr>
            <a:spLocks noGrp="1"/>
          </p:cNvSpPr>
          <p:nvPr>
            <p:ph type="ftr" sz="quarter" idx="11"/>
          </p:nvPr>
        </p:nvSpPr>
        <p:spPr/>
        <p:txBody>
          <a:bodyPr/>
          <a:lstStyle/>
          <a:p>
            <a:r>
              <a:rPr lang="en-US" noProof="0"/>
              <a:t>Presentation Title</a:t>
            </a:r>
            <a:endParaRPr lang="en-US" noProof="0" dirty="0"/>
          </a:p>
        </p:txBody>
      </p:sp>
      <p:sp>
        <p:nvSpPr>
          <p:cNvPr id="6" name="Slide Number Placeholder 5"/>
          <p:cNvSpPr>
            <a:spLocks noGrp="1"/>
          </p:cNvSpPr>
          <p:nvPr>
            <p:ph type="sldNum" sz="quarter" idx="12"/>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000707693"/>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AA3AA0-0A7D-4EA3-BA31-B76A0238544B}" type="datetimeFigureOut">
              <a:rPr lang="en-US" smtClean="0"/>
              <a:t>1/20/2025</a:t>
            </a:fld>
            <a:endParaRPr lang="en-US"/>
          </a:p>
        </p:txBody>
      </p:sp>
      <p:sp>
        <p:nvSpPr>
          <p:cNvPr id="6" name="Footer Placeholder 5"/>
          <p:cNvSpPr>
            <a:spLocks noGrp="1"/>
          </p:cNvSpPr>
          <p:nvPr>
            <p:ph type="ftr" sz="quarter" idx="11"/>
          </p:nvPr>
        </p:nvSpPr>
        <p:spPr/>
        <p:txBody>
          <a:bodyPr/>
          <a:lstStyle/>
          <a:p>
            <a:r>
              <a:rPr lang="en-US" noProof="0"/>
              <a:t>Presentation Title</a:t>
            </a:r>
            <a:endParaRPr lang="en-US" noProof="0" dirty="0"/>
          </a:p>
        </p:txBody>
      </p:sp>
      <p:sp>
        <p:nvSpPr>
          <p:cNvPr id="7" name="Slide Number Placeholder 6"/>
          <p:cNvSpPr>
            <a:spLocks noGrp="1"/>
          </p:cNvSpPr>
          <p:nvPr>
            <p:ph type="sldNum" sz="quarter" idx="12"/>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679661264"/>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AA3AA0-0A7D-4EA3-BA31-B76A0238544B}" type="datetimeFigureOut">
              <a:rPr lang="en-US" smtClean="0"/>
              <a:t>1/20/2025</a:t>
            </a:fld>
            <a:endParaRPr lang="en-US"/>
          </a:p>
        </p:txBody>
      </p:sp>
      <p:sp>
        <p:nvSpPr>
          <p:cNvPr id="5" name="Footer Placeholder 4"/>
          <p:cNvSpPr>
            <a:spLocks noGrp="1"/>
          </p:cNvSpPr>
          <p:nvPr>
            <p:ph type="ftr" sz="quarter" idx="11"/>
          </p:nvPr>
        </p:nvSpPr>
        <p:spPr/>
        <p:txBody>
          <a:bodyPr/>
          <a:lstStyle/>
          <a:p>
            <a:r>
              <a:rPr lang="en-US" noProof="0"/>
              <a:t>Presentation Title</a:t>
            </a:r>
            <a:endParaRPr lang="en-US" noProof="0" dirty="0"/>
          </a:p>
        </p:txBody>
      </p:sp>
      <p:sp>
        <p:nvSpPr>
          <p:cNvPr id="6" name="Slide Number Placeholder 5"/>
          <p:cNvSpPr>
            <a:spLocks noGrp="1"/>
          </p:cNvSpPr>
          <p:nvPr>
            <p:ph type="sldNum" sz="quarter" idx="12"/>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052137164"/>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AA3AA0-0A7D-4EA3-BA31-B76A0238544B}" type="datetimeFigureOut">
              <a:rPr lang="en-US" smtClean="0"/>
              <a:t>1/20/2025</a:t>
            </a:fld>
            <a:endParaRPr lang="en-US"/>
          </a:p>
        </p:txBody>
      </p:sp>
      <p:sp>
        <p:nvSpPr>
          <p:cNvPr id="5" name="Footer Placeholder 4"/>
          <p:cNvSpPr>
            <a:spLocks noGrp="1"/>
          </p:cNvSpPr>
          <p:nvPr>
            <p:ph type="ftr" sz="quarter" idx="11"/>
          </p:nvPr>
        </p:nvSpPr>
        <p:spPr/>
        <p:txBody>
          <a:bodyPr/>
          <a:lstStyle/>
          <a:p>
            <a:r>
              <a:rPr lang="en-US" noProof="0"/>
              <a:t>Presentation Title</a:t>
            </a:r>
            <a:endParaRPr lang="en-US" noProof="0" dirty="0"/>
          </a:p>
        </p:txBody>
      </p:sp>
      <p:sp>
        <p:nvSpPr>
          <p:cNvPr id="6" name="Slide Number Placeholder 5"/>
          <p:cNvSpPr>
            <a:spLocks noGrp="1"/>
          </p:cNvSpPr>
          <p:nvPr>
            <p:ph type="sldNum" sz="quarter" idx="12"/>
          </p:nvPr>
        </p:nvSpPr>
        <p:spPr/>
        <p:txBody>
          <a:bodyPr/>
          <a:lstStyle/>
          <a:p>
            <a:fld id="{47FEACEE-25B4-4A2D-B147-27296E36371D}" type="slidenum">
              <a:rPr lang="en-US" altLang="zh-CN" noProof="0" smtClean="0"/>
              <a:pPr/>
              <a:t>‹#›</a:t>
            </a:fld>
            <a:endParaRPr lang="en-US" altLang="zh-CN" noProof="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11068968"/>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AA3AA0-0A7D-4EA3-BA31-B76A0238544B}" type="datetimeFigureOut">
              <a:rPr lang="en-US" smtClean="0"/>
              <a:t>1/20/2025</a:t>
            </a:fld>
            <a:endParaRPr lang="en-US"/>
          </a:p>
        </p:txBody>
      </p:sp>
      <p:sp>
        <p:nvSpPr>
          <p:cNvPr id="5" name="Footer Placeholder 4"/>
          <p:cNvSpPr>
            <a:spLocks noGrp="1"/>
          </p:cNvSpPr>
          <p:nvPr>
            <p:ph type="ftr" sz="quarter" idx="11"/>
          </p:nvPr>
        </p:nvSpPr>
        <p:spPr/>
        <p:txBody>
          <a:bodyPr/>
          <a:lstStyle/>
          <a:p>
            <a:r>
              <a:rPr lang="en-US" noProof="0"/>
              <a:t>Presentation Title</a:t>
            </a:r>
            <a:endParaRPr lang="en-US" noProof="0" dirty="0"/>
          </a:p>
        </p:txBody>
      </p:sp>
      <p:sp>
        <p:nvSpPr>
          <p:cNvPr id="6" name="Slide Number Placeholder 5"/>
          <p:cNvSpPr>
            <a:spLocks noGrp="1"/>
          </p:cNvSpPr>
          <p:nvPr>
            <p:ph type="sldNum" sz="quarter" idx="12"/>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139574066"/>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AA3AA0-0A7D-4EA3-BA31-B76A0238544B}" type="datetimeFigureOut">
              <a:rPr lang="en-US" smtClean="0"/>
              <a:t>1/20/2025</a:t>
            </a:fld>
            <a:endParaRPr lang="en-US"/>
          </a:p>
        </p:txBody>
      </p:sp>
      <p:sp>
        <p:nvSpPr>
          <p:cNvPr id="4" name="Footer Placeholder 4"/>
          <p:cNvSpPr>
            <a:spLocks noGrp="1"/>
          </p:cNvSpPr>
          <p:nvPr>
            <p:ph type="ftr" sz="quarter" idx="11"/>
          </p:nvPr>
        </p:nvSpPr>
        <p:spPr/>
        <p:txBody>
          <a:bodyPr/>
          <a:lstStyle/>
          <a:p>
            <a:r>
              <a:rPr lang="en-US" noProof="0"/>
              <a:t>Presentation Title</a:t>
            </a:r>
            <a:endParaRPr lang="en-US" noProof="0" dirty="0"/>
          </a:p>
        </p:txBody>
      </p:sp>
      <p:sp>
        <p:nvSpPr>
          <p:cNvPr id="6" name="Slide Number Placeholder 5"/>
          <p:cNvSpPr>
            <a:spLocks noGrp="1"/>
          </p:cNvSpPr>
          <p:nvPr>
            <p:ph type="sldNum" sz="quarter" idx="12"/>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74135158"/>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AA3AA0-0A7D-4EA3-BA31-B76A0238544B}" type="datetimeFigureOut">
              <a:rPr lang="en-US" smtClean="0"/>
              <a:t>1/20/2025</a:t>
            </a:fld>
            <a:endParaRPr lang="en-US"/>
          </a:p>
        </p:txBody>
      </p:sp>
      <p:sp>
        <p:nvSpPr>
          <p:cNvPr id="4" name="Footer Placeholder 4"/>
          <p:cNvSpPr>
            <a:spLocks noGrp="1"/>
          </p:cNvSpPr>
          <p:nvPr>
            <p:ph type="ftr" sz="quarter" idx="11"/>
          </p:nvPr>
        </p:nvSpPr>
        <p:spPr/>
        <p:txBody>
          <a:bodyPr/>
          <a:lstStyle/>
          <a:p>
            <a:r>
              <a:rPr lang="en-US" noProof="0"/>
              <a:t>Presentation Title</a:t>
            </a:r>
            <a:endParaRPr lang="en-US" noProof="0" dirty="0"/>
          </a:p>
        </p:txBody>
      </p:sp>
      <p:sp>
        <p:nvSpPr>
          <p:cNvPr id="6" name="Slide Number Placeholder 5"/>
          <p:cNvSpPr>
            <a:spLocks noGrp="1"/>
          </p:cNvSpPr>
          <p:nvPr>
            <p:ph type="sldNum" sz="quarter" idx="12"/>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119108233"/>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AA3AA0-0A7D-4EA3-BA31-B76A0238544B}" type="datetimeFigureOut">
              <a:rPr lang="en-US" smtClean="0"/>
              <a:t>1/20/2025</a:t>
            </a:fld>
            <a:endParaRPr lang="en-US"/>
          </a:p>
        </p:txBody>
      </p:sp>
      <p:sp>
        <p:nvSpPr>
          <p:cNvPr id="5" name="Footer Placeholder 4"/>
          <p:cNvSpPr>
            <a:spLocks noGrp="1"/>
          </p:cNvSpPr>
          <p:nvPr>
            <p:ph type="ftr" sz="quarter" idx="11"/>
          </p:nvPr>
        </p:nvSpPr>
        <p:spPr/>
        <p:txBody>
          <a:bodyPr/>
          <a:lstStyle/>
          <a:p>
            <a:r>
              <a:rPr lang="en-US" noProof="0"/>
              <a:t>Presentation Title</a:t>
            </a:r>
            <a:endParaRPr lang="en-US" noProof="0" dirty="0"/>
          </a:p>
        </p:txBody>
      </p:sp>
      <p:sp>
        <p:nvSpPr>
          <p:cNvPr id="6" name="Slide Number Placeholder 5"/>
          <p:cNvSpPr>
            <a:spLocks noGrp="1"/>
          </p:cNvSpPr>
          <p:nvPr>
            <p:ph type="sldNum" sz="quarter" idx="12"/>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7107049"/>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AA3AA0-0A7D-4EA3-BA31-B76A0238544B}" type="datetimeFigureOut">
              <a:rPr lang="en-US" smtClean="0"/>
              <a:t>1/20/2025</a:t>
            </a:fld>
            <a:endParaRPr lang="en-US"/>
          </a:p>
        </p:txBody>
      </p:sp>
      <p:sp>
        <p:nvSpPr>
          <p:cNvPr id="5" name="Footer Placeholder 4"/>
          <p:cNvSpPr>
            <a:spLocks noGrp="1"/>
          </p:cNvSpPr>
          <p:nvPr>
            <p:ph type="ftr" sz="quarter" idx="11"/>
          </p:nvPr>
        </p:nvSpPr>
        <p:spPr/>
        <p:txBody>
          <a:bodyPr/>
          <a:lstStyle/>
          <a:p>
            <a:r>
              <a:rPr lang="en-US" noProof="0"/>
              <a:t>Presentation Title</a:t>
            </a:r>
            <a:endParaRPr lang="en-US" noProof="0" dirty="0"/>
          </a:p>
        </p:txBody>
      </p:sp>
      <p:sp>
        <p:nvSpPr>
          <p:cNvPr id="6" name="Slide Number Placeholder 5"/>
          <p:cNvSpPr>
            <a:spLocks noGrp="1"/>
          </p:cNvSpPr>
          <p:nvPr>
            <p:ph type="sldNum" sz="quarter" idx="12"/>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28726299"/>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58317421"/>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945683467"/>
      </p:ext>
    </p:extLst>
  </p:cSld>
  <p:clrMapOvr>
    <a:masterClrMapping/>
  </p:clrMapOvr>
  <p:extLst>
    <p:ext uri="{DCECCB84-F9BA-43D5-87BE-67443E8EF086}">
      <p15:sldGuideLst xmlns:p15="http://schemas.microsoft.com/office/powerpoint/2012/main">
        <p15:guide id="1" orient="horz" pos="528">
          <p15:clr>
            <a:srgbClr val="FBAE40"/>
          </p15:clr>
        </p15:guide>
        <p15:guide id="2"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0AA3AA0-0A7D-4EA3-BA31-B76A0238544B}" type="datetimeFigureOut">
              <a:rPr lang="en-US" smtClean="0"/>
              <a:t>1/20/2025</a:t>
            </a:fld>
            <a:endParaRPr lang="en-US"/>
          </a:p>
        </p:txBody>
      </p:sp>
      <p:sp>
        <p:nvSpPr>
          <p:cNvPr id="5" name="Footer Placeholder 4"/>
          <p:cNvSpPr>
            <a:spLocks noGrp="1"/>
          </p:cNvSpPr>
          <p:nvPr>
            <p:ph type="ftr" sz="quarter" idx="11"/>
          </p:nvPr>
        </p:nvSpPr>
        <p:spPr/>
        <p:txBody>
          <a:bodyPr/>
          <a:lstStyle/>
          <a:p>
            <a:r>
              <a:rPr lang="en-US" noProof="0"/>
              <a:t>Presentation Title</a:t>
            </a:r>
            <a:endParaRPr lang="en-US" noProof="0" dirty="0"/>
          </a:p>
        </p:txBody>
      </p:sp>
      <p:sp>
        <p:nvSpPr>
          <p:cNvPr id="6" name="Slide Number Placeholder 5"/>
          <p:cNvSpPr>
            <a:spLocks noGrp="1"/>
          </p:cNvSpPr>
          <p:nvPr>
            <p:ph type="sldNum" sz="quarter" idx="12"/>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94666152"/>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956684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7570431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3293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796342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AA3AA0-0A7D-4EA3-BA31-B76A0238544B}" type="datetimeFigureOut">
              <a:rPr lang="en-US" smtClean="0"/>
              <a:t>1/20/2025</a:t>
            </a:fld>
            <a:endParaRPr lang="en-US"/>
          </a:p>
        </p:txBody>
      </p:sp>
      <p:sp>
        <p:nvSpPr>
          <p:cNvPr id="5" name="Footer Placeholder 4"/>
          <p:cNvSpPr>
            <a:spLocks noGrp="1"/>
          </p:cNvSpPr>
          <p:nvPr>
            <p:ph type="ftr" sz="quarter" idx="11"/>
          </p:nvPr>
        </p:nvSpPr>
        <p:spPr/>
        <p:txBody>
          <a:bodyPr/>
          <a:lstStyle/>
          <a:p>
            <a:r>
              <a:rPr lang="en-US" noProof="0"/>
              <a:t>Presentation Title</a:t>
            </a:r>
            <a:endParaRPr lang="en-US" noProof="0" dirty="0"/>
          </a:p>
        </p:txBody>
      </p:sp>
      <p:sp>
        <p:nvSpPr>
          <p:cNvPr id="6" name="Slide Number Placeholder 5"/>
          <p:cNvSpPr>
            <a:spLocks noGrp="1"/>
          </p:cNvSpPr>
          <p:nvPr>
            <p:ph type="sldNum" sz="quarter" idx="12"/>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81012531"/>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AA3AA0-0A7D-4EA3-BA31-B76A0238544B}" type="datetimeFigureOut">
              <a:rPr lang="en-US" smtClean="0"/>
              <a:t>1/20/2025</a:t>
            </a:fld>
            <a:endParaRPr lang="en-US"/>
          </a:p>
        </p:txBody>
      </p:sp>
      <p:sp>
        <p:nvSpPr>
          <p:cNvPr id="6" name="Footer Placeholder 5"/>
          <p:cNvSpPr>
            <a:spLocks noGrp="1"/>
          </p:cNvSpPr>
          <p:nvPr>
            <p:ph type="ftr" sz="quarter" idx="11"/>
          </p:nvPr>
        </p:nvSpPr>
        <p:spPr/>
        <p:txBody>
          <a:bodyPr/>
          <a:lstStyle/>
          <a:p>
            <a:r>
              <a:rPr lang="en-US" noProof="0"/>
              <a:t>Presentation Title</a:t>
            </a:r>
            <a:endParaRPr lang="en-US" noProof="0" dirty="0"/>
          </a:p>
        </p:txBody>
      </p:sp>
      <p:sp>
        <p:nvSpPr>
          <p:cNvPr id="7" name="Slide Number Placeholder 6"/>
          <p:cNvSpPr>
            <a:spLocks noGrp="1"/>
          </p:cNvSpPr>
          <p:nvPr>
            <p:ph type="sldNum" sz="quarter" idx="12"/>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417517917"/>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AA3AA0-0A7D-4EA3-BA31-B76A0238544B}" type="datetimeFigureOut">
              <a:rPr lang="en-US" smtClean="0"/>
              <a:t>1/20/2025</a:t>
            </a:fld>
            <a:endParaRPr lang="en-US"/>
          </a:p>
        </p:txBody>
      </p:sp>
      <p:sp>
        <p:nvSpPr>
          <p:cNvPr id="8" name="Footer Placeholder 7"/>
          <p:cNvSpPr>
            <a:spLocks noGrp="1"/>
          </p:cNvSpPr>
          <p:nvPr>
            <p:ph type="ftr" sz="quarter" idx="11"/>
          </p:nvPr>
        </p:nvSpPr>
        <p:spPr/>
        <p:txBody>
          <a:bodyPr/>
          <a:lstStyle/>
          <a:p>
            <a:r>
              <a:rPr lang="en-US" noProof="0"/>
              <a:t>Presentation Title</a:t>
            </a:r>
            <a:endParaRPr lang="en-US" noProof="0" dirty="0"/>
          </a:p>
        </p:txBody>
      </p:sp>
      <p:sp>
        <p:nvSpPr>
          <p:cNvPr id="9" name="Slide Number Placeholder 8"/>
          <p:cNvSpPr>
            <a:spLocks noGrp="1"/>
          </p:cNvSpPr>
          <p:nvPr>
            <p:ph type="sldNum" sz="quarter" idx="12"/>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898540465"/>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0AA3AA0-0A7D-4EA3-BA31-B76A0238544B}" type="datetimeFigureOut">
              <a:rPr lang="en-US" smtClean="0"/>
              <a:t>1/20/2025</a:t>
            </a:fld>
            <a:endParaRPr lang="en-US"/>
          </a:p>
        </p:txBody>
      </p:sp>
      <p:sp>
        <p:nvSpPr>
          <p:cNvPr id="5" name="Footer Placeholder 3"/>
          <p:cNvSpPr>
            <a:spLocks noGrp="1"/>
          </p:cNvSpPr>
          <p:nvPr>
            <p:ph type="ftr" sz="quarter" idx="11"/>
          </p:nvPr>
        </p:nvSpPr>
        <p:spPr/>
        <p:txBody>
          <a:bodyPr/>
          <a:lstStyle/>
          <a:p>
            <a:r>
              <a:rPr lang="en-US" noProof="0"/>
              <a:t>Presentation Title</a:t>
            </a:r>
            <a:endParaRPr lang="en-US" noProof="0" dirty="0"/>
          </a:p>
        </p:txBody>
      </p:sp>
      <p:sp>
        <p:nvSpPr>
          <p:cNvPr id="6" name="Slide Number Placeholder 4"/>
          <p:cNvSpPr>
            <a:spLocks noGrp="1"/>
          </p:cNvSpPr>
          <p:nvPr>
            <p:ph type="sldNum" sz="quarter" idx="12"/>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527925651"/>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AA3AA0-0A7D-4EA3-BA31-B76A0238544B}" type="datetimeFigureOut">
              <a:rPr lang="en-US" smtClean="0"/>
              <a:t>1/20/2025</a:t>
            </a:fld>
            <a:endParaRPr lang="en-US"/>
          </a:p>
        </p:txBody>
      </p:sp>
      <p:sp>
        <p:nvSpPr>
          <p:cNvPr id="5" name="Footer Placeholder 2"/>
          <p:cNvSpPr>
            <a:spLocks noGrp="1"/>
          </p:cNvSpPr>
          <p:nvPr>
            <p:ph type="ftr" sz="quarter" idx="11"/>
          </p:nvPr>
        </p:nvSpPr>
        <p:spPr/>
        <p:txBody>
          <a:bodyPr/>
          <a:lstStyle/>
          <a:p>
            <a:r>
              <a:rPr lang="en-US" noProof="0"/>
              <a:t>Presentation Title</a:t>
            </a:r>
            <a:endParaRPr lang="en-US" noProof="0" dirty="0"/>
          </a:p>
        </p:txBody>
      </p:sp>
      <p:sp>
        <p:nvSpPr>
          <p:cNvPr id="6" name="Slide Number Placeholder 3"/>
          <p:cNvSpPr>
            <a:spLocks noGrp="1"/>
          </p:cNvSpPr>
          <p:nvPr>
            <p:ph type="sldNum" sz="quarter" idx="12"/>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544745095"/>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0AA3AA0-0A7D-4EA3-BA31-B76A0238544B}" type="datetimeFigureOut">
              <a:rPr lang="en-US" smtClean="0"/>
              <a:t>1/20/2025</a:t>
            </a:fld>
            <a:endParaRPr lang="en-US"/>
          </a:p>
        </p:txBody>
      </p:sp>
      <p:sp>
        <p:nvSpPr>
          <p:cNvPr id="5" name="Footer Placeholder 5"/>
          <p:cNvSpPr>
            <a:spLocks noGrp="1"/>
          </p:cNvSpPr>
          <p:nvPr>
            <p:ph type="ftr" sz="quarter" idx="11"/>
          </p:nvPr>
        </p:nvSpPr>
        <p:spPr/>
        <p:txBody>
          <a:bodyPr/>
          <a:lstStyle/>
          <a:p>
            <a:r>
              <a:rPr lang="en-US" noProof="0"/>
              <a:t>Presentation Title</a:t>
            </a:r>
            <a:endParaRPr lang="en-US" noProof="0" dirty="0"/>
          </a:p>
        </p:txBody>
      </p:sp>
      <p:sp>
        <p:nvSpPr>
          <p:cNvPr id="6" name="Slide Number Placeholder 6"/>
          <p:cNvSpPr>
            <a:spLocks noGrp="1"/>
          </p:cNvSpPr>
          <p:nvPr>
            <p:ph type="sldNum" sz="quarter" idx="12"/>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722298856"/>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AA3AA0-0A7D-4EA3-BA31-B76A0238544B}" type="datetimeFigureOut">
              <a:rPr lang="en-US" smtClean="0"/>
              <a:t>1/20/2025</a:t>
            </a:fld>
            <a:endParaRPr lang="en-US"/>
          </a:p>
        </p:txBody>
      </p:sp>
      <p:sp>
        <p:nvSpPr>
          <p:cNvPr id="6" name="Footer Placeholder 5"/>
          <p:cNvSpPr>
            <a:spLocks noGrp="1"/>
          </p:cNvSpPr>
          <p:nvPr>
            <p:ph type="ftr" sz="quarter" idx="11"/>
          </p:nvPr>
        </p:nvSpPr>
        <p:spPr/>
        <p:txBody>
          <a:bodyPr/>
          <a:lstStyle/>
          <a:p>
            <a:r>
              <a:rPr lang="en-US" noProof="0"/>
              <a:t>Presentation Title</a:t>
            </a:r>
            <a:endParaRPr lang="en-US" noProof="0" dirty="0"/>
          </a:p>
        </p:txBody>
      </p:sp>
      <p:sp>
        <p:nvSpPr>
          <p:cNvPr id="7" name="Slide Number Placeholder 6"/>
          <p:cNvSpPr>
            <a:spLocks noGrp="1"/>
          </p:cNvSpPr>
          <p:nvPr>
            <p:ph type="sldNum" sz="quarter" idx="12"/>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492266186"/>
      </p:ext>
    </p:extLst>
  </p:cSld>
  <p:clrMapOvr>
    <a:masterClrMapping/>
  </p:clrMapOvr>
  <p:hf sldNum="0"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7">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8">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AA3AA0-0A7D-4EA3-BA31-B76A0238544B}" type="datetimeFigureOut">
              <a:rPr lang="en-US" smtClean="0"/>
              <a:t>1/20/2025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noProof="0"/>
              <a:t>Presentation Title</a:t>
            </a:r>
            <a:endParaRPr lang="en-US" noProof="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872476654"/>
      </p:ext>
    </p:extLst>
  </p:cSld>
  <p:clrMap bg1="dk1" tx1="lt1" bg2="dk2" tx2="lt2" accent1="accent1" accent2="accent2" accent3="accent3" accent4="accent4" accent5="accent5" accent6="accent6" hlink="hlink" folHlink="folHlink"/>
  <p:sldLayoutIdLst>
    <p:sldLayoutId id="2147484663" r:id="rId1"/>
    <p:sldLayoutId id="2147484664" r:id="rId2"/>
    <p:sldLayoutId id="2147484665" r:id="rId3"/>
    <p:sldLayoutId id="2147484666" r:id="rId4"/>
    <p:sldLayoutId id="2147484667" r:id="rId5"/>
    <p:sldLayoutId id="2147484668" r:id="rId6"/>
    <p:sldLayoutId id="2147484669" r:id="rId7"/>
    <p:sldLayoutId id="2147484670" r:id="rId8"/>
    <p:sldLayoutId id="2147484671" r:id="rId9"/>
    <p:sldLayoutId id="2147484672" r:id="rId10"/>
    <p:sldLayoutId id="2147484673" r:id="rId11"/>
    <p:sldLayoutId id="2147484674" r:id="rId12"/>
    <p:sldLayoutId id="2147484675" r:id="rId13"/>
    <p:sldLayoutId id="2147484676" r:id="rId14"/>
    <p:sldLayoutId id="2147484677" r:id="rId15"/>
    <p:sldLayoutId id="2147484678" r:id="rId16"/>
    <p:sldLayoutId id="2147484679" r:id="rId17"/>
    <p:sldLayoutId id="2147484680" r:id="rId18"/>
    <p:sldLayoutId id="2147484681" r:id="rId19"/>
    <p:sldLayoutId id="2147484682" r:id="rId20"/>
    <p:sldLayoutId id="2147484683" r:id="rId21"/>
    <p:sldLayoutId id="2147484684" r:id="rId22"/>
    <p:sldLayoutId id="2147484685" r:id="rId23"/>
    <p:sldLayoutId id="2147483653" r:id="rId24"/>
    <p:sldLayoutId id="2147483655" r:id="rId25"/>
    <p:sldLayoutId id="2147483656" r:id="rId26"/>
    <p:sldLayoutId id="2147483657" r:id="rId27"/>
    <p:sldLayoutId id="2147483658" r:id="rId28"/>
    <p:sldLayoutId id="2147483659" r:id="rId29"/>
    <p:sldLayoutId id="2147483661" r:id="rId30"/>
    <p:sldLayoutId id="2147483662" r:id="rId31"/>
    <p:sldLayoutId id="2147483663" r:id="rId32"/>
    <p:sldLayoutId id="2147483664" r:id="rId33"/>
  </p:sldLayoutIdLst>
  <p:hf sldNum="0"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8" Type="http://schemas.openxmlformats.org/officeDocument/2006/relationships/hyperlink" Target="https://www.kaggle.com/code/carlosaguayo/predicting-the-next-word-using-lstm" TargetMode="External"/><Relationship Id="rId3" Type="http://schemas.openxmlformats.org/officeDocument/2006/relationships/image" Target="../media/image27.jpeg"/><Relationship Id="rId7" Type="http://schemas.openxmlformats.org/officeDocument/2006/relationships/hyperlink" Target="https://ieeexplore.ieee.org/document/10192602" TargetMode="External"/><Relationship Id="rId2" Type="http://schemas.openxmlformats.org/officeDocument/2006/relationships/notesSlide" Target="../notesSlides/notesSlide5.xml"/><Relationship Id="rId1" Type="http://schemas.openxmlformats.org/officeDocument/2006/relationships/slideLayout" Target="../slideLayouts/slideLayout23.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9.webp"/><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500809" y="1848473"/>
            <a:ext cx="4523473" cy="1423645"/>
          </a:xfrm>
        </p:spPr>
        <p:txBody>
          <a:bodyPr/>
          <a:lstStyle/>
          <a:p>
            <a:r>
              <a:rPr lang="en-US" sz="2400" dirty="0">
                <a:solidFill>
                  <a:srgbClr val="0B0E93"/>
                </a:solidFill>
              </a:rPr>
              <a:t>Next Word Prediction Using LSTM on Shakespeare's Hamlet Dataset</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7" y="4072571"/>
            <a:ext cx="1930727" cy="293241"/>
          </a:xfrm>
        </p:spPr>
        <p:txBody>
          <a:bodyPr/>
          <a:lstStyle/>
          <a:p>
            <a:r>
              <a:rPr lang="en-US" sz="1600" dirty="0">
                <a:solidFill>
                  <a:schemeClr val="accent2">
                    <a:lumMod val="60000"/>
                    <a:lumOff val="40000"/>
                  </a:schemeClr>
                </a:solidFill>
              </a:rPr>
              <a:t>KALKI PRASAD</a:t>
            </a:r>
            <a:endParaRPr lang="en-IN" sz="1800" dirty="0">
              <a:solidFill>
                <a:schemeClr val="accent6">
                  <a:lumMod val="50000"/>
                  <a:lumOff val="50000"/>
                </a:schemeClr>
              </a:solidFill>
            </a:endParaRP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extLst>
              <a:ext uri="{28A0092B-C50C-407E-A947-70E740481C1C}">
                <a14:useLocalDpi xmlns:a14="http://schemas.microsoft.com/office/drawing/2010/main"/>
              </a:ext>
            </a:extLst>
          </a:blip>
          <a:srcRect t="2475" r="2475"/>
          <a:stretch/>
        </p:blipFill>
        <p:spPr>
          <a:xfrm>
            <a:off x="6840070" y="663388"/>
            <a:ext cx="3572884" cy="412100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FC22A-F8A4-9C39-7BEA-58C0B14D7BE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662FCE7B-87AB-C4E6-12A7-913B71C96F79}"/>
              </a:ext>
            </a:extLst>
          </p:cNvPr>
          <p:cNvSpPr>
            <a:spLocks noGrp="1"/>
          </p:cNvSpPr>
          <p:nvPr>
            <p:ph type="title"/>
          </p:nvPr>
        </p:nvSpPr>
        <p:spPr>
          <a:xfrm>
            <a:off x="224058" y="365566"/>
            <a:ext cx="10726364" cy="817130"/>
          </a:xfrm>
        </p:spPr>
        <p:txBody>
          <a:bodyPr>
            <a:normAutofit/>
          </a:bodyPr>
          <a:lstStyle/>
          <a:p>
            <a:pPr>
              <a:lnSpc>
                <a:spcPts val="1500"/>
              </a:lnSpc>
            </a:pPr>
            <a:r>
              <a:rPr lang="en-US" sz="4000" b="0" dirty="0">
                <a:solidFill>
                  <a:srgbClr val="000000"/>
                </a:solidFill>
                <a:effectLst/>
                <a:latin typeface="Courier New" panose="02070309020205020404" pitchFamily="49" charset="0"/>
              </a:rPr>
              <a:t>    </a:t>
            </a:r>
            <a:r>
              <a:rPr lang="en-US" sz="4000" b="0" dirty="0">
                <a:solidFill>
                  <a:srgbClr val="000000"/>
                </a:solidFill>
                <a:effectLst/>
                <a:highlight>
                  <a:srgbClr val="FFFF00"/>
                </a:highlight>
                <a:latin typeface="Courier New" panose="02070309020205020404" pitchFamily="49" charset="0"/>
              </a:rPr>
              <a:t>Training LSTM MODEL</a:t>
            </a:r>
          </a:p>
        </p:txBody>
      </p:sp>
      <p:sp>
        <p:nvSpPr>
          <p:cNvPr id="6" name="Text Subtitle" descr="Position &amp; Rotate Model">
            <a:extLst>
              <a:ext uri="{FF2B5EF4-FFF2-40B4-BE49-F238E27FC236}">
                <a16:creationId xmlns:a16="http://schemas.microsoft.com/office/drawing/2014/main" id="{9C949D30-0E98-F3E0-4BF4-D3F02A19436E}"/>
              </a:ext>
            </a:extLst>
          </p:cNvPr>
          <p:cNvSpPr txBox="1">
            <a:spLocks/>
          </p:cNvSpPr>
          <p:nvPr/>
        </p:nvSpPr>
        <p:spPr>
          <a:xfrm>
            <a:off x="672354" y="822026"/>
            <a:ext cx="4572000" cy="572534"/>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2400" b="1" dirty="0">
                <a:solidFill>
                  <a:schemeClr val="bg1"/>
                </a:solidFill>
                <a:highlight>
                  <a:srgbClr val="FFFF00"/>
                </a:highlight>
              </a:rPr>
              <a:t>Model Building </a:t>
            </a:r>
          </a:p>
        </p:txBody>
      </p:sp>
      <p:sp>
        <p:nvSpPr>
          <p:cNvPr id="19" name="Content Placeholder 17">
            <a:extLst>
              <a:ext uri="{FF2B5EF4-FFF2-40B4-BE49-F238E27FC236}">
                <a16:creationId xmlns:a16="http://schemas.microsoft.com/office/drawing/2014/main" id="{1AC2929F-CEE9-03AE-5B4C-B4D6F002B799}"/>
              </a:ext>
              <a:ext uri="{C183D7F6-B498-43B3-948B-1728B52AA6E4}">
                <adec:decorative xmlns:adec="http://schemas.microsoft.com/office/drawing/2017/decorative" val="1"/>
              </a:ext>
            </a:extLst>
          </p:cNvPr>
          <p:cNvSpPr txBox="1">
            <a:spLocks/>
          </p:cNvSpPr>
          <p:nvPr/>
        </p:nvSpPr>
        <p:spPr>
          <a:xfrm flipV="1">
            <a:off x="533399" y="2047458"/>
            <a:ext cx="5328275" cy="428376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1400" dirty="0">
              <a:solidFill>
                <a:schemeClr val="accent3">
                  <a:lumMod val="60000"/>
                  <a:lumOff val="40000"/>
                </a:scheme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385ACA57-8222-6AE0-9E8D-39B815076FFD}"/>
              </a:ext>
            </a:extLst>
          </p:cNvPr>
          <p:cNvSpPr txBox="1"/>
          <p:nvPr/>
        </p:nvSpPr>
        <p:spPr>
          <a:xfrm flipH="1">
            <a:off x="224058" y="1272074"/>
            <a:ext cx="8507565" cy="5786199"/>
          </a:xfrm>
          <a:prstGeom prst="rect">
            <a:avLst/>
          </a:prstGeom>
          <a:noFill/>
        </p:spPr>
        <p:txBody>
          <a:bodyPr wrap="square">
            <a:spAutoFit/>
          </a:bodyPr>
          <a:lstStyle/>
          <a:p>
            <a:pPr marL="285750" indent="-285750">
              <a:spcAft>
                <a:spcPts val="2000"/>
              </a:spcAft>
              <a:buFont typeface="Wingdings" panose="05000000000000000000" pitchFamily="2" charset="2"/>
              <a:buChar char="q"/>
            </a:pPr>
            <a:r>
              <a:rPr lang="en-US" sz="1800" dirty="0">
                <a:solidFill>
                  <a:srgbClr val="FFC000"/>
                </a:solidFill>
                <a:latin typeface="Segoe UI" panose="020B0502040204020203" pitchFamily="34" charset="0"/>
                <a:cs typeface="Segoe UI" panose="020B0502040204020203" pitchFamily="34" charset="0"/>
              </a:rPr>
              <a:t>Embedding layer is used to transform integer-encoded words into dense vectors of fixed size &amp; input sequences  defines the shape exclude target words</a:t>
            </a:r>
          </a:p>
          <a:p>
            <a:pPr marL="285750" indent="-285750">
              <a:spcAft>
                <a:spcPts val="2000"/>
              </a:spcAft>
              <a:buFont typeface="Wingdings" panose="05000000000000000000" pitchFamily="2" charset="2"/>
              <a:buChar char="q"/>
            </a:pPr>
            <a:r>
              <a:rPr lang="en-US" sz="1800" dirty="0">
                <a:solidFill>
                  <a:srgbClr val="FFC000"/>
                </a:solidFill>
                <a:latin typeface="Segoe UI" panose="020B0502040204020203" pitchFamily="34" charset="0"/>
                <a:cs typeface="Segoe UI" panose="020B0502040204020203" pitchFamily="34" charset="0"/>
              </a:rPr>
              <a:t>1st LSTM layer has 150 units and uses return sequences, it outputs the full sequence each time step’s output is passed to next layer</a:t>
            </a:r>
          </a:p>
          <a:p>
            <a:pPr marL="285750" indent="-285750">
              <a:spcAft>
                <a:spcPts val="2000"/>
              </a:spcAft>
              <a:buFont typeface="Wingdings" panose="05000000000000000000" pitchFamily="2" charset="2"/>
              <a:buChar char="q"/>
            </a:pPr>
            <a:r>
              <a:rPr lang="en-US" sz="1800" dirty="0">
                <a:solidFill>
                  <a:srgbClr val="FFC000"/>
                </a:solidFill>
                <a:latin typeface="Segoe UI" panose="020B0502040204020203" pitchFamily="34" charset="0"/>
                <a:cs typeface="Segoe UI" panose="020B0502040204020203" pitchFamily="34" charset="0"/>
              </a:rPr>
              <a:t>Dropout layer (drops 20%) is applied to 1st LSTM output to prevent overfitting.</a:t>
            </a:r>
            <a:endParaRPr lang="en-US" dirty="0">
              <a:solidFill>
                <a:srgbClr val="FFC000"/>
              </a:solidFill>
              <a:latin typeface="Segoe UI" panose="020B0502040204020203" pitchFamily="34" charset="0"/>
              <a:cs typeface="Segoe UI" panose="020B0502040204020203" pitchFamily="34" charset="0"/>
            </a:endParaRPr>
          </a:p>
          <a:p>
            <a:pPr marL="285750" indent="-285750">
              <a:spcAft>
                <a:spcPts val="2000"/>
              </a:spcAft>
              <a:buFont typeface="Wingdings" panose="05000000000000000000" pitchFamily="2" charset="2"/>
              <a:buChar char="q"/>
            </a:pPr>
            <a:r>
              <a:rPr lang="en-US" sz="1800" dirty="0">
                <a:solidFill>
                  <a:srgbClr val="FFC000"/>
                </a:solidFill>
                <a:latin typeface="Segoe UI" panose="020B0502040204020203" pitchFamily="34" charset="0"/>
                <a:cs typeface="Segoe UI" panose="020B0502040204020203" pitchFamily="34" charset="0"/>
              </a:rPr>
              <a:t>2nd LSTM layer has 100 units and does not uses return sequence ,only outputs the last time step. So output is then passed to the dense layer for final prediction.</a:t>
            </a:r>
          </a:p>
          <a:p>
            <a:pPr marL="285750" indent="-285750">
              <a:spcAft>
                <a:spcPts val="2000"/>
              </a:spcAft>
              <a:buFont typeface="Wingdings" panose="05000000000000000000" pitchFamily="2" charset="2"/>
              <a:buChar char="q"/>
            </a:pPr>
            <a:r>
              <a:rPr lang="en-US" dirty="0">
                <a:solidFill>
                  <a:srgbClr val="FFC000"/>
                </a:solidFill>
                <a:latin typeface="Segoe UI" panose="020B0502040204020203" pitchFamily="34" charset="0"/>
                <a:cs typeface="Segoe UI" panose="020B0502040204020203" pitchFamily="34" charset="0"/>
              </a:rPr>
              <a:t>F</a:t>
            </a:r>
            <a:r>
              <a:rPr lang="en-US" sz="1800" dirty="0">
                <a:solidFill>
                  <a:srgbClr val="FFC000"/>
                </a:solidFill>
                <a:latin typeface="Segoe UI" panose="020B0502040204020203" pitchFamily="34" charset="0"/>
                <a:cs typeface="Segoe UI" panose="020B0502040204020203" pitchFamily="34" charset="0"/>
              </a:rPr>
              <a:t>inal Dense layer has total words units, to vocabulary size, uses the SoftMax activation function to predict </a:t>
            </a:r>
            <a:r>
              <a:rPr lang="en-US" dirty="0">
                <a:solidFill>
                  <a:srgbClr val="FFC000"/>
                </a:solidFill>
                <a:latin typeface="Segoe UI" panose="020B0502040204020203" pitchFamily="34" charset="0"/>
                <a:cs typeface="Segoe UI" panose="020B0502040204020203" pitchFamily="34" charset="0"/>
              </a:rPr>
              <a:t> </a:t>
            </a:r>
            <a:r>
              <a:rPr lang="en-US" sz="1800" dirty="0">
                <a:solidFill>
                  <a:srgbClr val="FFC000"/>
                </a:solidFill>
                <a:latin typeface="Segoe UI" panose="020B0502040204020203" pitchFamily="34" charset="0"/>
                <a:cs typeface="Segoe UI" panose="020B0502040204020203" pitchFamily="34" charset="0"/>
              </a:rPr>
              <a:t>probability of each word in vocabulary next word.</a:t>
            </a:r>
          </a:p>
          <a:p>
            <a:pPr marL="285750" indent="-285750">
              <a:spcAft>
                <a:spcPts val="2000"/>
              </a:spcAft>
              <a:buFont typeface="Wingdings" panose="05000000000000000000" pitchFamily="2" charset="2"/>
              <a:buChar char="q"/>
            </a:pPr>
            <a:r>
              <a:rPr lang="en-US" dirty="0">
                <a:solidFill>
                  <a:srgbClr val="FFC000"/>
                </a:solidFill>
                <a:latin typeface="Segoe UI" panose="020B0502040204020203" pitchFamily="34" charset="0"/>
                <a:cs typeface="Segoe UI" panose="020B0502040204020203" pitchFamily="34" charset="0"/>
              </a:rPr>
              <a:t>Categorical Cross entropy is used because the model is handling multi-class classification. Adam is a commonly used optimizer that adapts the learning rate during training for sequence-based. Model summary will display a detailed layer-by-layer summary of the architecture.</a:t>
            </a:r>
          </a:p>
          <a:p>
            <a:pPr marL="285750" indent="-285750">
              <a:spcAft>
                <a:spcPts val="2000"/>
              </a:spcAft>
              <a:buFont typeface="Wingdings" panose="05000000000000000000" pitchFamily="2" charset="2"/>
              <a:buChar char="q"/>
            </a:pPr>
            <a:endParaRPr lang="en-US" sz="1800" dirty="0">
              <a:solidFill>
                <a:schemeClr val="accent3">
                  <a:lumMod val="60000"/>
                  <a:lumOff val="40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DA1859D8-D671-A2C7-2790-E36E035A6FCF}"/>
              </a:ext>
            </a:extLst>
          </p:cNvPr>
          <p:cNvPicPr>
            <a:picLocks noChangeAspect="1"/>
          </p:cNvPicPr>
          <p:nvPr/>
        </p:nvPicPr>
        <p:blipFill>
          <a:blip r:embed="rId2"/>
          <a:stretch>
            <a:fillRect/>
          </a:stretch>
        </p:blipFill>
        <p:spPr>
          <a:xfrm>
            <a:off x="8830234" y="1917710"/>
            <a:ext cx="3238733" cy="3317679"/>
          </a:xfrm>
          <a:prstGeom prst="rect">
            <a:avLst/>
          </a:prstGeom>
        </p:spPr>
      </p:pic>
    </p:spTree>
    <p:extLst>
      <p:ext uri="{BB962C8B-B14F-4D97-AF65-F5344CB8AC3E}">
        <p14:creationId xmlns:p14="http://schemas.microsoft.com/office/powerpoint/2010/main" val="411061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130D9-C376-B23D-9815-D9120766F2D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A00878C-5B8D-B63C-BC25-7C1312E8E2A3}"/>
              </a:ext>
            </a:extLst>
          </p:cNvPr>
          <p:cNvSpPr>
            <a:spLocks noGrp="1"/>
          </p:cNvSpPr>
          <p:nvPr>
            <p:ph type="title"/>
          </p:nvPr>
        </p:nvSpPr>
        <p:spPr>
          <a:xfrm>
            <a:off x="286870" y="359747"/>
            <a:ext cx="10726364" cy="817130"/>
          </a:xfrm>
        </p:spPr>
        <p:txBody>
          <a:bodyPr>
            <a:normAutofit/>
          </a:bodyPr>
          <a:lstStyle/>
          <a:p>
            <a:pPr>
              <a:lnSpc>
                <a:spcPts val="1500"/>
              </a:lnSpc>
            </a:pPr>
            <a:r>
              <a:rPr lang="en-US" sz="4000" b="0" dirty="0">
                <a:solidFill>
                  <a:srgbClr val="00B050"/>
                </a:solidFill>
                <a:effectLst/>
                <a:highlight>
                  <a:srgbClr val="FFFF00"/>
                </a:highlight>
                <a:latin typeface="Courier New" panose="02070309020205020404" pitchFamily="49" charset="0"/>
              </a:rPr>
              <a:t>TRAINING THE Model </a:t>
            </a:r>
          </a:p>
        </p:txBody>
      </p:sp>
      <p:sp>
        <p:nvSpPr>
          <p:cNvPr id="6" name="Text Subtitle" descr="Position &amp; Rotate Model">
            <a:extLst>
              <a:ext uri="{FF2B5EF4-FFF2-40B4-BE49-F238E27FC236}">
                <a16:creationId xmlns:a16="http://schemas.microsoft.com/office/drawing/2014/main" id="{2F59AD38-87DE-CA63-07D1-DDB7B4F03E50}"/>
              </a:ext>
            </a:extLst>
          </p:cNvPr>
          <p:cNvSpPr txBox="1">
            <a:spLocks/>
          </p:cNvSpPr>
          <p:nvPr/>
        </p:nvSpPr>
        <p:spPr>
          <a:xfrm>
            <a:off x="533399" y="866194"/>
            <a:ext cx="8780929" cy="641469"/>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2400" b="1" dirty="0">
                <a:solidFill>
                  <a:schemeClr val="bg1"/>
                </a:solidFill>
                <a:highlight>
                  <a:srgbClr val="FFFF00"/>
                </a:highlight>
              </a:rPr>
              <a:t>Training without early stopping &amp; defining the function </a:t>
            </a:r>
          </a:p>
        </p:txBody>
      </p:sp>
      <p:sp>
        <p:nvSpPr>
          <p:cNvPr id="19" name="Content Placeholder 17">
            <a:extLst>
              <a:ext uri="{FF2B5EF4-FFF2-40B4-BE49-F238E27FC236}">
                <a16:creationId xmlns:a16="http://schemas.microsoft.com/office/drawing/2014/main" id="{94F2AD60-D77E-0084-49CE-CE4DFC4BA4CD}"/>
              </a:ext>
              <a:ext uri="{C183D7F6-B498-43B3-948B-1728B52AA6E4}">
                <adec:decorative xmlns:adec="http://schemas.microsoft.com/office/drawing/2017/decorative" val="1"/>
              </a:ext>
            </a:extLst>
          </p:cNvPr>
          <p:cNvSpPr txBox="1">
            <a:spLocks/>
          </p:cNvSpPr>
          <p:nvPr/>
        </p:nvSpPr>
        <p:spPr>
          <a:xfrm flipV="1">
            <a:off x="533399" y="2047458"/>
            <a:ext cx="5328275" cy="428376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1400" dirty="0">
              <a:solidFill>
                <a:schemeClr val="accent3">
                  <a:lumMod val="60000"/>
                  <a:lumOff val="40000"/>
                </a:scheme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9B307520-EB84-1078-0230-F254789013E8}"/>
              </a:ext>
            </a:extLst>
          </p:cNvPr>
          <p:cNvSpPr txBox="1"/>
          <p:nvPr/>
        </p:nvSpPr>
        <p:spPr>
          <a:xfrm flipH="1">
            <a:off x="286870" y="1416424"/>
            <a:ext cx="11537576" cy="4144724"/>
          </a:xfrm>
          <a:prstGeom prst="rect">
            <a:avLst/>
          </a:prstGeom>
          <a:noFill/>
        </p:spPr>
        <p:txBody>
          <a:bodyPr wrap="square">
            <a:spAutoFit/>
          </a:bodyPr>
          <a:lstStyle/>
          <a:p>
            <a:pPr marL="285750" indent="-285750">
              <a:spcAft>
                <a:spcPts val="2000"/>
              </a:spcAft>
              <a:buFont typeface="Wingdings" panose="05000000000000000000" pitchFamily="2" charset="2"/>
              <a:buChar char="q"/>
            </a:pPr>
            <a:r>
              <a:rPr lang="en-US" sz="1800" dirty="0">
                <a:solidFill>
                  <a:srgbClr val="FFC000"/>
                </a:solidFill>
                <a:latin typeface="Segoe UI" panose="020B0502040204020203" pitchFamily="34" charset="0"/>
                <a:cs typeface="Segoe UI" panose="020B0502040204020203" pitchFamily="34" charset="0"/>
              </a:rPr>
              <a:t>Model will train for epochs 50 rather than stopping early ,model will iterate through the entire dataset 50 times, allowing it to improve its weights gradually with each pass. Model Fit initiates the training process. </a:t>
            </a:r>
          </a:p>
          <a:p>
            <a:pPr marL="285750" indent="-285750">
              <a:spcAft>
                <a:spcPts val="2000"/>
              </a:spcAft>
              <a:buFont typeface="Wingdings" panose="05000000000000000000" pitchFamily="2" charset="2"/>
              <a:buChar char="q"/>
            </a:pPr>
            <a:r>
              <a:rPr lang="en-US" sz="1800" dirty="0">
                <a:solidFill>
                  <a:srgbClr val="FFC000"/>
                </a:solidFill>
                <a:latin typeface="Segoe UI" panose="020B0502040204020203" pitchFamily="34" charset="0"/>
                <a:cs typeface="Segoe UI" panose="020B0502040204020203" pitchFamily="34" charset="0"/>
              </a:rPr>
              <a:t>Converting the input text into sequence of integers, where each integer represents a word’s index and Ensures that token list is the correct length by padding it with zeros at the beginning</a:t>
            </a:r>
            <a:endParaRPr lang="en-US" dirty="0">
              <a:solidFill>
                <a:srgbClr val="FFC000"/>
              </a:solidFill>
              <a:latin typeface="Segoe UI" panose="020B0502040204020203" pitchFamily="34" charset="0"/>
              <a:cs typeface="Segoe UI" panose="020B0502040204020203" pitchFamily="34" charset="0"/>
            </a:endParaRPr>
          </a:p>
          <a:p>
            <a:pPr marL="285750" indent="-285750">
              <a:spcAft>
                <a:spcPts val="2000"/>
              </a:spcAft>
              <a:buFont typeface="Wingdings" panose="05000000000000000000" pitchFamily="2" charset="2"/>
              <a:buChar char="q"/>
            </a:pPr>
            <a:r>
              <a:rPr lang="en-US" sz="1800" dirty="0">
                <a:solidFill>
                  <a:srgbClr val="FFC000"/>
                </a:solidFill>
                <a:latin typeface="Segoe UI" panose="020B0502040204020203" pitchFamily="34" charset="0"/>
                <a:cs typeface="Segoe UI" panose="020B0502040204020203" pitchFamily="34" charset="0"/>
              </a:rPr>
              <a:t>The processed sequence is fed into the model, identifies the index of the word with the highest probability, representing the model’s best guess for the next word.</a:t>
            </a:r>
          </a:p>
          <a:p>
            <a:pPr marL="285750" indent="-285750">
              <a:spcAft>
                <a:spcPts val="2000"/>
              </a:spcAft>
              <a:buFont typeface="Wingdings" panose="05000000000000000000" pitchFamily="2" charset="2"/>
              <a:buChar char="q"/>
            </a:pPr>
            <a:r>
              <a:rPr lang="en-US" sz="1800" dirty="0">
                <a:solidFill>
                  <a:srgbClr val="FFC000"/>
                </a:solidFill>
                <a:latin typeface="Segoe UI" panose="020B0502040204020203" pitchFamily="34" charset="0"/>
                <a:cs typeface="Segoe UI" panose="020B0502040204020203" pitchFamily="34" charset="0"/>
              </a:rPr>
              <a:t>This loop iterates through the tokenizer's vocabulary, mappin</a:t>
            </a:r>
            <a:r>
              <a:rPr lang="en-US" sz="1800" dirty="0">
                <a:solidFill>
                  <a:schemeClr val="accent3">
                    <a:lumMod val="60000"/>
                    <a:lumOff val="40000"/>
                  </a:schemeClr>
                </a:solidFill>
                <a:latin typeface="Segoe UI" panose="020B0502040204020203" pitchFamily="34" charset="0"/>
                <a:cs typeface="Segoe UI" panose="020B0502040204020203" pitchFamily="34" charset="0"/>
              </a:rPr>
              <a:t>g the predicted index for matching words and word is returned, if no match is found none is returned</a:t>
            </a:r>
          </a:p>
          <a:p>
            <a:pPr marL="285750" indent="-285750">
              <a:spcAft>
                <a:spcPts val="2000"/>
              </a:spcAft>
              <a:buFont typeface="Wingdings" panose="05000000000000000000" pitchFamily="2" charset="2"/>
              <a:buChar char="q"/>
            </a:pPr>
            <a:endParaRPr lang="en-US" sz="1800" dirty="0">
              <a:solidFill>
                <a:schemeClr val="accent3">
                  <a:lumMod val="60000"/>
                  <a:lumOff val="40000"/>
                </a:schemeClr>
              </a:solidFill>
              <a:latin typeface="Segoe UI" panose="020B0502040204020203" pitchFamily="34" charset="0"/>
              <a:cs typeface="Segoe UI" panose="020B0502040204020203" pitchFamily="34" charset="0"/>
            </a:endParaRPr>
          </a:p>
          <a:p>
            <a:pPr>
              <a:spcAft>
                <a:spcPts val="2000"/>
              </a:spcAft>
            </a:pPr>
            <a:endParaRPr lang="en-US" sz="1800" dirty="0">
              <a:solidFill>
                <a:schemeClr val="accent3">
                  <a:lumMod val="60000"/>
                  <a:lumOff val="40000"/>
                </a:schemeClr>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5EF8A7AD-DEEC-0AEE-1BBD-7F4ED45F9234}"/>
              </a:ext>
            </a:extLst>
          </p:cNvPr>
          <p:cNvPicPr>
            <a:picLocks noChangeAspect="1"/>
          </p:cNvPicPr>
          <p:nvPr/>
        </p:nvPicPr>
        <p:blipFill>
          <a:blip r:embed="rId2"/>
          <a:stretch>
            <a:fillRect/>
          </a:stretch>
        </p:blipFill>
        <p:spPr>
          <a:xfrm>
            <a:off x="466662" y="4623921"/>
            <a:ext cx="5395012" cy="825400"/>
          </a:xfrm>
          <a:prstGeom prst="rect">
            <a:avLst/>
          </a:prstGeom>
        </p:spPr>
      </p:pic>
      <p:pic>
        <p:nvPicPr>
          <p:cNvPr id="4" name="Picture 3">
            <a:extLst>
              <a:ext uri="{FF2B5EF4-FFF2-40B4-BE49-F238E27FC236}">
                <a16:creationId xmlns:a16="http://schemas.microsoft.com/office/drawing/2014/main" id="{C95CC91D-C65C-C110-7FD1-67E82DDEB096}"/>
              </a:ext>
            </a:extLst>
          </p:cNvPr>
          <p:cNvPicPr>
            <a:picLocks noChangeAspect="1"/>
          </p:cNvPicPr>
          <p:nvPr/>
        </p:nvPicPr>
        <p:blipFill>
          <a:blip r:embed="rId3"/>
          <a:stretch>
            <a:fillRect/>
          </a:stretch>
        </p:blipFill>
        <p:spPr>
          <a:xfrm>
            <a:off x="6136220" y="4623921"/>
            <a:ext cx="5522382" cy="1362225"/>
          </a:xfrm>
          <a:prstGeom prst="rect">
            <a:avLst/>
          </a:prstGeom>
        </p:spPr>
      </p:pic>
    </p:spTree>
    <p:extLst>
      <p:ext uri="{BB962C8B-B14F-4D97-AF65-F5344CB8AC3E}">
        <p14:creationId xmlns:p14="http://schemas.microsoft.com/office/powerpoint/2010/main" val="282947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09F3C-06D6-74FA-BC61-F9BCD4A7B7D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0CB37BE-44CD-FBA8-ED33-2B772A676CEF}"/>
              </a:ext>
            </a:extLst>
          </p:cNvPr>
          <p:cNvSpPr>
            <a:spLocks noGrp="1"/>
          </p:cNvSpPr>
          <p:nvPr>
            <p:ph type="title"/>
          </p:nvPr>
        </p:nvSpPr>
        <p:spPr>
          <a:xfrm>
            <a:off x="458872" y="365125"/>
            <a:ext cx="10726364" cy="817130"/>
          </a:xfrm>
        </p:spPr>
        <p:txBody>
          <a:bodyPr>
            <a:normAutofit/>
          </a:bodyPr>
          <a:lstStyle/>
          <a:p>
            <a:pPr>
              <a:lnSpc>
                <a:spcPts val="1500"/>
              </a:lnSpc>
            </a:pPr>
            <a:r>
              <a:rPr lang="en-US" sz="4000" b="0" dirty="0">
                <a:solidFill>
                  <a:srgbClr val="00B050"/>
                </a:solidFill>
                <a:effectLst/>
                <a:highlight>
                  <a:srgbClr val="FFFF00"/>
                </a:highlight>
                <a:latin typeface="Courier New" panose="02070309020205020404" pitchFamily="49" charset="0"/>
              </a:rPr>
              <a:t>PREDICTING THE NEXT WORD &amp; SAVE </a:t>
            </a:r>
          </a:p>
        </p:txBody>
      </p:sp>
      <p:sp>
        <p:nvSpPr>
          <p:cNvPr id="6" name="Text Subtitle" descr="Position &amp; Rotate Model">
            <a:extLst>
              <a:ext uri="{FF2B5EF4-FFF2-40B4-BE49-F238E27FC236}">
                <a16:creationId xmlns:a16="http://schemas.microsoft.com/office/drawing/2014/main" id="{7B3103BB-173B-4DCE-A56E-42EE066B9D44}"/>
              </a:ext>
            </a:extLst>
          </p:cNvPr>
          <p:cNvSpPr txBox="1">
            <a:spLocks/>
          </p:cNvSpPr>
          <p:nvPr/>
        </p:nvSpPr>
        <p:spPr>
          <a:xfrm>
            <a:off x="654424" y="878541"/>
            <a:ext cx="3729318" cy="490175"/>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2400" b="1" dirty="0">
                <a:solidFill>
                  <a:schemeClr val="bg1"/>
                </a:solidFill>
                <a:highlight>
                  <a:srgbClr val="FFFF00"/>
                </a:highlight>
              </a:rPr>
              <a:t>MODEL SAVING:</a:t>
            </a:r>
          </a:p>
        </p:txBody>
      </p:sp>
      <p:sp>
        <p:nvSpPr>
          <p:cNvPr id="19" name="Content Placeholder 17">
            <a:extLst>
              <a:ext uri="{FF2B5EF4-FFF2-40B4-BE49-F238E27FC236}">
                <a16:creationId xmlns:a16="http://schemas.microsoft.com/office/drawing/2014/main" id="{AE4D59F9-9F5C-587F-5E82-10A35AC1B7DA}"/>
              </a:ext>
              <a:ext uri="{C183D7F6-B498-43B3-948B-1728B52AA6E4}">
                <adec:decorative xmlns:adec="http://schemas.microsoft.com/office/drawing/2017/decorative" val="1"/>
              </a:ext>
            </a:extLst>
          </p:cNvPr>
          <p:cNvSpPr txBox="1">
            <a:spLocks/>
          </p:cNvSpPr>
          <p:nvPr/>
        </p:nvSpPr>
        <p:spPr>
          <a:xfrm flipV="1">
            <a:off x="533399" y="2047458"/>
            <a:ext cx="5328275" cy="428376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1400" dirty="0">
              <a:solidFill>
                <a:schemeClr val="accent3">
                  <a:lumMod val="60000"/>
                  <a:lumOff val="40000"/>
                </a:scheme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952FF589-5C56-5391-A7BA-29BD5B251DCD}"/>
              </a:ext>
            </a:extLst>
          </p:cNvPr>
          <p:cNvSpPr txBox="1"/>
          <p:nvPr/>
        </p:nvSpPr>
        <p:spPr>
          <a:xfrm flipH="1">
            <a:off x="286870" y="1368714"/>
            <a:ext cx="7655859" cy="5252720"/>
          </a:xfrm>
          <a:prstGeom prst="rect">
            <a:avLst/>
          </a:prstGeom>
          <a:noFill/>
        </p:spPr>
        <p:txBody>
          <a:bodyPr wrap="square">
            <a:spAutoFit/>
          </a:bodyPr>
          <a:lstStyle/>
          <a:p>
            <a:pPr marL="285750" indent="-285750">
              <a:spcAft>
                <a:spcPts val="2000"/>
              </a:spcAft>
              <a:buFont typeface="Wingdings" panose="05000000000000000000" pitchFamily="2" charset="2"/>
              <a:buChar char="q"/>
            </a:pPr>
            <a:r>
              <a:rPr lang="en-US" sz="1800" dirty="0">
                <a:solidFill>
                  <a:srgbClr val="FFC000"/>
                </a:solidFill>
                <a:latin typeface="Segoe UI" panose="020B0502040204020203" pitchFamily="34" charset="0"/>
                <a:cs typeface="Segoe UI" panose="020B0502040204020203" pitchFamily="34" charset="0"/>
              </a:rPr>
              <a:t>Phrase is fed into the model to predict the next word. It determines the maximum sequence length by using the model's input shape. This represents the total length of the input plus the word to predict.</a:t>
            </a:r>
          </a:p>
          <a:p>
            <a:pPr marL="285750" indent="-285750">
              <a:spcAft>
                <a:spcPts val="2000"/>
              </a:spcAft>
              <a:buFont typeface="Wingdings" panose="05000000000000000000" pitchFamily="2" charset="2"/>
              <a:buChar char="q"/>
            </a:pPr>
            <a:r>
              <a:rPr lang="en-US" sz="1800" dirty="0">
                <a:solidFill>
                  <a:srgbClr val="FFC000"/>
                </a:solidFill>
                <a:latin typeface="Segoe UI" panose="020B0502040204020203" pitchFamily="34" charset="0"/>
                <a:cs typeface="Segoe UI" panose="020B0502040204020203" pitchFamily="34" charset="0"/>
              </a:rPr>
              <a:t>This calls the function, passing the model, tokenizer, input text, and </a:t>
            </a:r>
            <a:r>
              <a:rPr lang="en-US" sz="1800" dirty="0" err="1">
                <a:solidFill>
                  <a:srgbClr val="FFC000"/>
                </a:solidFill>
                <a:latin typeface="Segoe UI" panose="020B0502040204020203" pitchFamily="34" charset="0"/>
                <a:cs typeface="Segoe UI" panose="020B0502040204020203" pitchFamily="34" charset="0"/>
              </a:rPr>
              <a:t>max_sequence_len</a:t>
            </a:r>
            <a:r>
              <a:rPr lang="en-US" sz="1800" dirty="0">
                <a:solidFill>
                  <a:srgbClr val="FFC000"/>
                </a:solidFill>
                <a:latin typeface="Segoe UI" panose="020B0502040204020203" pitchFamily="34" charset="0"/>
                <a:cs typeface="Segoe UI" panose="020B0502040204020203" pitchFamily="34" charset="0"/>
              </a:rPr>
              <a:t> as parameters. The function returns the model's prediction for the next word in the sequence.</a:t>
            </a:r>
          </a:p>
          <a:p>
            <a:pPr marL="285750" indent="-285750">
              <a:spcAft>
                <a:spcPts val="2000"/>
              </a:spcAft>
              <a:buFont typeface="Wingdings" panose="05000000000000000000" pitchFamily="2" charset="2"/>
              <a:buChar char="q"/>
            </a:pPr>
            <a:r>
              <a:rPr lang="en-US" dirty="0">
                <a:solidFill>
                  <a:srgbClr val="FFC000"/>
                </a:solidFill>
              </a:rPr>
              <a:t>Finally, this line prints the predicted next word based on the given input text.</a:t>
            </a:r>
          </a:p>
          <a:p>
            <a:pPr marL="285750" indent="-285750">
              <a:spcAft>
                <a:spcPts val="2000"/>
              </a:spcAft>
              <a:buFont typeface="Wingdings" panose="05000000000000000000" pitchFamily="2" charset="2"/>
              <a:buChar char="q"/>
            </a:pPr>
            <a:r>
              <a:rPr lang="en-US" sz="1800" dirty="0">
                <a:solidFill>
                  <a:srgbClr val="FFC000"/>
                </a:solidFill>
                <a:latin typeface="Segoe UI" panose="020B0502040204020203" pitchFamily="34" charset="0"/>
                <a:cs typeface="Segoe UI" panose="020B0502040204020203" pitchFamily="34" charset="0"/>
              </a:rPr>
              <a:t>This saves the entire model in the </a:t>
            </a:r>
            <a:r>
              <a:rPr lang="en-US" sz="1800" dirty="0" err="1">
                <a:solidFill>
                  <a:srgbClr val="FFC000"/>
                </a:solidFill>
                <a:latin typeface="Segoe UI" panose="020B0502040204020203" pitchFamily="34" charset="0"/>
                <a:cs typeface="Segoe UI" panose="020B0502040204020203" pitchFamily="34" charset="0"/>
              </a:rPr>
              <a:t>Keras</a:t>
            </a:r>
            <a:r>
              <a:rPr lang="en-US" sz="1800" dirty="0">
                <a:solidFill>
                  <a:srgbClr val="FFC000"/>
                </a:solidFill>
                <a:latin typeface="Segoe UI" panose="020B0502040204020203" pitchFamily="34" charset="0"/>
                <a:cs typeface="Segoe UI" panose="020B0502040204020203" pitchFamily="34" charset="0"/>
              </a:rPr>
              <a:t> format and can be reloaded &amp; import pickle which allows for serializing and saving objects so open file in  write-binary (</a:t>
            </a:r>
            <a:r>
              <a:rPr lang="en-US" sz="1800" dirty="0" err="1">
                <a:solidFill>
                  <a:srgbClr val="FFC000"/>
                </a:solidFill>
                <a:latin typeface="Segoe UI" panose="020B0502040204020203" pitchFamily="34" charset="0"/>
                <a:cs typeface="Segoe UI" panose="020B0502040204020203" pitchFamily="34" charset="0"/>
              </a:rPr>
              <a:t>wb</a:t>
            </a:r>
            <a:r>
              <a:rPr lang="en-US" sz="1800" dirty="0">
                <a:solidFill>
                  <a:srgbClr val="FFC000"/>
                </a:solidFill>
                <a:latin typeface="Segoe UI" panose="020B0502040204020203" pitchFamily="34" charset="0"/>
                <a:cs typeface="Segoe UI" panose="020B0502040204020203" pitchFamily="34" charset="0"/>
              </a:rPr>
              <a:t>) mode.</a:t>
            </a:r>
          </a:p>
          <a:p>
            <a:pPr marL="285750" indent="-285750">
              <a:spcAft>
                <a:spcPts val="2000"/>
              </a:spcAft>
              <a:buFont typeface="Wingdings" panose="05000000000000000000" pitchFamily="2" charset="2"/>
              <a:buChar char="q"/>
            </a:pPr>
            <a:r>
              <a:rPr lang="en-US" sz="1800" dirty="0">
                <a:solidFill>
                  <a:srgbClr val="FFC000"/>
                </a:solidFill>
                <a:latin typeface="Segoe UI" panose="020B0502040204020203" pitchFamily="34" charset="0"/>
                <a:cs typeface="Segoe UI" panose="020B0502040204020203" pitchFamily="34" charset="0"/>
              </a:rPr>
              <a:t>Saves the tokenizer using pickle's highest protocol, which maximizes compatibility and efficiency</a:t>
            </a:r>
          </a:p>
          <a:p>
            <a:pPr marL="285750" indent="-285750">
              <a:spcAft>
                <a:spcPts val="2000"/>
              </a:spcAft>
              <a:buFont typeface="Wingdings" panose="05000000000000000000" pitchFamily="2" charset="2"/>
              <a:buChar char="q"/>
            </a:pPr>
            <a:endParaRPr lang="en-US" sz="1800" dirty="0">
              <a:solidFill>
                <a:schemeClr val="accent3">
                  <a:lumMod val="60000"/>
                  <a:lumOff val="40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EC122710-8628-EBCA-DF84-C89D0C343CD8}"/>
              </a:ext>
            </a:extLst>
          </p:cNvPr>
          <p:cNvPicPr>
            <a:picLocks noChangeAspect="1"/>
          </p:cNvPicPr>
          <p:nvPr/>
        </p:nvPicPr>
        <p:blipFill>
          <a:blip r:embed="rId2"/>
          <a:stretch>
            <a:fillRect/>
          </a:stretch>
        </p:blipFill>
        <p:spPr>
          <a:xfrm>
            <a:off x="8240732" y="1266502"/>
            <a:ext cx="3588452" cy="1891432"/>
          </a:xfrm>
          <a:prstGeom prst="rect">
            <a:avLst/>
          </a:prstGeom>
        </p:spPr>
      </p:pic>
      <p:pic>
        <p:nvPicPr>
          <p:cNvPr id="8" name="Picture 7">
            <a:extLst>
              <a:ext uri="{FF2B5EF4-FFF2-40B4-BE49-F238E27FC236}">
                <a16:creationId xmlns:a16="http://schemas.microsoft.com/office/drawing/2014/main" id="{08FD7F41-316C-1D6A-9FD5-9724F0E046C3}"/>
              </a:ext>
            </a:extLst>
          </p:cNvPr>
          <p:cNvPicPr>
            <a:picLocks noChangeAspect="1"/>
          </p:cNvPicPr>
          <p:nvPr/>
        </p:nvPicPr>
        <p:blipFill>
          <a:blip r:embed="rId3"/>
          <a:stretch>
            <a:fillRect/>
          </a:stretch>
        </p:blipFill>
        <p:spPr>
          <a:xfrm>
            <a:off x="8013480" y="3529616"/>
            <a:ext cx="4057750" cy="874658"/>
          </a:xfrm>
          <a:prstGeom prst="rect">
            <a:avLst/>
          </a:prstGeom>
        </p:spPr>
      </p:pic>
    </p:spTree>
    <p:extLst>
      <p:ext uri="{BB962C8B-B14F-4D97-AF65-F5344CB8AC3E}">
        <p14:creationId xmlns:p14="http://schemas.microsoft.com/office/powerpoint/2010/main" val="1589525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6BA56-B297-CD93-5E28-FCDC3A8563C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E05129B-5539-04C1-22F5-80511BCAD95A}"/>
              </a:ext>
            </a:extLst>
          </p:cNvPr>
          <p:cNvSpPr>
            <a:spLocks noGrp="1"/>
          </p:cNvSpPr>
          <p:nvPr>
            <p:ph type="title"/>
          </p:nvPr>
        </p:nvSpPr>
        <p:spPr>
          <a:xfrm>
            <a:off x="458872" y="365125"/>
            <a:ext cx="9931222" cy="513416"/>
          </a:xfrm>
        </p:spPr>
        <p:txBody>
          <a:bodyPr>
            <a:normAutofit fontScale="90000"/>
          </a:bodyPr>
          <a:lstStyle/>
          <a:p>
            <a:pPr>
              <a:lnSpc>
                <a:spcPts val="1500"/>
              </a:lnSpc>
            </a:pPr>
            <a:r>
              <a:rPr lang="en-US" sz="4000" b="0" dirty="0">
                <a:solidFill>
                  <a:srgbClr val="000000"/>
                </a:solidFill>
                <a:effectLst/>
                <a:latin typeface="Courier New" panose="02070309020205020404" pitchFamily="49" charset="0"/>
              </a:rPr>
              <a:t>       Cre</a:t>
            </a:r>
            <a:r>
              <a:rPr lang="en-US" sz="4000" dirty="0">
                <a:solidFill>
                  <a:srgbClr val="000000"/>
                </a:solidFill>
                <a:latin typeface="Courier New" panose="02070309020205020404" pitchFamily="49" charset="0"/>
              </a:rPr>
              <a:t>ating application </a:t>
            </a:r>
            <a:br>
              <a:rPr lang="en-US" sz="4000" dirty="0">
                <a:solidFill>
                  <a:srgbClr val="000000"/>
                </a:solidFill>
                <a:latin typeface="Courier New" panose="02070309020205020404" pitchFamily="49" charset="0"/>
              </a:rPr>
            </a:br>
            <a:r>
              <a:rPr lang="en-US" sz="4000" b="0" dirty="0">
                <a:solidFill>
                  <a:srgbClr val="000000"/>
                </a:solidFill>
                <a:effectLst/>
                <a:latin typeface="Courier New" panose="02070309020205020404" pitchFamily="49" charset="0"/>
              </a:rPr>
              <a:t> </a:t>
            </a:r>
          </a:p>
        </p:txBody>
      </p:sp>
      <p:sp>
        <p:nvSpPr>
          <p:cNvPr id="6" name="Text Subtitle" descr="Position &amp; Rotate Model">
            <a:extLst>
              <a:ext uri="{FF2B5EF4-FFF2-40B4-BE49-F238E27FC236}">
                <a16:creationId xmlns:a16="http://schemas.microsoft.com/office/drawing/2014/main" id="{CBBFB54E-0814-2821-125C-964C39DDAE0A}"/>
              </a:ext>
            </a:extLst>
          </p:cNvPr>
          <p:cNvSpPr txBox="1">
            <a:spLocks/>
          </p:cNvSpPr>
          <p:nvPr/>
        </p:nvSpPr>
        <p:spPr>
          <a:xfrm>
            <a:off x="744071" y="717177"/>
            <a:ext cx="4096869" cy="651538"/>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3600" dirty="0"/>
              <a:t>Stream lit app</a:t>
            </a:r>
            <a:endParaRPr lang="en-US" sz="2400" b="1" dirty="0">
              <a:solidFill>
                <a:schemeClr val="bg1"/>
              </a:solidFill>
            </a:endParaRPr>
          </a:p>
        </p:txBody>
      </p:sp>
      <p:sp>
        <p:nvSpPr>
          <p:cNvPr id="19" name="Content Placeholder 17">
            <a:extLst>
              <a:ext uri="{FF2B5EF4-FFF2-40B4-BE49-F238E27FC236}">
                <a16:creationId xmlns:a16="http://schemas.microsoft.com/office/drawing/2014/main" id="{8729D6F3-FB17-06A1-1937-397AA54DC70D}"/>
              </a:ext>
              <a:ext uri="{C183D7F6-B498-43B3-948B-1728B52AA6E4}">
                <adec:decorative xmlns:adec="http://schemas.microsoft.com/office/drawing/2017/decorative" val="1"/>
              </a:ext>
            </a:extLst>
          </p:cNvPr>
          <p:cNvSpPr txBox="1">
            <a:spLocks/>
          </p:cNvSpPr>
          <p:nvPr/>
        </p:nvSpPr>
        <p:spPr>
          <a:xfrm flipV="1">
            <a:off x="533399" y="2047458"/>
            <a:ext cx="5328275" cy="428376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1400" dirty="0">
              <a:solidFill>
                <a:schemeClr val="accent3">
                  <a:lumMod val="60000"/>
                  <a:lumOff val="40000"/>
                </a:scheme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94421E9D-615F-1540-898E-AF879809E8BA}"/>
              </a:ext>
            </a:extLst>
          </p:cNvPr>
          <p:cNvSpPr txBox="1"/>
          <p:nvPr/>
        </p:nvSpPr>
        <p:spPr>
          <a:xfrm flipH="1">
            <a:off x="286868" y="1368713"/>
            <a:ext cx="5809131" cy="5509200"/>
          </a:xfrm>
          <a:prstGeom prst="rect">
            <a:avLst/>
          </a:prstGeom>
          <a:noFill/>
        </p:spPr>
        <p:txBody>
          <a:bodyPr wrap="square">
            <a:spAutoFit/>
          </a:bodyPr>
          <a:lstStyle/>
          <a:p>
            <a:pPr marL="285750" indent="-285750">
              <a:spcAft>
                <a:spcPts val="2000"/>
              </a:spcAft>
              <a:buFont typeface="Wingdings" panose="05000000000000000000" pitchFamily="2" charset="2"/>
              <a:buChar char="q"/>
            </a:pPr>
            <a:r>
              <a:rPr lang="en-US" sz="1800" dirty="0">
                <a:solidFill>
                  <a:srgbClr val="FFC000"/>
                </a:solidFill>
                <a:latin typeface="Segoe UI" panose="020B0502040204020203" pitchFamily="34" charset="0"/>
                <a:cs typeface="Segoe UI" panose="020B0502040204020203" pitchFamily="34" charset="0"/>
              </a:rPr>
              <a:t>Load the Model and Tokenizer, Loads the pre-trained LSTM model, Loads the saved tokenizer.</a:t>
            </a:r>
          </a:p>
          <a:p>
            <a:pPr marL="285750" indent="-285750">
              <a:spcAft>
                <a:spcPts val="2000"/>
              </a:spcAft>
              <a:buFont typeface="Wingdings" panose="05000000000000000000" pitchFamily="2" charset="2"/>
              <a:buChar char="q"/>
            </a:pPr>
            <a:r>
              <a:rPr lang="en-US" sz="1800" dirty="0">
                <a:solidFill>
                  <a:srgbClr val="FFC000"/>
                </a:solidFill>
                <a:latin typeface="Segoe UI" panose="020B0502040204020203" pitchFamily="34" charset="0"/>
                <a:cs typeface="Segoe UI" panose="020B0502040204020203" pitchFamily="34" charset="0"/>
              </a:rPr>
              <a:t>Function processes the input text, tokenizes it, pads it to the required length, and uses the model to predict the next word </a:t>
            </a:r>
          </a:p>
          <a:p>
            <a:pPr marL="285750" indent="-285750">
              <a:spcAft>
                <a:spcPts val="2000"/>
              </a:spcAft>
              <a:buFont typeface="Wingdings" panose="05000000000000000000" pitchFamily="2" charset="2"/>
              <a:buChar char="q"/>
            </a:pPr>
            <a:r>
              <a:rPr lang="en-US" dirty="0">
                <a:solidFill>
                  <a:srgbClr val="FFC000"/>
                </a:solidFill>
              </a:rPr>
              <a:t>Stream lit Interface: Displays the app title. Provides a text box for users to input a word sequence.</a:t>
            </a:r>
          </a:p>
          <a:p>
            <a:pPr marL="285750" indent="-285750">
              <a:spcAft>
                <a:spcPts val="2000"/>
              </a:spcAft>
              <a:buFont typeface="Wingdings" panose="05000000000000000000" pitchFamily="2" charset="2"/>
              <a:buChar char="q"/>
            </a:pPr>
            <a:r>
              <a:rPr lang="en-US" sz="1800" dirty="0">
                <a:solidFill>
                  <a:srgbClr val="FFC000"/>
                </a:solidFill>
                <a:latin typeface="Segoe UI" panose="020B0502040204020203" pitchFamily="34" charset="0"/>
                <a:cs typeface="Segoe UI" panose="020B0502040204020203" pitchFamily="34" charset="0"/>
              </a:rPr>
              <a:t>When clicked, this button triggers the next word prediction and displays it in the app using St. Write.</a:t>
            </a:r>
          </a:p>
          <a:p>
            <a:pPr marL="285750" indent="-285750">
              <a:spcAft>
                <a:spcPts val="2000"/>
              </a:spcAft>
              <a:buFont typeface="Wingdings" panose="05000000000000000000" pitchFamily="2" charset="2"/>
              <a:buChar char="q"/>
            </a:pPr>
            <a:r>
              <a:rPr lang="en-US" sz="1800" dirty="0">
                <a:solidFill>
                  <a:srgbClr val="FFC000"/>
                </a:solidFill>
                <a:latin typeface="Segoe UI" panose="020B0502040204020203" pitchFamily="34" charset="0"/>
                <a:cs typeface="Segoe UI" panose="020B0502040204020203" pitchFamily="34" charset="0"/>
              </a:rPr>
              <a:t>Deployed the  stream lit app in </a:t>
            </a:r>
            <a:r>
              <a:rPr lang="en-US" dirty="0">
                <a:solidFill>
                  <a:srgbClr val="FFC000"/>
                </a:solidFill>
                <a:latin typeface="Segoe UI" panose="020B0502040204020203" pitchFamily="34" charset="0"/>
                <a:cs typeface="Segoe UI" panose="020B0502040204020203" pitchFamily="34" charset="0"/>
              </a:rPr>
              <a:t>local host and next word is predicted and  attached the sample output </a:t>
            </a:r>
            <a:endParaRPr lang="en-US" sz="1800" dirty="0">
              <a:solidFill>
                <a:srgbClr val="FFC000"/>
              </a:solidFill>
              <a:latin typeface="Segoe UI" panose="020B0502040204020203" pitchFamily="34" charset="0"/>
              <a:cs typeface="Segoe UI" panose="020B0502040204020203" pitchFamily="34" charset="0"/>
            </a:endParaRPr>
          </a:p>
          <a:p>
            <a:pPr>
              <a:spcAft>
                <a:spcPts val="2000"/>
              </a:spcAft>
            </a:pPr>
            <a:endParaRPr lang="en-US" sz="1800" dirty="0">
              <a:solidFill>
                <a:schemeClr val="accent3">
                  <a:lumMod val="60000"/>
                  <a:lumOff val="40000"/>
                </a:schemeClr>
              </a:solidFill>
              <a:latin typeface="Segoe UI" panose="020B0502040204020203" pitchFamily="34" charset="0"/>
              <a:cs typeface="Segoe UI" panose="020B0502040204020203" pitchFamily="34" charset="0"/>
            </a:endParaRPr>
          </a:p>
          <a:p>
            <a:pPr>
              <a:spcAft>
                <a:spcPts val="2000"/>
              </a:spcAft>
            </a:pPr>
            <a:endParaRPr lang="en-US" sz="1800" dirty="0">
              <a:solidFill>
                <a:schemeClr val="accent3">
                  <a:lumMod val="60000"/>
                  <a:lumOff val="40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5CC115C-FEEB-6319-3973-8A0AA48F2C88}"/>
              </a:ext>
            </a:extLst>
          </p:cNvPr>
          <p:cNvPicPr>
            <a:picLocks noChangeAspect="1"/>
          </p:cNvPicPr>
          <p:nvPr/>
        </p:nvPicPr>
        <p:blipFill>
          <a:blip r:embed="rId2"/>
          <a:stretch>
            <a:fillRect/>
          </a:stretch>
        </p:blipFill>
        <p:spPr>
          <a:xfrm>
            <a:off x="7925273" y="660140"/>
            <a:ext cx="3890212" cy="2135055"/>
          </a:xfrm>
          <a:prstGeom prst="rect">
            <a:avLst/>
          </a:prstGeom>
        </p:spPr>
      </p:pic>
      <p:pic>
        <p:nvPicPr>
          <p:cNvPr id="9" name="Picture 8">
            <a:extLst>
              <a:ext uri="{FF2B5EF4-FFF2-40B4-BE49-F238E27FC236}">
                <a16:creationId xmlns:a16="http://schemas.microsoft.com/office/drawing/2014/main" id="{B31505E2-1B6B-EAE2-E9B9-6C2B07B5CD0B}"/>
              </a:ext>
            </a:extLst>
          </p:cNvPr>
          <p:cNvPicPr>
            <a:picLocks noChangeAspect="1"/>
          </p:cNvPicPr>
          <p:nvPr/>
        </p:nvPicPr>
        <p:blipFill>
          <a:blip r:embed="rId3"/>
          <a:stretch>
            <a:fillRect/>
          </a:stretch>
        </p:blipFill>
        <p:spPr>
          <a:xfrm>
            <a:off x="6028166" y="3013596"/>
            <a:ext cx="5630436" cy="3436381"/>
          </a:xfrm>
          <a:prstGeom prst="rect">
            <a:avLst/>
          </a:prstGeom>
        </p:spPr>
      </p:pic>
    </p:spTree>
    <p:extLst>
      <p:ext uri="{BB962C8B-B14F-4D97-AF65-F5344CB8AC3E}">
        <p14:creationId xmlns:p14="http://schemas.microsoft.com/office/powerpoint/2010/main" val="2350852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 Placeholder 49">
            <a:extLst>
              <a:ext uri="{FF2B5EF4-FFF2-40B4-BE49-F238E27FC236}">
                <a16:creationId xmlns:a16="http://schemas.microsoft.com/office/drawing/2014/main" id="{0532F467-8DBE-D445-0CF7-D5D242DAD663}"/>
              </a:ext>
            </a:extLst>
          </p:cNvPr>
          <p:cNvSpPr>
            <a:spLocks noGrp="1"/>
          </p:cNvSpPr>
          <p:nvPr>
            <p:ph type="body" sz="quarter" idx="32"/>
          </p:nvPr>
        </p:nvSpPr>
        <p:spPr/>
        <p:txBody>
          <a:bodyPr/>
          <a:lstStyle/>
          <a:p>
            <a:pPr lvl="0"/>
            <a:r>
              <a:rPr lang="en-US" dirty="0">
                <a:solidFill>
                  <a:srgbClr val="FFC000"/>
                </a:solidFill>
                <a:latin typeface="-apple-system"/>
              </a:rPr>
              <a:t>P</a:t>
            </a:r>
            <a:r>
              <a:rPr lang="en-US" b="0" i="0" dirty="0">
                <a:solidFill>
                  <a:srgbClr val="FFC000"/>
                </a:solidFill>
                <a:effectLst/>
                <a:latin typeface="-apple-system"/>
              </a:rPr>
              <a:t>roblem of vanishing gradients in traditional RNNs.</a:t>
            </a:r>
            <a:endParaRPr lang="en-US" dirty="0">
              <a:solidFill>
                <a:srgbClr val="FFC000"/>
              </a:solidFill>
            </a:endParaRPr>
          </a:p>
        </p:txBody>
      </p:sp>
      <p:sp>
        <p:nvSpPr>
          <p:cNvPr id="52" name="Text Placeholder 51">
            <a:extLst>
              <a:ext uri="{FF2B5EF4-FFF2-40B4-BE49-F238E27FC236}">
                <a16:creationId xmlns:a16="http://schemas.microsoft.com/office/drawing/2014/main" id="{BACB9342-C47E-6729-46BE-F10DBB78182A}"/>
              </a:ext>
            </a:extLst>
          </p:cNvPr>
          <p:cNvSpPr>
            <a:spLocks noGrp="1"/>
          </p:cNvSpPr>
          <p:nvPr>
            <p:ph type="body" sz="quarter" idx="50"/>
          </p:nvPr>
        </p:nvSpPr>
        <p:spPr/>
        <p:txBody>
          <a:bodyPr/>
          <a:lstStyle/>
          <a:p>
            <a:pPr algn="l"/>
            <a:r>
              <a:rPr lang="en-US" dirty="0">
                <a:solidFill>
                  <a:srgbClr val="FFC000"/>
                </a:solidFill>
              </a:rPr>
              <a:t>Has Cell state </a:t>
            </a:r>
          </a:p>
          <a:p>
            <a:pPr algn="l"/>
            <a:endParaRPr lang="en-US" dirty="0">
              <a:solidFill>
                <a:srgbClr val="FFC000"/>
              </a:solidFill>
            </a:endParaRPr>
          </a:p>
          <a:p>
            <a:pPr algn="l"/>
            <a:r>
              <a:rPr lang="en-US" b="0" i="0" dirty="0">
                <a:solidFill>
                  <a:srgbClr val="FFC000"/>
                </a:solidFill>
                <a:effectLst/>
                <a:latin typeface="-apple-system"/>
              </a:rPr>
              <a:t>Each cell has a "memory" component</a:t>
            </a:r>
            <a:endParaRPr lang="en-US" dirty="0">
              <a:solidFill>
                <a:srgbClr val="FFC000"/>
              </a:solidFill>
            </a:endParaRPr>
          </a:p>
        </p:txBody>
      </p:sp>
      <p:sp>
        <p:nvSpPr>
          <p:cNvPr id="54" name="Text Placeholder 53">
            <a:extLst>
              <a:ext uri="{FF2B5EF4-FFF2-40B4-BE49-F238E27FC236}">
                <a16:creationId xmlns:a16="http://schemas.microsoft.com/office/drawing/2014/main" id="{DDCD388C-8374-D810-DCE5-554B7E05F55A}"/>
              </a:ext>
            </a:extLst>
          </p:cNvPr>
          <p:cNvSpPr>
            <a:spLocks noGrp="1"/>
          </p:cNvSpPr>
          <p:nvPr>
            <p:ph type="body" sz="quarter" idx="51"/>
          </p:nvPr>
        </p:nvSpPr>
        <p:spPr/>
        <p:txBody>
          <a:bodyPr/>
          <a:lstStyle/>
          <a:p>
            <a:pPr lvl="0" algn="l"/>
            <a:r>
              <a:rPr lang="en-US" b="0" i="0" dirty="0">
                <a:solidFill>
                  <a:srgbClr val="FFC000"/>
                </a:solidFill>
                <a:effectLst/>
                <a:latin typeface="-apple-system"/>
              </a:rPr>
              <a:t>Language modeling</a:t>
            </a:r>
          </a:p>
          <a:p>
            <a:pPr lvl="0" algn="l"/>
            <a:r>
              <a:rPr lang="en-US" b="0" i="0" dirty="0">
                <a:solidFill>
                  <a:srgbClr val="FFC000"/>
                </a:solidFill>
                <a:effectLst/>
                <a:latin typeface="-apple-system"/>
              </a:rPr>
              <a:t> </a:t>
            </a:r>
            <a:r>
              <a:rPr lang="en-US" dirty="0">
                <a:solidFill>
                  <a:srgbClr val="FFC000"/>
                </a:solidFill>
                <a:latin typeface="-apple-system"/>
              </a:rPr>
              <a:t>S</a:t>
            </a:r>
            <a:r>
              <a:rPr lang="en-US" b="0" i="0" dirty="0">
                <a:solidFill>
                  <a:srgbClr val="FFC000"/>
                </a:solidFill>
                <a:effectLst/>
                <a:latin typeface="-apple-system"/>
              </a:rPr>
              <a:t>peech recognition Machine translation</a:t>
            </a:r>
            <a:endParaRPr lang="en-US" dirty="0">
              <a:solidFill>
                <a:srgbClr val="FFC000"/>
              </a:solidFill>
            </a:endParaRPr>
          </a:p>
          <a:p>
            <a:pPr algn="l"/>
            <a:endParaRPr lang="en-US" dirty="0"/>
          </a:p>
        </p:txBody>
      </p:sp>
      <p:sp>
        <p:nvSpPr>
          <p:cNvPr id="56" name="Text Placeholder 55">
            <a:extLst>
              <a:ext uri="{FF2B5EF4-FFF2-40B4-BE49-F238E27FC236}">
                <a16:creationId xmlns:a16="http://schemas.microsoft.com/office/drawing/2014/main" id="{E62055F1-67DB-9D6D-ABE2-20C3B2514A43}"/>
              </a:ext>
            </a:extLst>
          </p:cNvPr>
          <p:cNvSpPr>
            <a:spLocks noGrp="1"/>
          </p:cNvSpPr>
          <p:nvPr>
            <p:ph type="body" sz="quarter" idx="52"/>
          </p:nvPr>
        </p:nvSpPr>
        <p:spPr/>
        <p:txBody>
          <a:bodyPr/>
          <a:lstStyle/>
          <a:p>
            <a:pPr lvl="0" algn="l"/>
            <a:r>
              <a:rPr lang="en-US" dirty="0">
                <a:solidFill>
                  <a:srgbClr val="FFC000"/>
                </a:solidFill>
                <a:latin typeface="-apple-system"/>
              </a:rPr>
              <a:t>C</a:t>
            </a:r>
            <a:r>
              <a:rPr lang="en-US" b="0" i="0" dirty="0">
                <a:solidFill>
                  <a:srgbClr val="FFC000"/>
                </a:solidFill>
                <a:effectLst/>
                <a:latin typeface="-apple-system"/>
              </a:rPr>
              <a:t>apture long-term dependencies</a:t>
            </a:r>
          </a:p>
          <a:p>
            <a:pPr lvl="0" algn="l"/>
            <a:endParaRPr lang="en-US" dirty="0">
              <a:solidFill>
                <a:srgbClr val="FFC000"/>
              </a:solidFill>
              <a:latin typeface="-apple-system"/>
            </a:endParaRPr>
          </a:p>
          <a:p>
            <a:pPr lvl="0" algn="l"/>
            <a:r>
              <a:rPr lang="en-US" b="0" i="0" dirty="0">
                <a:solidFill>
                  <a:srgbClr val="FFC000"/>
                </a:solidFill>
                <a:effectLst/>
                <a:latin typeface="-apple-system"/>
              </a:rPr>
              <a:t>Effective for Sequential data </a:t>
            </a:r>
          </a:p>
          <a:p>
            <a:pPr lvl="0" algn="l"/>
            <a:endParaRPr lang="en-US" dirty="0">
              <a:solidFill>
                <a:srgbClr val="FFC000"/>
              </a:solidFill>
              <a:latin typeface="-apple-system"/>
            </a:endParaRPr>
          </a:p>
          <a:p>
            <a:pPr lvl="0" algn="l"/>
            <a:r>
              <a:rPr lang="en-US" dirty="0">
                <a:solidFill>
                  <a:srgbClr val="FFC000"/>
                </a:solidFill>
              </a:rPr>
              <a:t>Memory of Past Data</a:t>
            </a:r>
            <a:endParaRPr lang="en-US" b="0" i="0" dirty="0">
              <a:solidFill>
                <a:srgbClr val="FFC000"/>
              </a:solidFill>
              <a:effectLst/>
              <a:latin typeface="-apple-system"/>
            </a:endParaRPr>
          </a:p>
          <a:p>
            <a:pPr marL="342900" lvl="0" indent="-342900" algn="l">
              <a:buFont typeface="+mj-lt"/>
              <a:buAutoNum type="arabicPeriod"/>
            </a:pPr>
            <a:endParaRPr lang="en-US" b="0" i="0" dirty="0">
              <a:solidFill>
                <a:srgbClr val="C00000"/>
              </a:solidFill>
              <a:effectLst/>
              <a:latin typeface="-apple-system"/>
            </a:endParaRPr>
          </a:p>
          <a:p>
            <a:pPr lvl="0"/>
            <a:endParaRPr lang="en-US" b="0" i="0" dirty="0">
              <a:solidFill>
                <a:srgbClr val="C00000"/>
              </a:solidFill>
              <a:effectLst/>
              <a:latin typeface="-apple-system"/>
            </a:endParaRPr>
          </a:p>
          <a:p>
            <a:pPr lvl="0"/>
            <a:endParaRPr lang="en-US" b="0" i="0" dirty="0">
              <a:solidFill>
                <a:srgbClr val="C00000"/>
              </a:solidFill>
              <a:effectLst/>
              <a:latin typeface="-apple-system"/>
            </a:endParaRPr>
          </a:p>
          <a:p>
            <a:pPr lvl="0"/>
            <a:endParaRPr lang="en-US" b="0" i="0" dirty="0">
              <a:solidFill>
                <a:srgbClr val="C00000"/>
              </a:solidFill>
              <a:effectLst/>
              <a:latin typeface="-apple-system"/>
            </a:endParaRPr>
          </a:p>
        </p:txBody>
      </p:sp>
      <p:sp>
        <p:nvSpPr>
          <p:cNvPr id="58" name="Text Placeholder 57">
            <a:extLst>
              <a:ext uri="{FF2B5EF4-FFF2-40B4-BE49-F238E27FC236}">
                <a16:creationId xmlns:a16="http://schemas.microsoft.com/office/drawing/2014/main" id="{0930742F-3693-100E-944F-A04AB5320145}"/>
              </a:ext>
            </a:extLst>
          </p:cNvPr>
          <p:cNvSpPr>
            <a:spLocks noGrp="1"/>
          </p:cNvSpPr>
          <p:nvPr>
            <p:ph type="body" sz="quarter" idx="53"/>
          </p:nvPr>
        </p:nvSpPr>
        <p:spPr/>
        <p:txBody>
          <a:bodyPr/>
          <a:lstStyle/>
          <a:p>
            <a:pPr lvl="0" algn="l"/>
            <a:r>
              <a:rPr lang="en-US" b="1" dirty="0">
                <a:solidFill>
                  <a:srgbClr val="FFC000"/>
                </a:solidFill>
              </a:rPr>
              <a:t>Computationally Intensive</a:t>
            </a:r>
          </a:p>
          <a:p>
            <a:pPr lvl="0" algn="l"/>
            <a:endParaRPr lang="en-US" b="1" dirty="0">
              <a:solidFill>
                <a:srgbClr val="FFC000"/>
              </a:solidFill>
            </a:endParaRPr>
          </a:p>
          <a:p>
            <a:pPr lvl="0" algn="l"/>
            <a:r>
              <a:rPr lang="en-US" dirty="0">
                <a:solidFill>
                  <a:srgbClr val="FFC000"/>
                </a:solidFill>
              </a:rPr>
              <a:t>Prone to Overfitting</a:t>
            </a:r>
          </a:p>
          <a:p>
            <a:pPr lvl="0" algn="l"/>
            <a:endParaRPr lang="en-US" b="1" dirty="0">
              <a:solidFill>
                <a:srgbClr val="FFC000"/>
              </a:solidFill>
            </a:endParaRPr>
          </a:p>
          <a:p>
            <a:pPr lvl="0" algn="l"/>
            <a:r>
              <a:rPr lang="en-US" dirty="0">
                <a:solidFill>
                  <a:srgbClr val="FFC000"/>
                </a:solidFill>
              </a:rPr>
              <a:t>Complex Architecture</a:t>
            </a:r>
            <a:endParaRPr lang="en-US" b="1" dirty="0">
              <a:solidFill>
                <a:srgbClr val="FFC000"/>
              </a:solidFill>
            </a:endParaRPr>
          </a:p>
        </p:txBody>
      </p:sp>
      <p:sp>
        <p:nvSpPr>
          <p:cNvPr id="40" name="Text Placeholder 39">
            <a:extLst>
              <a:ext uri="{FF2B5EF4-FFF2-40B4-BE49-F238E27FC236}">
                <a16:creationId xmlns:a16="http://schemas.microsoft.com/office/drawing/2014/main" id="{FA2F9A05-8E79-46FF-1ABA-927EF2D69BC5}"/>
              </a:ext>
            </a:extLst>
          </p:cNvPr>
          <p:cNvSpPr>
            <a:spLocks noGrp="1"/>
          </p:cNvSpPr>
          <p:nvPr>
            <p:ph type="body" sz="quarter" idx="27"/>
          </p:nvPr>
        </p:nvSpPr>
        <p:spPr/>
        <p:txBody>
          <a:bodyPr/>
          <a:lstStyle/>
          <a:p>
            <a:r>
              <a:rPr lang="en-US" dirty="0">
                <a:highlight>
                  <a:srgbClr val="FFFF00"/>
                </a:highlight>
              </a:rPr>
              <a:t>Cons of RNN</a:t>
            </a:r>
          </a:p>
        </p:txBody>
      </p:sp>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p:txBody>
          <a:bodyPr/>
          <a:lstStyle/>
          <a:p>
            <a:r>
              <a:rPr lang="en-US" dirty="0"/>
              <a:t>Why LSTM!</a:t>
            </a:r>
          </a:p>
        </p:txBody>
      </p:sp>
      <p:sp>
        <p:nvSpPr>
          <p:cNvPr id="42" name="Text Placeholder 41">
            <a:extLst>
              <a:ext uri="{FF2B5EF4-FFF2-40B4-BE49-F238E27FC236}">
                <a16:creationId xmlns:a16="http://schemas.microsoft.com/office/drawing/2014/main" id="{48BF8F22-E288-84B0-03E9-82D678051D45}"/>
              </a:ext>
            </a:extLst>
          </p:cNvPr>
          <p:cNvSpPr>
            <a:spLocks noGrp="1"/>
          </p:cNvSpPr>
          <p:nvPr>
            <p:ph type="body" sz="quarter" idx="46"/>
          </p:nvPr>
        </p:nvSpPr>
        <p:spPr/>
        <p:txBody>
          <a:bodyPr/>
          <a:lstStyle/>
          <a:p>
            <a:r>
              <a:rPr lang="en-US" dirty="0">
                <a:highlight>
                  <a:srgbClr val="FFFF00"/>
                </a:highlight>
              </a:rPr>
              <a:t>Architecture</a:t>
            </a:r>
          </a:p>
        </p:txBody>
      </p:sp>
      <p:sp>
        <p:nvSpPr>
          <p:cNvPr id="44" name="Text Placeholder 43">
            <a:extLst>
              <a:ext uri="{FF2B5EF4-FFF2-40B4-BE49-F238E27FC236}">
                <a16:creationId xmlns:a16="http://schemas.microsoft.com/office/drawing/2014/main" id="{D0C47E92-8875-E555-5480-8A9BAEE853A7}"/>
              </a:ext>
            </a:extLst>
          </p:cNvPr>
          <p:cNvSpPr>
            <a:spLocks noGrp="1"/>
          </p:cNvSpPr>
          <p:nvPr>
            <p:ph type="body" sz="quarter" idx="47"/>
          </p:nvPr>
        </p:nvSpPr>
        <p:spPr/>
        <p:txBody>
          <a:bodyPr/>
          <a:lstStyle/>
          <a:p>
            <a:r>
              <a:rPr lang="en-US" dirty="0">
                <a:highlight>
                  <a:srgbClr val="FFFF00"/>
                </a:highlight>
              </a:rPr>
              <a:t>Application</a:t>
            </a:r>
          </a:p>
        </p:txBody>
      </p:sp>
      <p:sp>
        <p:nvSpPr>
          <p:cNvPr id="46" name="Text Placeholder 45">
            <a:extLst>
              <a:ext uri="{FF2B5EF4-FFF2-40B4-BE49-F238E27FC236}">
                <a16:creationId xmlns:a16="http://schemas.microsoft.com/office/drawing/2014/main" id="{B87AFF1A-EF07-5FBF-C582-29AE302A47D5}"/>
              </a:ext>
            </a:extLst>
          </p:cNvPr>
          <p:cNvSpPr>
            <a:spLocks noGrp="1"/>
          </p:cNvSpPr>
          <p:nvPr>
            <p:ph type="body" sz="quarter" idx="48"/>
          </p:nvPr>
        </p:nvSpPr>
        <p:spPr/>
        <p:txBody>
          <a:bodyPr/>
          <a:lstStyle/>
          <a:p>
            <a:r>
              <a:rPr lang="en-US" dirty="0">
                <a:highlight>
                  <a:srgbClr val="FFFF00"/>
                </a:highlight>
              </a:rPr>
              <a:t>Advantage</a:t>
            </a:r>
          </a:p>
        </p:txBody>
      </p:sp>
      <p:sp>
        <p:nvSpPr>
          <p:cNvPr id="48" name="Text Placeholder 47">
            <a:extLst>
              <a:ext uri="{FF2B5EF4-FFF2-40B4-BE49-F238E27FC236}">
                <a16:creationId xmlns:a16="http://schemas.microsoft.com/office/drawing/2014/main" id="{9303DF4A-6DF5-9082-4ABE-2B0D5433359A}"/>
              </a:ext>
            </a:extLst>
          </p:cNvPr>
          <p:cNvSpPr>
            <a:spLocks noGrp="1"/>
          </p:cNvSpPr>
          <p:nvPr>
            <p:ph type="body" sz="quarter" idx="49"/>
          </p:nvPr>
        </p:nvSpPr>
        <p:spPr/>
        <p:txBody>
          <a:bodyPr/>
          <a:lstStyle/>
          <a:p>
            <a:r>
              <a:rPr lang="en-US" dirty="0" err="1">
                <a:highlight>
                  <a:srgbClr val="FFFF00"/>
                </a:highlight>
              </a:rPr>
              <a:t>Limation</a:t>
            </a:r>
            <a:endParaRPr lang="en-US" dirty="0">
              <a:highlight>
                <a:srgbClr val="FFFF00"/>
              </a:highlight>
            </a:endParaRPr>
          </a:p>
        </p:txBody>
      </p:sp>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u="none" strike="noStrike" kern="1200" cap="none" spc="0" normalizeH="0" baseline="0" dirty="0">
              <a:ln>
                <a:noFill/>
              </a:ln>
              <a:solidFill>
                <a:schemeClr val="bg1"/>
              </a:solidFill>
              <a:effectLst/>
              <a:uLnTx/>
              <a:uFillTx/>
            </a:endParaRPr>
          </a:p>
        </p:txBody>
      </p:sp>
      <p:sp>
        <p:nvSpPr>
          <p:cNvPr id="26" name="Rectangle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845392" y="2066625"/>
            <a:ext cx="10515600" cy="85953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Tree>
    <p:extLst>
      <p:ext uri="{BB962C8B-B14F-4D97-AF65-F5344CB8AC3E}">
        <p14:creationId xmlns:p14="http://schemas.microsoft.com/office/powerpoint/2010/main" val="2624021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l="34" r="34"/>
          <a:stretch/>
        </p:blipFill>
        <p:spPr/>
      </p:pic>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4" cstate="print">
            <a:extLst>
              <a:ext uri="{28A0092B-C50C-407E-A947-70E740481C1C}">
                <a14:useLocalDpi xmlns:a14="http://schemas.microsoft.com/office/drawing/2010/main"/>
              </a:ext>
            </a:extLst>
          </a:blip>
          <a:srcRect l="34" r="34"/>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l="88" r="88"/>
          <a:stretch>
            <a:fill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6" cstate="print">
            <a:extLst>
              <a:ext uri="{28A0092B-C50C-407E-A947-70E740481C1C}">
                <a14:useLocalDpi xmlns:a14="http://schemas.microsoft.com/office/drawing/2010/main"/>
              </a:ext>
            </a:extLst>
          </a:blip>
          <a:srcRect l="34" r="34"/>
          <a:stretch/>
        </p:blipFill>
        <p:spPr/>
      </p:pic>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4482353" y="968188"/>
            <a:ext cx="4123765" cy="1156447"/>
          </a:xfrm>
        </p:spPr>
        <p:txBody>
          <a:bodyPr/>
          <a:lstStyle/>
          <a:p>
            <a:r>
              <a:rPr lang="en-US" sz="2800" dirty="0"/>
              <a:t>Thank you</a:t>
            </a:r>
          </a:p>
        </p:txBody>
      </p:sp>
      <p:sp>
        <p:nvSpPr>
          <p:cNvPr id="4" name="TextBox 3">
            <a:extLst>
              <a:ext uri="{FF2B5EF4-FFF2-40B4-BE49-F238E27FC236}">
                <a16:creationId xmlns:a16="http://schemas.microsoft.com/office/drawing/2014/main" id="{AC9B7C66-B240-7C7B-019E-6EBFA01E0A23}"/>
              </a:ext>
            </a:extLst>
          </p:cNvPr>
          <p:cNvSpPr txBox="1"/>
          <p:nvPr/>
        </p:nvSpPr>
        <p:spPr>
          <a:xfrm>
            <a:off x="6517340" y="2599765"/>
            <a:ext cx="4778189" cy="2585323"/>
          </a:xfrm>
          <a:prstGeom prst="rect">
            <a:avLst/>
          </a:prstGeom>
          <a:noFill/>
        </p:spPr>
        <p:txBody>
          <a:bodyPr wrap="square" rtlCol="0">
            <a:spAutoFit/>
          </a:bodyPr>
          <a:lstStyle/>
          <a:p>
            <a:r>
              <a:rPr lang="en-US" dirty="0">
                <a:solidFill>
                  <a:srgbClr val="FFFF00"/>
                </a:solidFill>
              </a:rPr>
              <a:t>Reference Link</a:t>
            </a:r>
          </a:p>
          <a:p>
            <a:endParaRPr lang="en-US" dirty="0"/>
          </a:p>
          <a:p>
            <a:pPr marL="285750" indent="-285750">
              <a:buFont typeface="Arial" panose="020B0604020202020204" pitchFamily="34" charset="0"/>
              <a:buChar char="•"/>
            </a:pPr>
            <a:r>
              <a:rPr lang="en-US" dirty="0">
                <a:hlinkClick r:id="rId7"/>
              </a:rPr>
              <a:t>https://ieeexplore.ieee.org/document/10192602</a:t>
            </a:r>
            <a:endParaRPr lang="en-US" dirty="0"/>
          </a:p>
          <a:p>
            <a:endParaRPr lang="en-US" dirty="0"/>
          </a:p>
          <a:p>
            <a:pPr marL="285750" indent="-285750">
              <a:buFont typeface="Arial" panose="020B0604020202020204" pitchFamily="34" charset="0"/>
              <a:buChar char="•"/>
            </a:pPr>
            <a:r>
              <a:rPr lang="en-US" dirty="0">
                <a:hlinkClick r:id="rId8"/>
              </a:rPr>
              <a:t>https://www.kaggle.com/code/carlosaguayo/predicting-the-next-word-using-lstm</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512572" y="2940424"/>
            <a:ext cx="4253399" cy="3200400"/>
          </a:xfrm>
        </p:spPr>
        <p:txBody>
          <a:bodyPr/>
          <a:lstStyle/>
          <a:p>
            <a:r>
              <a:rPr lang="en-US" dirty="0">
                <a:solidFill>
                  <a:schemeClr val="accent2"/>
                </a:solidFill>
              </a:rPr>
              <a:t>Requirements:</a:t>
            </a:r>
            <a:br>
              <a:rPr lang="en-US" sz="1400" dirty="0"/>
            </a:br>
            <a:br>
              <a:rPr lang="en-US" sz="1400" dirty="0"/>
            </a:br>
            <a:r>
              <a:rPr lang="en-US" sz="2000" i="1" dirty="0">
                <a:solidFill>
                  <a:schemeClr val="accent1">
                    <a:lumMod val="40000"/>
                    <a:lumOff val="60000"/>
                  </a:schemeClr>
                </a:solidFill>
              </a:rPr>
              <a:t>TensorFlow=2.15.0</a:t>
            </a:r>
            <a:br>
              <a:rPr lang="en-US" sz="2000" i="1" dirty="0">
                <a:solidFill>
                  <a:schemeClr val="accent1">
                    <a:lumMod val="40000"/>
                    <a:lumOff val="60000"/>
                  </a:schemeClr>
                </a:solidFill>
              </a:rPr>
            </a:br>
            <a:r>
              <a:rPr lang="en-US" sz="2000" i="1" dirty="0">
                <a:solidFill>
                  <a:schemeClr val="accent1">
                    <a:lumMod val="40000"/>
                    <a:lumOff val="60000"/>
                  </a:schemeClr>
                </a:solidFill>
              </a:rPr>
              <a:t>pandas </a:t>
            </a:r>
            <a:br>
              <a:rPr lang="en-US" sz="2000" i="1" dirty="0">
                <a:solidFill>
                  <a:schemeClr val="accent1">
                    <a:lumMod val="40000"/>
                    <a:lumOff val="60000"/>
                  </a:schemeClr>
                </a:solidFill>
              </a:rPr>
            </a:br>
            <a:r>
              <a:rPr lang="en-US" sz="2000" i="1" dirty="0">
                <a:solidFill>
                  <a:schemeClr val="accent1">
                    <a:lumMod val="40000"/>
                    <a:lumOff val="60000"/>
                  </a:schemeClr>
                </a:solidFill>
              </a:rPr>
              <a:t>NumPy </a:t>
            </a:r>
            <a:br>
              <a:rPr lang="en-US" sz="2000" i="1" dirty="0">
                <a:solidFill>
                  <a:schemeClr val="accent1">
                    <a:lumMod val="40000"/>
                    <a:lumOff val="60000"/>
                  </a:schemeClr>
                </a:solidFill>
              </a:rPr>
            </a:br>
            <a:r>
              <a:rPr lang="en-US" sz="2000" i="1" dirty="0">
                <a:solidFill>
                  <a:schemeClr val="accent1">
                    <a:lumMod val="40000"/>
                    <a:lumOff val="60000"/>
                  </a:schemeClr>
                </a:solidFill>
              </a:rPr>
              <a:t>scikit-learn</a:t>
            </a:r>
            <a:br>
              <a:rPr lang="en-US" sz="2000" i="1" dirty="0">
                <a:solidFill>
                  <a:schemeClr val="accent1">
                    <a:lumMod val="40000"/>
                    <a:lumOff val="60000"/>
                  </a:schemeClr>
                </a:solidFill>
              </a:rPr>
            </a:br>
            <a:r>
              <a:rPr lang="en-US" sz="2000" i="1" dirty="0">
                <a:solidFill>
                  <a:schemeClr val="accent1">
                    <a:lumMod val="40000"/>
                    <a:lumOff val="60000"/>
                  </a:schemeClr>
                </a:solidFill>
              </a:rPr>
              <a:t>tensor board</a:t>
            </a:r>
            <a:br>
              <a:rPr lang="en-US" sz="2000" i="1" dirty="0">
                <a:solidFill>
                  <a:schemeClr val="accent1">
                    <a:lumMod val="40000"/>
                    <a:lumOff val="60000"/>
                  </a:schemeClr>
                </a:solidFill>
              </a:rPr>
            </a:br>
            <a:r>
              <a:rPr lang="en-US" sz="2000" i="1" dirty="0">
                <a:solidFill>
                  <a:schemeClr val="accent1">
                    <a:lumMod val="40000"/>
                    <a:lumOff val="60000"/>
                  </a:schemeClr>
                </a:solidFill>
              </a:rPr>
              <a:t>matplotlib</a:t>
            </a:r>
            <a:br>
              <a:rPr lang="en-US" sz="2000" i="1" dirty="0">
                <a:solidFill>
                  <a:schemeClr val="accent1">
                    <a:lumMod val="40000"/>
                    <a:lumOff val="60000"/>
                  </a:schemeClr>
                </a:solidFill>
              </a:rPr>
            </a:br>
            <a:r>
              <a:rPr lang="en-US" sz="2000" i="1" dirty="0">
                <a:solidFill>
                  <a:schemeClr val="accent1">
                    <a:lumMod val="40000"/>
                    <a:lumOff val="60000"/>
                  </a:schemeClr>
                </a:solidFill>
              </a:rPr>
              <a:t>stream lit</a:t>
            </a:r>
            <a:br>
              <a:rPr lang="en-US" sz="2000" i="1" dirty="0">
                <a:solidFill>
                  <a:schemeClr val="accent1">
                    <a:lumMod val="40000"/>
                    <a:lumOff val="60000"/>
                  </a:schemeClr>
                </a:solidFill>
              </a:rPr>
            </a:br>
            <a:r>
              <a:rPr lang="en-US" sz="2000" i="1" dirty="0">
                <a:solidFill>
                  <a:schemeClr val="accent1">
                    <a:lumMod val="40000"/>
                    <a:lumOff val="60000"/>
                  </a:schemeClr>
                </a:solidFill>
              </a:rPr>
              <a:t>sci </a:t>
            </a:r>
            <a:r>
              <a:rPr lang="en-US" sz="2000" i="1" dirty="0" err="1">
                <a:solidFill>
                  <a:schemeClr val="accent1">
                    <a:lumMod val="40000"/>
                    <a:lumOff val="60000"/>
                  </a:schemeClr>
                </a:solidFill>
              </a:rPr>
              <a:t>keras</a:t>
            </a:r>
            <a:br>
              <a:rPr lang="en-US" sz="1400" dirty="0"/>
            </a:br>
            <a:endParaRPr lang="en-US" sz="1400"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Data Collection</a:t>
            </a:r>
          </a:p>
          <a:p>
            <a:r>
              <a:rPr lang="en-US" dirty="0">
                <a:solidFill>
                  <a:srgbClr val="002060"/>
                </a:solidFill>
                <a:highlight>
                  <a:srgbClr val="FFFF00"/>
                </a:highlight>
              </a:rPr>
              <a:t>1</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Data Preprocessing</a:t>
            </a:r>
          </a:p>
          <a:p>
            <a:r>
              <a:rPr lang="en-US" dirty="0">
                <a:solidFill>
                  <a:srgbClr val="002060"/>
                </a:solidFill>
                <a:highlight>
                  <a:srgbClr val="FFFF00"/>
                </a:highlight>
              </a:rPr>
              <a:t>2</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Model Building</a:t>
            </a:r>
          </a:p>
          <a:p>
            <a:r>
              <a:rPr lang="en-US" dirty="0">
                <a:solidFill>
                  <a:srgbClr val="002060"/>
                </a:solidFill>
                <a:highlight>
                  <a:srgbClr val="FFFF00"/>
                </a:highlight>
              </a:rPr>
              <a:t>3</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Training the Model &amp; Prediction process   </a:t>
            </a:r>
            <a:r>
              <a:rPr lang="en-US" dirty="0">
                <a:solidFill>
                  <a:srgbClr val="002060"/>
                </a:solidFill>
                <a:highlight>
                  <a:srgbClr val="FFFF00"/>
                </a:highlight>
              </a:rPr>
              <a:t>4</a:t>
            </a:r>
            <a:endParaRPr lang="en-US" dirty="0">
              <a:highlight>
                <a:srgbClr val="FFFF00"/>
              </a:highlight>
            </a:endParaRP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Saving the  BEST Model and Tokenizer </a:t>
            </a:r>
            <a:r>
              <a:rPr lang="en-US" dirty="0">
                <a:solidFill>
                  <a:srgbClr val="002060"/>
                </a:solidFill>
                <a:highlight>
                  <a:srgbClr val="FFFF00"/>
                </a:highlight>
              </a:rPr>
              <a:t>5</a:t>
            </a:r>
            <a:r>
              <a:rPr lang="en-US" dirty="0">
                <a:highlight>
                  <a:srgbClr val="FFFF00"/>
                </a:highlight>
              </a:rPr>
              <a:t> </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387626" y="1013792"/>
            <a:ext cx="5239110" cy="4880112"/>
          </a:xfrm>
        </p:spPr>
        <p:txBody>
          <a:bodyPr/>
          <a:lstStyle/>
          <a:p>
            <a:r>
              <a:rPr lang="en-US" sz="2000" dirty="0">
                <a:solidFill>
                  <a:srgbClr val="FFFF00"/>
                </a:solidFill>
                <a:latin typeface="Arial Black" panose="020B0A04020102020204" pitchFamily="34" charset="0"/>
              </a:rPr>
              <a:t>GOAL OF THE PROJECT:</a:t>
            </a:r>
            <a:br>
              <a:rPr lang="en-US" sz="2000" dirty="0">
                <a:solidFill>
                  <a:srgbClr val="FFFF00"/>
                </a:solidFill>
                <a:latin typeface="Arial Black" panose="020B0A04020102020204" pitchFamily="34" charset="0"/>
              </a:rPr>
            </a:br>
            <a:br>
              <a:rPr lang="en-US" sz="2000" dirty="0">
                <a:solidFill>
                  <a:srgbClr val="FFFF00"/>
                </a:solidFill>
                <a:latin typeface="Arial Black" panose="020B0A04020102020204" pitchFamily="34" charset="0"/>
              </a:rPr>
            </a:br>
            <a:r>
              <a:rPr lang="en-US" sz="1600" i="0" dirty="0">
                <a:solidFill>
                  <a:srgbClr val="C95B3A"/>
                </a:solidFill>
                <a:effectLst/>
                <a:latin typeface="Roboto" panose="02000000000000000000" pitchFamily="2" charset="0"/>
              </a:rPr>
              <a:t>This project aims to develop a deep learning model for predicting the next word in a given sequence of words.</a:t>
            </a:r>
            <a:br>
              <a:rPr lang="en-US" sz="1600" dirty="0">
                <a:solidFill>
                  <a:srgbClr val="C95B3A"/>
                </a:solidFill>
                <a:latin typeface="Arial Black" panose="020B0A04020102020204" pitchFamily="34" charset="0"/>
              </a:rPr>
            </a:br>
            <a:br>
              <a:rPr lang="en-US" sz="1600" dirty="0">
                <a:solidFill>
                  <a:srgbClr val="C95B3A"/>
                </a:solidFill>
                <a:latin typeface="Arial Black" panose="020B0A04020102020204" pitchFamily="34" charset="0"/>
              </a:rPr>
            </a:br>
            <a:r>
              <a:rPr lang="en-US" sz="1600" dirty="0">
                <a:solidFill>
                  <a:srgbClr val="C95B3A"/>
                </a:solidFill>
              </a:rPr>
              <a:t>The goal of this code is to build a text generation model using a Long Short-Term Memory (LSTM) Recurrent Neural Network (RNN) on Shakespeare's </a:t>
            </a:r>
            <a:r>
              <a:rPr lang="en-US" sz="1600" i="1" dirty="0">
                <a:solidFill>
                  <a:srgbClr val="C95B3A"/>
                </a:solidFill>
              </a:rPr>
              <a:t>Hamlet</a:t>
            </a:r>
            <a:r>
              <a:rPr lang="en-US" sz="1600" dirty="0">
                <a:solidFill>
                  <a:srgbClr val="C95B3A"/>
                </a:solidFill>
              </a:rPr>
              <a:t> dataset. </a:t>
            </a:r>
            <a:br>
              <a:rPr lang="en-US" sz="1600" dirty="0">
                <a:solidFill>
                  <a:srgbClr val="C95B3A"/>
                </a:solidFill>
              </a:rPr>
            </a:br>
            <a:br>
              <a:rPr lang="en-US" sz="1600" dirty="0">
                <a:solidFill>
                  <a:srgbClr val="C95B3A"/>
                </a:solidFill>
              </a:rPr>
            </a:br>
            <a:r>
              <a:rPr lang="en-US" sz="1600" dirty="0">
                <a:solidFill>
                  <a:srgbClr val="C95B3A"/>
                </a:solidFill>
              </a:rPr>
              <a:t>This goal is focused on demonstrating the application of LSTM for natural language processing (NLP) tasks, specifically next-word prediction</a:t>
            </a:r>
            <a:br>
              <a:rPr lang="en-US" sz="1600" dirty="0"/>
            </a:br>
            <a:endParaRPr lang="en-US" sz="1600" dirty="0">
              <a:solidFill>
                <a:schemeClr val="accent2">
                  <a:lumMod val="60000"/>
                  <a:lumOff val="40000"/>
                </a:schemeClr>
              </a:solidFill>
              <a:latin typeface="Arial Black" panose="020B0A04020102020204" pitchFamily="34" charset="0"/>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539239" y="6215664"/>
            <a:ext cx="5016735" cy="365125"/>
          </a:xfrm>
        </p:spPr>
        <p:txBody>
          <a:bodyPr/>
          <a:lstStyle/>
          <a:p>
            <a:r>
              <a:rPr lang="en-US" dirty="0">
                <a:solidFill>
                  <a:srgbClr val="00B050"/>
                </a:solidFill>
              </a:rPr>
              <a:t>Next Word Prediction Using LSTM on Shakespeare's Hamlet Dataset</a:t>
            </a:r>
          </a:p>
          <a:p>
            <a:endParaRPr lang="en-US" dirty="0">
              <a:solidFill>
                <a:srgbClr val="00B050"/>
              </a:solidFill>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pic>
        <p:nvPicPr>
          <p:cNvPr id="7" name="Picture 6">
            <a:extLst>
              <a:ext uri="{FF2B5EF4-FFF2-40B4-BE49-F238E27FC236}">
                <a16:creationId xmlns:a16="http://schemas.microsoft.com/office/drawing/2014/main" id="{F2F97DC2-427B-605C-3E50-86DED2163068}"/>
              </a:ext>
            </a:extLst>
          </p:cNvPr>
          <p:cNvPicPr>
            <a:picLocks noChangeAspect="1"/>
          </p:cNvPicPr>
          <p:nvPr/>
        </p:nvPicPr>
        <p:blipFill>
          <a:blip r:embed="rId3"/>
          <a:stretch>
            <a:fillRect/>
          </a:stretch>
        </p:blipFill>
        <p:spPr>
          <a:xfrm>
            <a:off x="6785254" y="576470"/>
            <a:ext cx="4336633" cy="5944372"/>
          </a:xfrm>
          <a:prstGeom prst="rect">
            <a:avLst/>
          </a:prstGeom>
        </p:spPr>
      </p:pic>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553F4-E759-C34D-4247-7AB1A37CDC0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0303078-1E43-CA23-713F-15F91ED19927}"/>
              </a:ext>
            </a:extLst>
          </p:cNvPr>
          <p:cNvSpPr>
            <a:spLocks noGrp="1"/>
          </p:cNvSpPr>
          <p:nvPr>
            <p:ph type="title"/>
          </p:nvPr>
        </p:nvSpPr>
        <p:spPr>
          <a:xfrm>
            <a:off x="458872" y="365125"/>
            <a:ext cx="10762406" cy="754417"/>
          </a:xfrm>
        </p:spPr>
        <p:txBody>
          <a:bodyPr>
            <a:normAutofit/>
          </a:bodyPr>
          <a:lstStyle/>
          <a:p>
            <a:pPr>
              <a:lnSpc>
                <a:spcPts val="1500"/>
              </a:lnSpc>
            </a:pPr>
            <a:r>
              <a:rPr lang="en-US" b="0" dirty="0">
                <a:solidFill>
                  <a:srgbClr val="008000"/>
                </a:solidFill>
                <a:effectLst/>
                <a:latin typeface="Courier New" panose="02070309020205020404" pitchFamily="49" charset="0"/>
              </a:rPr>
              <a:t>     </a:t>
            </a:r>
            <a:r>
              <a:rPr lang="en-US" b="0" dirty="0">
                <a:solidFill>
                  <a:srgbClr val="C00000"/>
                </a:solidFill>
                <a:highlight>
                  <a:srgbClr val="FFFF00"/>
                </a:highlight>
                <a:latin typeface="Courier New" panose="02070309020205020404" pitchFamily="49" charset="0"/>
              </a:rPr>
              <a:t>DATA COLLECTION</a:t>
            </a:r>
            <a:endParaRPr lang="en-US" b="0" dirty="0">
              <a:solidFill>
                <a:srgbClr val="C00000"/>
              </a:solidFill>
              <a:effectLst/>
              <a:highlight>
                <a:srgbClr val="FFFF00"/>
              </a:highlight>
              <a:latin typeface="Courier New" panose="02070309020205020404" pitchFamily="49" charset="0"/>
            </a:endParaRPr>
          </a:p>
        </p:txBody>
      </p:sp>
      <p:sp>
        <p:nvSpPr>
          <p:cNvPr id="6" name="Text Subtitle" descr="Position &amp; Rotate Model">
            <a:extLst>
              <a:ext uri="{FF2B5EF4-FFF2-40B4-BE49-F238E27FC236}">
                <a16:creationId xmlns:a16="http://schemas.microsoft.com/office/drawing/2014/main" id="{900D8FE1-22BF-D3AA-482A-F2676EE4257A}"/>
              </a:ext>
            </a:extLst>
          </p:cNvPr>
          <p:cNvSpPr txBox="1">
            <a:spLocks/>
          </p:cNvSpPr>
          <p:nvPr/>
        </p:nvSpPr>
        <p:spPr>
          <a:xfrm>
            <a:off x="533398" y="1006764"/>
            <a:ext cx="5230093" cy="390328"/>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1800" b="1" dirty="0">
                <a:solidFill>
                  <a:schemeClr val="bg1"/>
                </a:solidFill>
              </a:rPr>
              <a:t>Importing and Loading The Data Set</a:t>
            </a:r>
          </a:p>
        </p:txBody>
      </p:sp>
      <p:sp>
        <p:nvSpPr>
          <p:cNvPr id="19" name="Content Placeholder 17">
            <a:extLst>
              <a:ext uri="{FF2B5EF4-FFF2-40B4-BE49-F238E27FC236}">
                <a16:creationId xmlns:a16="http://schemas.microsoft.com/office/drawing/2014/main" id="{C33EB8B7-1698-6746-311E-AC332525E7F7}"/>
              </a:ext>
              <a:ext uri="{C183D7F6-B498-43B3-948B-1728B52AA6E4}">
                <adec:decorative xmlns:adec="http://schemas.microsoft.com/office/drawing/2017/decorative" val="1"/>
              </a:ext>
            </a:extLst>
          </p:cNvPr>
          <p:cNvSpPr txBox="1">
            <a:spLocks/>
          </p:cNvSpPr>
          <p:nvPr/>
        </p:nvSpPr>
        <p:spPr>
          <a:xfrm flipV="1">
            <a:off x="533399" y="2047458"/>
            <a:ext cx="5328275" cy="428376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1400" dirty="0">
              <a:solidFill>
                <a:schemeClr val="accent3">
                  <a:lumMod val="60000"/>
                  <a:lumOff val="40000"/>
                </a:schemeClr>
              </a:solidFill>
              <a:latin typeface="Segoe UI" panose="020B0502040204020203" pitchFamily="34" charset="0"/>
              <a:cs typeface="Segoe UI" panose="020B0502040204020203" pitchFamily="34" charset="0"/>
            </a:endParaRPr>
          </a:p>
        </p:txBody>
      </p:sp>
      <p:pic>
        <p:nvPicPr>
          <p:cNvPr id="28" name="Picture 27">
            <a:extLst>
              <a:ext uri="{FF2B5EF4-FFF2-40B4-BE49-F238E27FC236}">
                <a16:creationId xmlns:a16="http://schemas.microsoft.com/office/drawing/2014/main" id="{20D60213-29F7-0162-CCB0-980423E4D1E8}"/>
              </a:ext>
            </a:extLst>
          </p:cNvPr>
          <p:cNvPicPr>
            <a:picLocks noChangeAspect="1"/>
          </p:cNvPicPr>
          <p:nvPr/>
        </p:nvPicPr>
        <p:blipFill>
          <a:blip r:embed="rId2"/>
          <a:stretch>
            <a:fillRect/>
          </a:stretch>
        </p:blipFill>
        <p:spPr>
          <a:xfrm>
            <a:off x="8381619" y="1307687"/>
            <a:ext cx="3690490" cy="2835140"/>
          </a:xfrm>
          <a:prstGeom prst="rect">
            <a:avLst/>
          </a:prstGeom>
        </p:spPr>
      </p:pic>
      <p:pic>
        <p:nvPicPr>
          <p:cNvPr id="30" name="Picture 29">
            <a:extLst>
              <a:ext uri="{FF2B5EF4-FFF2-40B4-BE49-F238E27FC236}">
                <a16:creationId xmlns:a16="http://schemas.microsoft.com/office/drawing/2014/main" id="{EF7A0DE5-0356-4236-756B-EF0D2F2B0B65}"/>
              </a:ext>
            </a:extLst>
          </p:cNvPr>
          <p:cNvPicPr>
            <a:picLocks noChangeAspect="1"/>
          </p:cNvPicPr>
          <p:nvPr/>
        </p:nvPicPr>
        <p:blipFill>
          <a:blip r:embed="rId3"/>
          <a:stretch>
            <a:fillRect/>
          </a:stretch>
        </p:blipFill>
        <p:spPr>
          <a:xfrm>
            <a:off x="8211126" y="4488884"/>
            <a:ext cx="3802451" cy="1305729"/>
          </a:xfrm>
          <a:prstGeom prst="rect">
            <a:avLst/>
          </a:prstGeom>
        </p:spPr>
      </p:pic>
      <p:sp>
        <p:nvSpPr>
          <p:cNvPr id="40" name="TextBox 39">
            <a:extLst>
              <a:ext uri="{FF2B5EF4-FFF2-40B4-BE49-F238E27FC236}">
                <a16:creationId xmlns:a16="http://schemas.microsoft.com/office/drawing/2014/main" id="{2310CFE8-4747-3FC1-91E4-1AD00ADF9848}"/>
              </a:ext>
            </a:extLst>
          </p:cNvPr>
          <p:cNvSpPr txBox="1"/>
          <p:nvPr/>
        </p:nvSpPr>
        <p:spPr>
          <a:xfrm flipH="1">
            <a:off x="695738" y="1536986"/>
            <a:ext cx="7146235" cy="5211683"/>
          </a:xfrm>
          <a:prstGeom prst="rect">
            <a:avLst/>
          </a:prstGeom>
          <a:noFill/>
        </p:spPr>
        <p:txBody>
          <a:bodyPr wrap="square">
            <a:spAutoFit/>
          </a:bodyPr>
          <a:lstStyle/>
          <a:p>
            <a:pPr marL="285750" indent="-285750">
              <a:spcAft>
                <a:spcPts val="2000"/>
              </a:spcAft>
              <a:buFont typeface="Wingdings" panose="05000000000000000000" pitchFamily="2" charset="2"/>
              <a:buChar char="q"/>
            </a:pPr>
            <a:r>
              <a:rPr lang="en-US" sz="1800" dirty="0">
                <a:solidFill>
                  <a:srgbClr val="FFFF00"/>
                </a:solidFill>
                <a:latin typeface="Segoe UI" panose="020B0502040204020203" pitchFamily="34" charset="0"/>
                <a:cs typeface="Segoe UI" panose="020B0502040204020203" pitchFamily="34" charset="0"/>
              </a:rPr>
              <a:t>Import the NLTK Library &amp; Downloads the Gutenberg  from NLTK Corpus</a:t>
            </a:r>
          </a:p>
          <a:p>
            <a:pPr marL="285750" indent="-285750">
              <a:spcAft>
                <a:spcPts val="2000"/>
              </a:spcAft>
              <a:buFont typeface="Wingdings" panose="05000000000000000000" pitchFamily="2" charset="2"/>
              <a:buChar char="q"/>
            </a:pPr>
            <a:r>
              <a:rPr lang="en-US" sz="1800" dirty="0">
                <a:solidFill>
                  <a:srgbClr val="FFFF00"/>
                </a:solidFill>
                <a:latin typeface="Segoe UI" panose="020B0502040204020203" pitchFamily="34" charset="0"/>
                <a:cs typeface="Segoe UI" panose="020B0502040204020203" pitchFamily="34" charset="0"/>
              </a:rPr>
              <a:t> </a:t>
            </a:r>
            <a:r>
              <a:rPr lang="en-US" dirty="0">
                <a:solidFill>
                  <a:srgbClr val="FFFF00"/>
                </a:solidFill>
              </a:rPr>
              <a:t>Imports the Gutenberg corpus module from NLTK, giving access to texts like "Hamlet" by Shakespeare.</a:t>
            </a:r>
          </a:p>
          <a:p>
            <a:pPr marL="285750" indent="-285750">
              <a:spcAft>
                <a:spcPts val="2000"/>
              </a:spcAft>
              <a:buFont typeface="Wingdings" panose="05000000000000000000" pitchFamily="2" charset="2"/>
              <a:buChar char="q"/>
            </a:pPr>
            <a:r>
              <a:rPr lang="en-US" sz="1800" dirty="0">
                <a:solidFill>
                  <a:srgbClr val="FFFF00"/>
                </a:solidFill>
                <a:latin typeface="Segoe UI" panose="020B0502040204020203" pitchFamily="34" charset="0"/>
                <a:cs typeface="Segoe UI" panose="020B0502040204020203" pitchFamily="34" charset="0"/>
              </a:rPr>
              <a:t> Loads the </a:t>
            </a:r>
            <a:r>
              <a:rPr lang="en-US" dirty="0">
                <a:solidFill>
                  <a:srgbClr val="FFFF00"/>
                </a:solidFill>
                <a:latin typeface="Segoe UI" panose="020B0502040204020203" pitchFamily="34" charset="0"/>
                <a:cs typeface="Segoe UI" panose="020B0502040204020203" pitchFamily="34" charset="0"/>
              </a:rPr>
              <a:t>Entire </a:t>
            </a:r>
            <a:r>
              <a:rPr lang="en-US" sz="1800" dirty="0">
                <a:solidFill>
                  <a:srgbClr val="FFFF00"/>
                </a:solidFill>
                <a:latin typeface="Segoe UI" panose="020B0502040204020203" pitchFamily="34" charset="0"/>
                <a:cs typeface="Segoe UI" panose="020B0502040204020203" pitchFamily="34" charset="0"/>
              </a:rPr>
              <a:t>text of Shakespeare's Hamlet as a single string of raw text from the Gutenberg corpus into the variable data. </a:t>
            </a:r>
          </a:p>
          <a:p>
            <a:pPr marL="285750" indent="-285750">
              <a:spcAft>
                <a:spcPts val="2000"/>
              </a:spcAft>
              <a:buFont typeface="Wingdings" panose="05000000000000000000" pitchFamily="2" charset="2"/>
              <a:buChar char="q"/>
            </a:pPr>
            <a:r>
              <a:rPr lang="en-US" sz="1800" dirty="0">
                <a:solidFill>
                  <a:srgbClr val="FFFF00"/>
                </a:solidFill>
                <a:latin typeface="Segoe UI" panose="020B0502040204020203" pitchFamily="34" charset="0"/>
                <a:cs typeface="Segoe UI" panose="020B0502040204020203" pitchFamily="34" charset="0"/>
              </a:rPr>
              <a:t>Save the file in open mode so we have access to write mode and it can be stored in local drive for further processing</a:t>
            </a:r>
          </a:p>
          <a:p>
            <a:pPr marL="285750" indent="-285750">
              <a:spcAft>
                <a:spcPts val="2000"/>
              </a:spcAft>
              <a:buFont typeface="Wingdings" panose="05000000000000000000" pitchFamily="2" charset="2"/>
              <a:buChar char="q"/>
            </a:pPr>
            <a:r>
              <a:rPr lang="en-US" sz="1800" dirty="0">
                <a:solidFill>
                  <a:srgbClr val="FFFF00"/>
                </a:solidFill>
                <a:latin typeface="Segoe UI" panose="020B0502040204020203" pitchFamily="34" charset="0"/>
                <a:cs typeface="Segoe UI" panose="020B0502040204020203" pitchFamily="34" charset="0"/>
              </a:rPr>
              <a:t> Import pandas &amp; NumPy too.</a:t>
            </a:r>
          </a:p>
          <a:p>
            <a:pPr marL="285750" indent="-285750">
              <a:spcAft>
                <a:spcPts val="2000"/>
              </a:spcAft>
              <a:buFont typeface="Arial" panose="020B0604020202020204" pitchFamily="34" charset="0"/>
              <a:buChar char="•"/>
            </a:pPr>
            <a:endParaRPr lang="en-US" dirty="0">
              <a:solidFill>
                <a:schemeClr val="accent3">
                  <a:lumMod val="60000"/>
                  <a:lumOff val="40000"/>
                </a:schemeClr>
              </a:solidFill>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sz="1800" dirty="0">
              <a:solidFill>
                <a:schemeClr val="accent3">
                  <a:lumMod val="60000"/>
                  <a:lumOff val="40000"/>
                </a:schemeClr>
              </a:solidFill>
              <a:latin typeface="Segoe UI" panose="020B0502040204020203" pitchFamily="34" charset="0"/>
              <a:cs typeface="Segoe UI" panose="020B0502040204020203" pitchFamily="34" charset="0"/>
            </a:endParaRPr>
          </a:p>
          <a:p>
            <a:pPr marL="0" indent="0">
              <a:spcAft>
                <a:spcPts val="2000"/>
              </a:spcAft>
              <a:buNone/>
            </a:pPr>
            <a:endParaRPr lang="en-US" sz="1800" dirty="0">
              <a:solidFill>
                <a:schemeClr val="accent3">
                  <a:lumMod val="60000"/>
                  <a:lumOff val="4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69690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41B3D-78EC-E80F-68B7-43F12611083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176A167-A645-62AD-AAB8-24CF7F4236DA}"/>
              </a:ext>
            </a:extLst>
          </p:cNvPr>
          <p:cNvSpPr>
            <a:spLocks noGrp="1"/>
          </p:cNvSpPr>
          <p:nvPr>
            <p:ph type="title"/>
          </p:nvPr>
        </p:nvSpPr>
        <p:spPr>
          <a:xfrm>
            <a:off x="458872" y="365125"/>
            <a:ext cx="10750550" cy="777875"/>
          </a:xfrm>
        </p:spPr>
        <p:txBody>
          <a:bodyPr>
            <a:normAutofit/>
          </a:bodyPr>
          <a:lstStyle/>
          <a:p>
            <a:pPr>
              <a:lnSpc>
                <a:spcPts val="1500"/>
              </a:lnSpc>
            </a:pPr>
            <a:r>
              <a:rPr lang="en-US" b="0" dirty="0">
                <a:solidFill>
                  <a:srgbClr val="008000"/>
                </a:solidFill>
                <a:effectLst/>
                <a:latin typeface="Courier New" panose="02070309020205020404" pitchFamily="49" charset="0"/>
              </a:rPr>
              <a:t>     </a:t>
            </a:r>
            <a:r>
              <a:rPr lang="en-US" b="0" dirty="0">
                <a:solidFill>
                  <a:srgbClr val="C00000"/>
                </a:solidFill>
                <a:effectLst/>
                <a:highlight>
                  <a:srgbClr val="FFFF00"/>
                </a:highlight>
                <a:latin typeface="Courier New" panose="02070309020205020404" pitchFamily="49" charset="0"/>
              </a:rPr>
              <a:t>Data Preprocessing</a:t>
            </a:r>
          </a:p>
        </p:txBody>
      </p:sp>
      <p:sp>
        <p:nvSpPr>
          <p:cNvPr id="6" name="Text Subtitle" descr="Position &amp; Rotate Model">
            <a:extLst>
              <a:ext uri="{FF2B5EF4-FFF2-40B4-BE49-F238E27FC236}">
                <a16:creationId xmlns:a16="http://schemas.microsoft.com/office/drawing/2014/main" id="{20D0FFF0-BA4A-CD81-9777-CBE8893E4A97}"/>
              </a:ext>
            </a:extLst>
          </p:cNvPr>
          <p:cNvSpPr txBox="1">
            <a:spLocks/>
          </p:cNvSpPr>
          <p:nvPr/>
        </p:nvSpPr>
        <p:spPr>
          <a:xfrm>
            <a:off x="533398" y="1003852"/>
            <a:ext cx="5562601" cy="393240"/>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1800" b="1" dirty="0">
                <a:solidFill>
                  <a:schemeClr val="bg1"/>
                </a:solidFill>
              </a:rPr>
              <a:t>Tokenize the text-creating indexes for words</a:t>
            </a:r>
          </a:p>
        </p:txBody>
      </p:sp>
      <p:sp>
        <p:nvSpPr>
          <p:cNvPr id="19" name="Content Placeholder 17">
            <a:extLst>
              <a:ext uri="{FF2B5EF4-FFF2-40B4-BE49-F238E27FC236}">
                <a16:creationId xmlns:a16="http://schemas.microsoft.com/office/drawing/2014/main" id="{9AD2B4F5-2A85-A1AB-E311-4F4233457F1D}"/>
              </a:ext>
              <a:ext uri="{C183D7F6-B498-43B3-948B-1728B52AA6E4}">
                <adec:decorative xmlns:adec="http://schemas.microsoft.com/office/drawing/2017/decorative" val="1"/>
              </a:ext>
            </a:extLst>
          </p:cNvPr>
          <p:cNvSpPr txBox="1">
            <a:spLocks/>
          </p:cNvSpPr>
          <p:nvPr/>
        </p:nvSpPr>
        <p:spPr>
          <a:xfrm flipV="1">
            <a:off x="600363" y="1689653"/>
            <a:ext cx="7352145" cy="46834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1400" dirty="0">
              <a:solidFill>
                <a:schemeClr val="accent3">
                  <a:lumMod val="60000"/>
                  <a:lumOff val="40000"/>
                </a:scheme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1F9CF026-2CEB-E5FC-A7A5-709D435D68B5}"/>
              </a:ext>
            </a:extLst>
          </p:cNvPr>
          <p:cNvSpPr txBox="1"/>
          <p:nvPr/>
        </p:nvSpPr>
        <p:spPr>
          <a:xfrm flipH="1">
            <a:off x="533397" y="1397092"/>
            <a:ext cx="7529947" cy="5981125"/>
          </a:xfrm>
          <a:prstGeom prst="rect">
            <a:avLst/>
          </a:prstGeom>
          <a:noFill/>
        </p:spPr>
        <p:txBody>
          <a:bodyPr wrap="square">
            <a:spAutoFit/>
          </a:bodyPr>
          <a:lstStyle/>
          <a:p>
            <a:pPr marL="285750" indent="-285750">
              <a:spcAft>
                <a:spcPts val="2000"/>
              </a:spcAft>
              <a:buFont typeface="Wingdings" panose="05000000000000000000" pitchFamily="2" charset="2"/>
              <a:buChar char="q"/>
            </a:pPr>
            <a:r>
              <a:rPr lang="en-US" sz="1600" dirty="0">
                <a:solidFill>
                  <a:srgbClr val="FFFF00"/>
                </a:solidFill>
                <a:latin typeface="Segoe UI" panose="020B0502040204020203" pitchFamily="34" charset="0"/>
                <a:cs typeface="Segoe UI" panose="020B0502040204020203" pitchFamily="34" charset="0"/>
              </a:rPr>
              <a:t>Import Require Libraries such as Tokenizer, Pad Sequences Train and Test Split</a:t>
            </a:r>
          </a:p>
          <a:p>
            <a:pPr marL="1257300" lvl="2" indent="-342900">
              <a:spcAft>
                <a:spcPts val="2000"/>
              </a:spcAft>
              <a:buFont typeface="+mj-lt"/>
              <a:buAutoNum type="arabicPeriod"/>
            </a:pPr>
            <a:r>
              <a:rPr lang="en-US" sz="1600" dirty="0">
                <a:solidFill>
                  <a:srgbClr val="FFFF00"/>
                </a:solidFill>
                <a:latin typeface="Segoe UI" panose="020B0502040204020203" pitchFamily="34" charset="0"/>
                <a:cs typeface="Segoe UI" panose="020B0502040204020203" pitchFamily="34" charset="0"/>
              </a:rPr>
              <a:t>Tokenizer-Convert text into integer</a:t>
            </a:r>
          </a:p>
          <a:p>
            <a:pPr marL="1257300" lvl="2" indent="-342900">
              <a:spcAft>
                <a:spcPts val="2000"/>
              </a:spcAft>
              <a:buFont typeface="+mj-lt"/>
              <a:buAutoNum type="arabicPeriod"/>
            </a:pPr>
            <a:r>
              <a:rPr lang="en-US" sz="1600" dirty="0">
                <a:solidFill>
                  <a:srgbClr val="FFFF00"/>
                </a:solidFill>
                <a:latin typeface="Segoe UI" panose="020B0502040204020203" pitchFamily="34" charset="0"/>
                <a:cs typeface="Segoe UI" panose="020B0502040204020203" pitchFamily="34" charset="0"/>
              </a:rPr>
              <a:t>Padding- Ensure all sequence have same length</a:t>
            </a:r>
          </a:p>
          <a:p>
            <a:pPr marL="1257300" lvl="2" indent="-342900">
              <a:spcAft>
                <a:spcPts val="2000"/>
              </a:spcAft>
              <a:buFont typeface="+mj-lt"/>
              <a:buAutoNum type="arabicPeriod"/>
            </a:pPr>
            <a:r>
              <a:rPr lang="en-US" sz="1600" dirty="0">
                <a:solidFill>
                  <a:srgbClr val="FFFF00"/>
                </a:solidFill>
                <a:latin typeface="Segoe UI" panose="020B0502040204020203" pitchFamily="34" charset="0"/>
                <a:cs typeface="Segoe UI" panose="020B0502040204020203" pitchFamily="34" charset="0"/>
              </a:rPr>
              <a:t>Train Test- </a:t>
            </a:r>
            <a:r>
              <a:rPr lang="en-US" sz="16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split data into training and testing sets.</a:t>
            </a:r>
            <a:endParaRPr lang="en-US" sz="1600" dirty="0">
              <a:solidFill>
                <a:srgbClr val="FFFF00"/>
              </a:solidFill>
              <a:latin typeface="Segoe UI" panose="020B0502040204020203" pitchFamily="34" charset="0"/>
              <a:cs typeface="Segoe UI" panose="020B0502040204020203" pitchFamily="34" charset="0"/>
            </a:endParaRPr>
          </a:p>
          <a:p>
            <a:pPr marL="285750" indent="-285750">
              <a:spcAft>
                <a:spcPts val="2000"/>
              </a:spcAft>
              <a:buFont typeface="Wingdings" panose="05000000000000000000" pitchFamily="2" charset="2"/>
              <a:buChar char="q"/>
            </a:pPr>
            <a:r>
              <a:rPr lang="en-US" sz="1600" dirty="0">
                <a:solidFill>
                  <a:srgbClr val="FFFF00"/>
                </a:solidFill>
                <a:latin typeface="Segoe UI" panose="020B0502040204020203" pitchFamily="34" charset="0"/>
                <a:cs typeface="Segoe UI" panose="020B0502040204020203" pitchFamily="34" charset="0"/>
              </a:rPr>
              <a:t> </a:t>
            </a:r>
            <a:r>
              <a:rPr lang="en-US" sz="1600" dirty="0">
                <a:solidFill>
                  <a:srgbClr val="FFFF00"/>
                </a:solidFill>
              </a:rPr>
              <a:t>Load Data Set and open file  in Read Mode and convert all words to Lowercase</a:t>
            </a:r>
          </a:p>
          <a:p>
            <a:pPr marL="285750" indent="-285750">
              <a:spcAft>
                <a:spcPts val="2000"/>
              </a:spcAft>
              <a:buFont typeface="Wingdings" panose="05000000000000000000" pitchFamily="2" charset="2"/>
              <a:buChar char="q"/>
            </a:pPr>
            <a:r>
              <a:rPr lang="en-US" sz="1600" dirty="0">
                <a:solidFill>
                  <a:srgbClr val="FFFF00"/>
                </a:solidFill>
                <a:latin typeface="Segoe UI" panose="020B0502040204020203" pitchFamily="34" charset="0"/>
                <a:cs typeface="Segoe UI" panose="020B0502040204020203" pitchFamily="34" charset="0"/>
              </a:rPr>
              <a:t> </a:t>
            </a:r>
            <a:r>
              <a:rPr lang="en-US" sz="16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Computes the total number of unique words (vocabulary size) by getting the length of and adding 1. The +1 accounts for indexing starting at 1,</a:t>
            </a:r>
          </a:p>
          <a:p>
            <a:pPr marL="285750" indent="-285750">
              <a:spcAft>
                <a:spcPts val="2000"/>
              </a:spcAft>
              <a:buFont typeface="Wingdings" panose="05000000000000000000" pitchFamily="2" charset="2"/>
              <a:buChar char="q"/>
            </a:pPr>
            <a:r>
              <a:rPr lang="en-US" sz="16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Outputs the total vocabulary size</a:t>
            </a:r>
          </a:p>
          <a:p>
            <a:pPr marL="285750" indent="-285750">
              <a:spcAft>
                <a:spcPts val="2000"/>
              </a:spcAft>
              <a:buFont typeface="Wingdings" panose="05000000000000000000" pitchFamily="2" charset="2"/>
              <a:buChar char="q"/>
            </a:pPr>
            <a:endParaRPr lang="en-US" sz="1800" dirty="0">
              <a:solidFill>
                <a:schemeClr val="accent3">
                  <a:lumMod val="60000"/>
                  <a:lumOff val="40000"/>
                </a:schemeClr>
              </a:solidFill>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solidFill>
                <a:schemeClr val="accent3">
                  <a:lumMod val="60000"/>
                  <a:lumOff val="40000"/>
                </a:schemeClr>
              </a:solidFill>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sz="1800" dirty="0">
              <a:solidFill>
                <a:schemeClr val="accent3">
                  <a:lumMod val="60000"/>
                  <a:lumOff val="40000"/>
                </a:schemeClr>
              </a:solidFill>
              <a:latin typeface="Segoe UI" panose="020B0502040204020203" pitchFamily="34" charset="0"/>
              <a:cs typeface="Segoe UI" panose="020B0502040204020203" pitchFamily="34" charset="0"/>
            </a:endParaRPr>
          </a:p>
          <a:p>
            <a:pPr marL="0" indent="0">
              <a:spcAft>
                <a:spcPts val="2000"/>
              </a:spcAft>
              <a:buNone/>
            </a:pPr>
            <a:endParaRPr lang="en-US" sz="1800" dirty="0">
              <a:solidFill>
                <a:schemeClr val="accent3">
                  <a:lumMod val="60000"/>
                  <a:lumOff val="40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01694D2F-8761-B4EF-01A8-47D744E0877B}"/>
              </a:ext>
            </a:extLst>
          </p:cNvPr>
          <p:cNvPicPr>
            <a:picLocks noChangeAspect="1"/>
          </p:cNvPicPr>
          <p:nvPr/>
        </p:nvPicPr>
        <p:blipFill>
          <a:blip r:embed="rId2"/>
          <a:stretch>
            <a:fillRect/>
          </a:stretch>
        </p:blipFill>
        <p:spPr>
          <a:xfrm>
            <a:off x="8793018" y="1143000"/>
            <a:ext cx="3230164" cy="4435763"/>
          </a:xfrm>
          <a:prstGeom prst="rect">
            <a:avLst/>
          </a:prstGeom>
        </p:spPr>
      </p:pic>
    </p:spTree>
    <p:extLst>
      <p:ext uri="{BB962C8B-B14F-4D97-AF65-F5344CB8AC3E}">
        <p14:creationId xmlns:p14="http://schemas.microsoft.com/office/powerpoint/2010/main" val="354047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2BD42-7A41-65F2-50B3-7DEE49A0A62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13835D3-BBC5-FEF9-3CA0-45D6440B0D67}"/>
              </a:ext>
            </a:extLst>
          </p:cNvPr>
          <p:cNvSpPr>
            <a:spLocks noGrp="1"/>
          </p:cNvSpPr>
          <p:nvPr>
            <p:ph type="title"/>
          </p:nvPr>
        </p:nvSpPr>
        <p:spPr>
          <a:xfrm>
            <a:off x="458872" y="365125"/>
            <a:ext cx="10726364" cy="713673"/>
          </a:xfrm>
        </p:spPr>
        <p:txBody>
          <a:bodyPr>
            <a:normAutofit/>
          </a:bodyPr>
          <a:lstStyle/>
          <a:p>
            <a:pPr>
              <a:lnSpc>
                <a:spcPts val="1500"/>
              </a:lnSpc>
            </a:pPr>
            <a:r>
              <a:rPr lang="en-US" b="0" dirty="0">
                <a:solidFill>
                  <a:srgbClr val="008000"/>
                </a:solidFill>
                <a:effectLst/>
                <a:latin typeface="Courier New" panose="02070309020205020404" pitchFamily="49" charset="0"/>
              </a:rPr>
              <a:t>     </a:t>
            </a:r>
            <a:r>
              <a:rPr lang="en-US" b="0" dirty="0">
                <a:solidFill>
                  <a:srgbClr val="C00000"/>
                </a:solidFill>
                <a:effectLst/>
                <a:highlight>
                  <a:srgbClr val="FFFF00"/>
                </a:highlight>
                <a:latin typeface="Courier New" panose="02070309020205020404" pitchFamily="49" charset="0"/>
              </a:rPr>
              <a:t>CREATING INPUT SEQUENCE</a:t>
            </a:r>
          </a:p>
        </p:txBody>
      </p:sp>
      <p:sp>
        <p:nvSpPr>
          <p:cNvPr id="6" name="Text Subtitle" descr="Position &amp; Rotate Model">
            <a:extLst>
              <a:ext uri="{FF2B5EF4-FFF2-40B4-BE49-F238E27FC236}">
                <a16:creationId xmlns:a16="http://schemas.microsoft.com/office/drawing/2014/main" id="{569F6F48-F615-2749-BBE2-D0B7733A3DDC}"/>
              </a:ext>
            </a:extLst>
          </p:cNvPr>
          <p:cNvSpPr txBox="1">
            <a:spLocks/>
          </p:cNvSpPr>
          <p:nvPr/>
        </p:nvSpPr>
        <p:spPr>
          <a:xfrm>
            <a:off x="533398" y="1006764"/>
            <a:ext cx="6209147" cy="390328"/>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1800" b="1" dirty="0">
                <a:solidFill>
                  <a:schemeClr val="bg1"/>
                </a:solidFill>
              </a:rPr>
              <a:t>Tokenizing and Creating N Gram </a:t>
            </a:r>
          </a:p>
        </p:txBody>
      </p:sp>
      <p:sp>
        <p:nvSpPr>
          <p:cNvPr id="19" name="Content Placeholder 17">
            <a:extLst>
              <a:ext uri="{FF2B5EF4-FFF2-40B4-BE49-F238E27FC236}">
                <a16:creationId xmlns:a16="http://schemas.microsoft.com/office/drawing/2014/main" id="{580226B3-703A-9B71-7686-67999D45FC43}"/>
              </a:ext>
              <a:ext uri="{C183D7F6-B498-43B3-948B-1728B52AA6E4}">
                <adec:decorative xmlns:adec="http://schemas.microsoft.com/office/drawing/2017/decorative" val="1"/>
              </a:ext>
            </a:extLst>
          </p:cNvPr>
          <p:cNvSpPr txBox="1">
            <a:spLocks/>
          </p:cNvSpPr>
          <p:nvPr/>
        </p:nvSpPr>
        <p:spPr>
          <a:xfrm flipV="1">
            <a:off x="533399" y="2047458"/>
            <a:ext cx="5328275" cy="428376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1400" dirty="0">
              <a:solidFill>
                <a:schemeClr val="accent3">
                  <a:lumMod val="60000"/>
                  <a:lumOff val="40000"/>
                </a:scheme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DC2258BF-1A8D-FACB-78AF-C20EFD2EE04B}"/>
              </a:ext>
            </a:extLst>
          </p:cNvPr>
          <p:cNvSpPr txBox="1"/>
          <p:nvPr/>
        </p:nvSpPr>
        <p:spPr>
          <a:xfrm flipH="1">
            <a:off x="695735" y="1536986"/>
            <a:ext cx="8146040" cy="4862870"/>
          </a:xfrm>
          <a:prstGeom prst="rect">
            <a:avLst/>
          </a:prstGeom>
          <a:noFill/>
        </p:spPr>
        <p:txBody>
          <a:bodyPr wrap="square">
            <a:spAutoFit/>
          </a:bodyPr>
          <a:lstStyle/>
          <a:p>
            <a:pPr marL="285750" indent="-285750">
              <a:spcAft>
                <a:spcPts val="2000"/>
              </a:spcAft>
              <a:buFont typeface="Wingdings" panose="05000000000000000000" pitchFamily="2" charset="2"/>
              <a:buChar char="q"/>
            </a:pPr>
            <a:r>
              <a:rPr lang="en-US" sz="16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 dictionary that maps each unique word to a unique integer, representing its position in the text corpus.</a:t>
            </a:r>
          </a:p>
          <a:p>
            <a:pPr marL="285750" indent="-285750">
              <a:spcAft>
                <a:spcPts val="2000"/>
              </a:spcAft>
              <a:buFont typeface="Wingdings" panose="05000000000000000000" pitchFamily="2" charset="2"/>
              <a:buChar char="q"/>
            </a:pPr>
            <a:r>
              <a:rPr lang="en-US" sz="1600" dirty="0">
                <a:solidFill>
                  <a:srgbClr val="FFFF00"/>
                </a:solidFill>
                <a:latin typeface="Segoe UI" panose="020B0502040204020203" pitchFamily="34" charset="0"/>
                <a:cs typeface="Segoe UI" panose="020B0502040204020203" pitchFamily="34" charset="0"/>
              </a:rPr>
              <a:t>Key are unique words from corpus and values are integer index in vocabulary  Example words the" is represented by index 1, "hamlet" by index 2</a:t>
            </a:r>
          </a:p>
          <a:p>
            <a:pPr marL="285750" indent="-285750">
              <a:spcAft>
                <a:spcPts val="2000"/>
              </a:spcAft>
              <a:buFont typeface="Wingdings" panose="05000000000000000000" pitchFamily="2" charset="2"/>
              <a:buChar char="q"/>
            </a:pPr>
            <a:r>
              <a:rPr lang="en-US" sz="1600" dirty="0">
                <a:solidFill>
                  <a:srgbClr val="FFFF00"/>
                </a:solidFill>
                <a:latin typeface="Segoe UI" panose="020B0502040204020203" pitchFamily="34" charset="0"/>
                <a:cs typeface="Segoe UI" panose="020B0502040204020203" pitchFamily="34" charset="0"/>
              </a:rPr>
              <a:t>Initialize Empty list to store sequence used to train model, Then split text into Lines creating N grams </a:t>
            </a:r>
          </a:p>
          <a:p>
            <a:pPr marL="285750" indent="-285750">
              <a:spcAft>
                <a:spcPts val="2000"/>
              </a:spcAft>
              <a:buFont typeface="Wingdings" panose="05000000000000000000" pitchFamily="2" charset="2"/>
              <a:buChar char="q"/>
            </a:pPr>
            <a:r>
              <a:rPr lang="en-US" sz="1600" dirty="0">
                <a:solidFill>
                  <a:srgbClr val="FFFF00"/>
                </a:solidFill>
                <a:latin typeface="Segoe UI" panose="020B0502040204020203" pitchFamily="34" charset="0"/>
                <a:cs typeface="Segoe UI" panose="020B0502040204020203" pitchFamily="34" charset="0"/>
              </a:rPr>
              <a:t>Splits the text into lines Then Converts the current line into a list of integer tokens. Each word has unique index</a:t>
            </a:r>
          </a:p>
          <a:p>
            <a:pPr marL="285750" indent="-285750">
              <a:spcAft>
                <a:spcPts val="2000"/>
              </a:spcAft>
              <a:buFont typeface="Wingdings" panose="05000000000000000000" pitchFamily="2" charset="2"/>
              <a:buChar char="q"/>
            </a:pPr>
            <a:r>
              <a:rPr lang="en-US" sz="1600" dirty="0">
                <a:solidFill>
                  <a:srgbClr val="FFFF00"/>
                </a:solidFill>
                <a:latin typeface="Segoe UI" panose="020B0502040204020203" pitchFamily="34" charset="0"/>
                <a:cs typeface="Segoe UI" panose="020B0502040204020203" pitchFamily="34" charset="0"/>
              </a:rPr>
              <a:t>Loops through each word position in the token list . Creates an n-gram sequence from the start of the line up to the i+1 position</a:t>
            </a:r>
          </a:p>
          <a:p>
            <a:pPr marL="285750" indent="-285750">
              <a:spcAft>
                <a:spcPts val="2000"/>
              </a:spcAft>
              <a:buFont typeface="Wingdings" panose="05000000000000000000" pitchFamily="2" charset="2"/>
              <a:buChar char="q"/>
            </a:pPr>
            <a:r>
              <a:rPr lang="en-US" sz="1600" dirty="0">
                <a:solidFill>
                  <a:srgbClr val="FFFF00"/>
                </a:solidFill>
                <a:latin typeface="Segoe UI" panose="020B0502040204020203" pitchFamily="34" charset="0"/>
                <a:cs typeface="Segoe UI" panose="020B0502040204020203" pitchFamily="34" charset="0"/>
              </a:rPr>
              <a:t>Input sequences will contain a list of n-gram sequences, where each sequence is a list of integer tokens.</a:t>
            </a:r>
          </a:p>
          <a:p>
            <a:pPr marL="0" indent="0">
              <a:spcAft>
                <a:spcPts val="2000"/>
              </a:spcAft>
              <a:buNone/>
            </a:pPr>
            <a:endParaRPr lang="en-US" sz="1800" dirty="0">
              <a:solidFill>
                <a:schemeClr val="accent3">
                  <a:lumMod val="60000"/>
                  <a:lumOff val="40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FB78246B-27D4-2655-AAEA-5159371A5EDB}"/>
              </a:ext>
            </a:extLst>
          </p:cNvPr>
          <p:cNvPicPr>
            <a:picLocks noChangeAspect="1"/>
          </p:cNvPicPr>
          <p:nvPr/>
        </p:nvPicPr>
        <p:blipFill>
          <a:blip r:embed="rId2"/>
          <a:stretch>
            <a:fillRect/>
          </a:stretch>
        </p:blipFill>
        <p:spPr>
          <a:xfrm>
            <a:off x="9762836" y="964773"/>
            <a:ext cx="2287747" cy="1805899"/>
          </a:xfrm>
          <a:prstGeom prst="rect">
            <a:avLst/>
          </a:prstGeom>
        </p:spPr>
      </p:pic>
      <p:pic>
        <p:nvPicPr>
          <p:cNvPr id="7" name="Picture 6">
            <a:extLst>
              <a:ext uri="{FF2B5EF4-FFF2-40B4-BE49-F238E27FC236}">
                <a16:creationId xmlns:a16="http://schemas.microsoft.com/office/drawing/2014/main" id="{A15A9D3B-2949-3399-4FF6-1A3BD265A66A}"/>
              </a:ext>
            </a:extLst>
          </p:cNvPr>
          <p:cNvPicPr>
            <a:picLocks noChangeAspect="1"/>
          </p:cNvPicPr>
          <p:nvPr/>
        </p:nvPicPr>
        <p:blipFill>
          <a:blip r:embed="rId3"/>
          <a:stretch>
            <a:fillRect/>
          </a:stretch>
        </p:blipFill>
        <p:spPr>
          <a:xfrm>
            <a:off x="8841776" y="2872509"/>
            <a:ext cx="3208807" cy="1330035"/>
          </a:xfrm>
          <a:prstGeom prst="rect">
            <a:avLst/>
          </a:prstGeom>
        </p:spPr>
      </p:pic>
      <p:pic>
        <p:nvPicPr>
          <p:cNvPr id="9" name="Picture 8">
            <a:extLst>
              <a:ext uri="{FF2B5EF4-FFF2-40B4-BE49-F238E27FC236}">
                <a16:creationId xmlns:a16="http://schemas.microsoft.com/office/drawing/2014/main" id="{B4A59D05-7D9A-A437-65BC-766AC8EE555B}"/>
              </a:ext>
            </a:extLst>
          </p:cNvPr>
          <p:cNvPicPr>
            <a:picLocks noChangeAspect="1"/>
          </p:cNvPicPr>
          <p:nvPr/>
        </p:nvPicPr>
        <p:blipFill>
          <a:blip r:embed="rId4"/>
          <a:stretch>
            <a:fillRect/>
          </a:stretch>
        </p:blipFill>
        <p:spPr>
          <a:xfrm>
            <a:off x="8841776" y="4390043"/>
            <a:ext cx="3208807" cy="1687483"/>
          </a:xfrm>
          <a:prstGeom prst="rect">
            <a:avLst/>
          </a:prstGeom>
        </p:spPr>
      </p:pic>
    </p:spTree>
    <p:extLst>
      <p:ext uri="{BB962C8B-B14F-4D97-AF65-F5344CB8AC3E}">
        <p14:creationId xmlns:p14="http://schemas.microsoft.com/office/powerpoint/2010/main" val="399730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4FF2E-0D3A-9F59-EA52-DFC828F72C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6B2F5B0-FE94-F57D-E834-E94D0BA9976F}"/>
              </a:ext>
            </a:extLst>
          </p:cNvPr>
          <p:cNvSpPr>
            <a:spLocks noGrp="1"/>
          </p:cNvSpPr>
          <p:nvPr>
            <p:ph type="title"/>
          </p:nvPr>
        </p:nvSpPr>
        <p:spPr>
          <a:xfrm>
            <a:off x="458872" y="365125"/>
            <a:ext cx="10726364" cy="817130"/>
          </a:xfrm>
        </p:spPr>
        <p:txBody>
          <a:bodyPr>
            <a:normAutofit/>
          </a:bodyPr>
          <a:lstStyle/>
          <a:p>
            <a:pPr>
              <a:lnSpc>
                <a:spcPts val="1500"/>
              </a:lnSpc>
            </a:pPr>
            <a:r>
              <a:rPr lang="en-US" sz="3200" b="0" dirty="0">
                <a:solidFill>
                  <a:srgbClr val="008000"/>
                </a:solidFill>
                <a:latin typeface="Courier New" panose="02070309020205020404" pitchFamily="49" charset="0"/>
              </a:rPr>
              <a:t> </a:t>
            </a:r>
            <a:r>
              <a:rPr lang="en-US" sz="3200" b="0" dirty="0">
                <a:solidFill>
                  <a:srgbClr val="C00000"/>
                </a:solidFill>
                <a:highlight>
                  <a:srgbClr val="FFFF00"/>
                </a:highlight>
                <a:latin typeface="Courier New" panose="02070309020205020404" pitchFamily="49" charset="0"/>
              </a:rPr>
              <a:t>Pad Sequence &amp; </a:t>
            </a:r>
            <a:r>
              <a:rPr lang="en-US" sz="3200" b="0" dirty="0">
                <a:solidFill>
                  <a:srgbClr val="C00000"/>
                </a:solidFill>
                <a:effectLst/>
                <a:highlight>
                  <a:srgbClr val="FFFF00"/>
                </a:highlight>
                <a:latin typeface="Courier New" panose="02070309020205020404" pitchFamily="49" charset="0"/>
              </a:rPr>
              <a:t>converting it to array</a:t>
            </a:r>
          </a:p>
        </p:txBody>
      </p:sp>
      <p:sp>
        <p:nvSpPr>
          <p:cNvPr id="6" name="Text Subtitle" descr="Position &amp; Rotate Model">
            <a:extLst>
              <a:ext uri="{FF2B5EF4-FFF2-40B4-BE49-F238E27FC236}">
                <a16:creationId xmlns:a16="http://schemas.microsoft.com/office/drawing/2014/main" id="{D73162AF-83CB-8279-E950-EFD501126F57}"/>
              </a:ext>
            </a:extLst>
          </p:cNvPr>
          <p:cNvSpPr txBox="1">
            <a:spLocks/>
          </p:cNvSpPr>
          <p:nvPr/>
        </p:nvSpPr>
        <p:spPr>
          <a:xfrm>
            <a:off x="533399" y="1216316"/>
            <a:ext cx="5135483" cy="584775"/>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2400" b="1" dirty="0">
                <a:solidFill>
                  <a:schemeClr val="bg1"/>
                </a:solidFill>
              </a:rPr>
              <a:t>Padding (Pre Padding)</a:t>
            </a:r>
          </a:p>
        </p:txBody>
      </p:sp>
      <p:sp>
        <p:nvSpPr>
          <p:cNvPr id="19" name="Content Placeholder 17">
            <a:extLst>
              <a:ext uri="{FF2B5EF4-FFF2-40B4-BE49-F238E27FC236}">
                <a16:creationId xmlns:a16="http://schemas.microsoft.com/office/drawing/2014/main" id="{F6B1E692-B320-FAA8-9971-7BC0A48E8622}"/>
              </a:ext>
              <a:ext uri="{C183D7F6-B498-43B3-948B-1728B52AA6E4}">
                <adec:decorative xmlns:adec="http://schemas.microsoft.com/office/drawing/2017/decorative" val="1"/>
              </a:ext>
            </a:extLst>
          </p:cNvPr>
          <p:cNvSpPr txBox="1">
            <a:spLocks/>
          </p:cNvSpPr>
          <p:nvPr/>
        </p:nvSpPr>
        <p:spPr>
          <a:xfrm flipV="1">
            <a:off x="533399" y="2047458"/>
            <a:ext cx="5328275" cy="428376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1400" dirty="0">
              <a:solidFill>
                <a:schemeClr val="accent3">
                  <a:lumMod val="60000"/>
                  <a:lumOff val="40000"/>
                </a:scheme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3414A79B-096D-F128-C979-C18FE1B3E691}"/>
              </a:ext>
            </a:extLst>
          </p:cNvPr>
          <p:cNvSpPr txBox="1"/>
          <p:nvPr/>
        </p:nvSpPr>
        <p:spPr>
          <a:xfrm flipH="1">
            <a:off x="340604" y="1835153"/>
            <a:ext cx="5674713" cy="3908762"/>
          </a:xfrm>
          <a:prstGeom prst="rect">
            <a:avLst/>
          </a:prstGeom>
          <a:noFill/>
        </p:spPr>
        <p:txBody>
          <a:bodyPr wrap="square">
            <a:spAutoFit/>
          </a:bodyPr>
          <a:lstStyle/>
          <a:p>
            <a:pPr marL="285750" indent="-285750">
              <a:spcAft>
                <a:spcPts val="2000"/>
              </a:spcAft>
              <a:buFont typeface="Wingdings" panose="05000000000000000000" pitchFamily="2" charset="2"/>
              <a:buChar char="q"/>
            </a:pPr>
            <a:r>
              <a:rPr lang="en-US"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The purpose of this line is to determine the </a:t>
            </a:r>
            <a:r>
              <a:rPr lang="en-US" sz="18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maximum sequence length</a:t>
            </a:r>
            <a:r>
              <a:rPr lang="en-US"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in the dataset that will hold the length of the longest sequence and used in padding</a:t>
            </a:r>
          </a:p>
          <a:p>
            <a:pPr marL="285750" indent="-285750">
              <a:spcAft>
                <a:spcPts val="2000"/>
              </a:spcAft>
              <a:buFont typeface="Wingdings" panose="05000000000000000000" pitchFamily="2" charset="2"/>
              <a:buChar char="q"/>
            </a:pPr>
            <a:r>
              <a:rPr lang="en-US"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Converts the list of sequences into a NumPy array and pads them using pad sequences to ensure all sequences in Input sequences have the same length</a:t>
            </a:r>
          </a:p>
          <a:p>
            <a:pPr marL="285750" indent="-285750">
              <a:spcAft>
                <a:spcPts val="2000"/>
              </a:spcAft>
              <a:buFont typeface="Wingdings" panose="05000000000000000000" pitchFamily="2" charset="2"/>
              <a:buChar char="q"/>
            </a:pPr>
            <a:r>
              <a:rPr lang="en-US" dirty="0">
                <a:solidFill>
                  <a:srgbClr val="FFC000"/>
                </a:solidFill>
                <a:effectLst/>
                <a:latin typeface="Segoe UI" panose="020B0502040204020203" pitchFamily="34" charset="0"/>
                <a:ea typeface="Calibri" panose="020F0502020204030204" pitchFamily="34" charset="0"/>
                <a:cs typeface="Segoe UI" panose="020B0502040204020203" pitchFamily="34" charset="0"/>
              </a:rPr>
              <a:t> We use pre padding  to make sure that the hidden state output is correct and it is common as it relays on </a:t>
            </a:r>
          </a:p>
          <a:p>
            <a:pPr marL="285750" indent="-285750">
              <a:spcAft>
                <a:spcPts val="2000"/>
              </a:spcAft>
              <a:buFont typeface="Wingdings" panose="05000000000000000000" pitchFamily="2" charset="2"/>
              <a:buChar char="q"/>
            </a:pPr>
            <a:r>
              <a:rPr lang="en-US" dirty="0">
                <a:solidFill>
                  <a:srgbClr val="FFC000"/>
                </a:solidFill>
                <a:effectLst/>
                <a:latin typeface="Segoe UI" panose="020B0502040204020203" pitchFamily="34" charset="0"/>
                <a:ea typeface="Calibri" panose="020F0502020204030204" pitchFamily="34" charset="0"/>
                <a:cs typeface="Segoe UI" panose="020B0502040204020203" pitchFamily="34" charset="0"/>
              </a:rPr>
              <a:t>In Post-padding, the final hidden state would get flushed out as mostly it will be 0, </a:t>
            </a:r>
          </a:p>
        </p:txBody>
      </p:sp>
      <p:pic>
        <p:nvPicPr>
          <p:cNvPr id="4" name="Picture 3">
            <a:extLst>
              <a:ext uri="{FF2B5EF4-FFF2-40B4-BE49-F238E27FC236}">
                <a16:creationId xmlns:a16="http://schemas.microsoft.com/office/drawing/2014/main" id="{15357B96-3425-7135-CE3B-6AB67D616172}"/>
              </a:ext>
            </a:extLst>
          </p:cNvPr>
          <p:cNvPicPr>
            <a:picLocks noChangeAspect="1"/>
          </p:cNvPicPr>
          <p:nvPr/>
        </p:nvPicPr>
        <p:blipFill>
          <a:blip r:embed="rId2"/>
          <a:stretch>
            <a:fillRect/>
          </a:stretch>
        </p:blipFill>
        <p:spPr>
          <a:xfrm>
            <a:off x="6093312" y="1182255"/>
            <a:ext cx="5929960" cy="3408218"/>
          </a:xfrm>
          <a:prstGeom prst="rect">
            <a:avLst/>
          </a:prstGeom>
        </p:spPr>
      </p:pic>
    </p:spTree>
    <p:extLst>
      <p:ext uri="{BB962C8B-B14F-4D97-AF65-F5344CB8AC3E}">
        <p14:creationId xmlns:p14="http://schemas.microsoft.com/office/powerpoint/2010/main" val="3461282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189DA-DA9E-E5FD-FE98-73B277BDCED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58EEE48-3361-5BBF-81DB-BAE8DB2CEBA9}"/>
              </a:ext>
            </a:extLst>
          </p:cNvPr>
          <p:cNvSpPr>
            <a:spLocks noGrp="1"/>
          </p:cNvSpPr>
          <p:nvPr>
            <p:ph type="title"/>
          </p:nvPr>
        </p:nvSpPr>
        <p:spPr>
          <a:xfrm>
            <a:off x="458872" y="365125"/>
            <a:ext cx="10726364" cy="817130"/>
          </a:xfrm>
        </p:spPr>
        <p:txBody>
          <a:bodyPr>
            <a:normAutofit/>
          </a:bodyPr>
          <a:lstStyle/>
          <a:p>
            <a:pPr>
              <a:lnSpc>
                <a:spcPts val="1500"/>
              </a:lnSpc>
            </a:pPr>
            <a:r>
              <a:rPr lang="en-US" b="0" dirty="0">
                <a:solidFill>
                  <a:srgbClr val="008000"/>
                </a:solidFill>
                <a:latin typeface="Courier New" panose="02070309020205020404" pitchFamily="49" charset="0"/>
              </a:rPr>
              <a:t> </a:t>
            </a:r>
            <a:r>
              <a:rPr lang="en-US" dirty="0">
                <a:solidFill>
                  <a:srgbClr val="008000"/>
                </a:solidFill>
                <a:highlight>
                  <a:srgbClr val="FFFF00"/>
                </a:highlight>
                <a:latin typeface="Courier New" panose="02070309020205020404" pitchFamily="49" charset="0"/>
              </a:rPr>
              <a:t>C</a:t>
            </a:r>
            <a:r>
              <a:rPr lang="en-US" b="0" dirty="0">
                <a:solidFill>
                  <a:srgbClr val="008000"/>
                </a:solidFill>
                <a:highlight>
                  <a:srgbClr val="FFFF00"/>
                </a:highlight>
                <a:latin typeface="Courier New" panose="02070309020205020404" pitchFamily="49" charset="0"/>
              </a:rPr>
              <a:t>reating Predictors</a:t>
            </a:r>
            <a:endParaRPr lang="en-US" sz="4000" b="0" dirty="0">
              <a:solidFill>
                <a:srgbClr val="000000"/>
              </a:solidFill>
              <a:effectLst/>
              <a:highlight>
                <a:srgbClr val="FFFF00"/>
              </a:highlight>
              <a:latin typeface="Courier New" panose="02070309020205020404" pitchFamily="49" charset="0"/>
            </a:endParaRPr>
          </a:p>
        </p:txBody>
      </p:sp>
      <p:sp>
        <p:nvSpPr>
          <p:cNvPr id="6" name="Text Subtitle" descr="Position &amp; Rotate Model">
            <a:extLst>
              <a:ext uri="{FF2B5EF4-FFF2-40B4-BE49-F238E27FC236}">
                <a16:creationId xmlns:a16="http://schemas.microsoft.com/office/drawing/2014/main" id="{BA78DFB9-D6B7-9B49-84EF-A135AAA65ABD}"/>
              </a:ext>
            </a:extLst>
          </p:cNvPr>
          <p:cNvSpPr txBox="1">
            <a:spLocks/>
          </p:cNvSpPr>
          <p:nvPr/>
        </p:nvSpPr>
        <p:spPr>
          <a:xfrm>
            <a:off x="533399" y="1216316"/>
            <a:ext cx="5135483" cy="584775"/>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2400" b="1" dirty="0">
                <a:solidFill>
                  <a:schemeClr val="bg1"/>
                </a:solidFill>
              </a:rPr>
              <a:t>Creating Predictors &amp; Label</a:t>
            </a:r>
          </a:p>
        </p:txBody>
      </p:sp>
      <p:sp>
        <p:nvSpPr>
          <p:cNvPr id="19" name="Content Placeholder 17">
            <a:extLst>
              <a:ext uri="{FF2B5EF4-FFF2-40B4-BE49-F238E27FC236}">
                <a16:creationId xmlns:a16="http://schemas.microsoft.com/office/drawing/2014/main" id="{4E9793E5-DC60-F9B2-5FE0-D2CC577B5B86}"/>
              </a:ext>
              <a:ext uri="{C183D7F6-B498-43B3-948B-1728B52AA6E4}">
                <adec:decorative xmlns:adec="http://schemas.microsoft.com/office/drawing/2017/decorative" val="1"/>
              </a:ext>
            </a:extLst>
          </p:cNvPr>
          <p:cNvSpPr txBox="1">
            <a:spLocks/>
          </p:cNvSpPr>
          <p:nvPr/>
        </p:nvSpPr>
        <p:spPr>
          <a:xfrm flipV="1">
            <a:off x="533399" y="2047458"/>
            <a:ext cx="5328275" cy="428376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1400" dirty="0">
              <a:solidFill>
                <a:schemeClr val="accent3">
                  <a:lumMod val="60000"/>
                  <a:lumOff val="40000"/>
                </a:scheme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39F651AF-1CC5-14A7-67D9-B3A81DA52572}"/>
              </a:ext>
            </a:extLst>
          </p:cNvPr>
          <p:cNvSpPr txBox="1"/>
          <p:nvPr/>
        </p:nvSpPr>
        <p:spPr>
          <a:xfrm flipH="1">
            <a:off x="543838" y="2047457"/>
            <a:ext cx="7300280" cy="4934684"/>
          </a:xfrm>
          <a:prstGeom prst="rect">
            <a:avLst/>
          </a:prstGeom>
          <a:noFill/>
        </p:spPr>
        <p:txBody>
          <a:bodyPr wrap="square">
            <a:spAutoFit/>
          </a:bodyPr>
          <a:lstStyle/>
          <a:p>
            <a:pPr marL="285750" indent="-285750">
              <a:spcAft>
                <a:spcPts val="2000"/>
              </a:spcAft>
              <a:buFont typeface="Wingdings" panose="05000000000000000000" pitchFamily="2" charset="2"/>
              <a:buChar char="q"/>
            </a:pPr>
            <a:r>
              <a:rPr lang="en-US"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Imports the TensorFlow library, and displaying </a:t>
            </a:r>
            <a:r>
              <a:rPr lang="en-US" sz="1800"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x,y</a:t>
            </a:r>
            <a:endParaRPr lang="en-US"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spcAft>
                <a:spcPts val="2000"/>
              </a:spcAft>
              <a:buFont typeface="Wingdings" panose="05000000000000000000" pitchFamily="2" charset="2"/>
              <a:buChar char="q"/>
            </a:pPr>
            <a:r>
              <a:rPr lang="en-US" dirty="0">
                <a:solidFill>
                  <a:srgbClr val="FFC000"/>
                </a:solidFill>
                <a:latin typeface="Calibri" panose="020F0502020204030204" pitchFamily="34" charset="0"/>
                <a:ea typeface="Calibri" panose="020F0502020204030204" pitchFamily="34" charset="0"/>
                <a:cs typeface="Times New Roman" panose="02020603050405020304" pitchFamily="18" charset="0"/>
              </a:rPr>
              <a:t>Input sequences Split </a:t>
            </a:r>
            <a:r>
              <a:rPr lang="en-US"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into two separate variable</a:t>
            </a:r>
          </a:p>
          <a:p>
            <a:pPr marL="285750" indent="-285750">
              <a:spcAft>
                <a:spcPts val="2000"/>
              </a:spcAft>
              <a:buFont typeface="Wingdings" panose="05000000000000000000" pitchFamily="2" charset="2"/>
              <a:buChar char="q"/>
            </a:pPr>
            <a:r>
              <a:rPr lang="en-US" dirty="0">
                <a:solidFill>
                  <a:srgbClr val="FFC000"/>
                </a:solidFill>
                <a:latin typeface="Calibri" panose="020F0502020204030204" pitchFamily="34" charset="0"/>
                <a:ea typeface="Calibri" panose="020F0502020204030204" pitchFamily="34" charset="0"/>
                <a:cs typeface="Times New Roman" panose="02020603050405020304" pitchFamily="18" charset="0"/>
              </a:rPr>
              <a:t>X:Input Data &amp; Y :Target Labels</a:t>
            </a:r>
          </a:p>
          <a:p>
            <a:pPr marL="285750" indent="-285750">
              <a:spcAft>
                <a:spcPts val="2000"/>
              </a:spcAft>
              <a:buFont typeface="Wingdings" panose="05000000000000000000" pitchFamily="2" charset="2"/>
              <a:buChar char="q"/>
            </a:pPr>
            <a:r>
              <a:rPr lang="en-US" dirty="0">
                <a:solidFill>
                  <a:srgbClr val="FFC000"/>
                </a:solidFill>
                <a:latin typeface="Calibri" panose="020F0502020204030204" pitchFamily="34" charset="0"/>
                <a:ea typeface="Calibri" panose="020F0502020204030204" pitchFamily="34" charset="0"/>
                <a:cs typeface="Times New Roman" panose="02020603050405020304" pitchFamily="18" charset="0"/>
              </a:rPr>
              <a:t>S</a:t>
            </a:r>
            <a:r>
              <a:rPr lang="en-US"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elects all rows  but </a:t>
            </a:r>
            <a:r>
              <a:rPr lang="en-US" sz="18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excludes the last element</a:t>
            </a:r>
            <a:r>
              <a:rPr lang="en-US"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and create x where each sequence is missing its last token</a:t>
            </a:r>
          </a:p>
          <a:p>
            <a:pPr marL="285750" indent="-285750">
              <a:spcAft>
                <a:spcPts val="2000"/>
              </a:spcAft>
              <a:buFont typeface="Wingdings" panose="05000000000000000000" pitchFamily="2" charset="2"/>
              <a:buChar char="q"/>
            </a:pPr>
            <a:r>
              <a:rPr lang="en-US" kern="100" dirty="0">
                <a:solidFill>
                  <a:srgbClr val="FFC000"/>
                </a:solidFill>
                <a:latin typeface="Calibri" panose="020F0502020204030204" pitchFamily="34" charset="0"/>
                <a:ea typeface="Calibri" panose="020F0502020204030204" pitchFamily="34" charset="0"/>
                <a:cs typeface="Times New Roman" panose="02020603050405020304" pitchFamily="18" charset="0"/>
              </a:rPr>
              <a:t>S</a:t>
            </a:r>
            <a:r>
              <a:rPr lang="en-US"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elects the </a:t>
            </a:r>
            <a:r>
              <a:rPr lang="en-US" b="1"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last element</a:t>
            </a:r>
            <a:r>
              <a:rPr lang="en-US"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of each sequence. This creates y, the </a:t>
            </a:r>
            <a:r>
              <a:rPr lang="en-US" b="1"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target labels</a:t>
            </a:r>
            <a:r>
              <a:rPr lang="en-US"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(i.e., the next word in the sequence).</a:t>
            </a:r>
          </a:p>
          <a:p>
            <a:pPr marL="285750" indent="-285750">
              <a:spcAft>
                <a:spcPts val="2000"/>
              </a:spcAft>
              <a:buFont typeface="Wingdings" panose="05000000000000000000" pitchFamily="2" charset="2"/>
              <a:buChar char="q"/>
            </a:pPr>
            <a:r>
              <a:rPr lang="en-US" kern="100" dirty="0">
                <a:solidFill>
                  <a:srgbClr val="FFC000"/>
                </a:solidFill>
                <a:latin typeface="Calibri" panose="020F0502020204030204" pitchFamily="34" charset="0"/>
                <a:ea typeface="Calibri" panose="020F0502020204030204" pitchFamily="34" charset="0"/>
                <a:cs typeface="Times New Roman" panose="02020603050405020304" pitchFamily="18" charset="0"/>
              </a:rPr>
              <a:t>U</a:t>
            </a:r>
            <a:r>
              <a:rPr lang="en-US"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sed by the model as the context to predict the next word.</a:t>
            </a:r>
          </a:p>
          <a:p>
            <a:pPr marL="285750" indent="-285750">
              <a:spcAft>
                <a:spcPts val="2000"/>
              </a:spcAft>
              <a:buFont typeface="Wingdings" panose="05000000000000000000" pitchFamily="2" charset="2"/>
              <a:buChar char="q"/>
            </a:pPr>
            <a:r>
              <a:rPr lang="en-US"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Ensure x and y shape too.</a:t>
            </a:r>
          </a:p>
          <a:p>
            <a:pPr>
              <a:spcAft>
                <a:spcPts val="2000"/>
              </a:spcAft>
            </a:pPr>
            <a:br>
              <a:rPr lang="en-US" dirty="0">
                <a:effectLst/>
                <a:latin typeface="Calibri" panose="020F0502020204030204" pitchFamily="34" charset="0"/>
                <a:ea typeface="Calibri" panose="020F0502020204030204" pitchFamily="34" charset="0"/>
                <a:cs typeface="Times New Roman" panose="02020603050405020304" pitchFamily="18" charset="0"/>
              </a:rPr>
            </a:br>
            <a:r>
              <a:rPr lang="en-US" dirty="0">
                <a:solidFill>
                  <a:schemeClr val="accent3">
                    <a:lumMod val="60000"/>
                    <a:lumOff val="40000"/>
                  </a:schemeClr>
                </a:solidFill>
                <a:latin typeface="Segoe UI" panose="020B0502040204020203" pitchFamily="34" charset="0"/>
                <a:cs typeface="Segoe UI" panose="020B0502040204020203" pitchFamily="34" charset="0"/>
              </a:rPr>
              <a:t>			</a:t>
            </a:r>
          </a:p>
        </p:txBody>
      </p:sp>
      <p:pic>
        <p:nvPicPr>
          <p:cNvPr id="3" name="Picture 2">
            <a:extLst>
              <a:ext uri="{FF2B5EF4-FFF2-40B4-BE49-F238E27FC236}">
                <a16:creationId xmlns:a16="http://schemas.microsoft.com/office/drawing/2014/main" id="{431ED82F-5EF5-DB0F-F640-546CFCE67E7B}"/>
              </a:ext>
            </a:extLst>
          </p:cNvPr>
          <p:cNvPicPr>
            <a:picLocks noChangeAspect="1"/>
          </p:cNvPicPr>
          <p:nvPr/>
        </p:nvPicPr>
        <p:blipFill>
          <a:blip r:embed="rId2"/>
          <a:stretch>
            <a:fillRect/>
          </a:stretch>
        </p:blipFill>
        <p:spPr>
          <a:xfrm>
            <a:off x="7986247" y="1576702"/>
            <a:ext cx="4113326" cy="4283766"/>
          </a:xfrm>
          <a:prstGeom prst="rect">
            <a:avLst/>
          </a:prstGeom>
        </p:spPr>
      </p:pic>
    </p:spTree>
    <p:extLst>
      <p:ext uri="{BB962C8B-B14F-4D97-AF65-F5344CB8AC3E}">
        <p14:creationId xmlns:p14="http://schemas.microsoft.com/office/powerpoint/2010/main" val="239379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7EDD6-A076-1A9C-6C06-0241A59CA14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31D767A-A7F7-67A5-F3D1-FB4D07DDF9C7}"/>
              </a:ext>
            </a:extLst>
          </p:cNvPr>
          <p:cNvSpPr>
            <a:spLocks noGrp="1"/>
          </p:cNvSpPr>
          <p:nvPr>
            <p:ph type="title"/>
          </p:nvPr>
        </p:nvSpPr>
        <p:spPr>
          <a:xfrm>
            <a:off x="458872" y="365125"/>
            <a:ext cx="10343599" cy="456900"/>
          </a:xfrm>
        </p:spPr>
        <p:txBody>
          <a:bodyPr>
            <a:normAutofit/>
          </a:bodyPr>
          <a:lstStyle/>
          <a:p>
            <a:pPr>
              <a:lnSpc>
                <a:spcPts val="1500"/>
              </a:lnSpc>
            </a:pPr>
            <a:r>
              <a:rPr lang="en-US" b="0" dirty="0">
                <a:solidFill>
                  <a:srgbClr val="008000"/>
                </a:solidFill>
                <a:latin typeface="Courier New" panose="02070309020205020404" pitchFamily="49" charset="0"/>
              </a:rPr>
              <a:t> </a:t>
            </a:r>
            <a:r>
              <a:rPr lang="en-US" sz="4000" b="0" dirty="0">
                <a:solidFill>
                  <a:srgbClr val="008000"/>
                </a:solidFill>
                <a:highlight>
                  <a:srgbClr val="FFFF00"/>
                </a:highlight>
                <a:latin typeface="Courier New" panose="02070309020205020404" pitchFamily="49" charset="0"/>
              </a:rPr>
              <a:t>SPLITING TRAINING &amp; TESTING DATA</a:t>
            </a:r>
            <a:endParaRPr lang="en-US" sz="4000" b="0" dirty="0">
              <a:solidFill>
                <a:srgbClr val="000000"/>
              </a:solidFill>
              <a:effectLst/>
              <a:highlight>
                <a:srgbClr val="FFFF00"/>
              </a:highlight>
              <a:latin typeface="Courier New" panose="02070309020205020404" pitchFamily="49" charset="0"/>
            </a:endParaRPr>
          </a:p>
        </p:txBody>
      </p:sp>
      <p:sp>
        <p:nvSpPr>
          <p:cNvPr id="6" name="Text Subtitle" descr="Position &amp; Rotate Model">
            <a:extLst>
              <a:ext uri="{FF2B5EF4-FFF2-40B4-BE49-F238E27FC236}">
                <a16:creationId xmlns:a16="http://schemas.microsoft.com/office/drawing/2014/main" id="{C6DBC7BD-313E-2550-D5AB-4759CD9412BF}"/>
              </a:ext>
            </a:extLst>
          </p:cNvPr>
          <p:cNvSpPr txBox="1">
            <a:spLocks/>
          </p:cNvSpPr>
          <p:nvPr/>
        </p:nvSpPr>
        <p:spPr>
          <a:xfrm>
            <a:off x="684262" y="941295"/>
            <a:ext cx="4147713" cy="187957"/>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2400" b="1" dirty="0">
                <a:solidFill>
                  <a:schemeClr val="bg1"/>
                </a:solidFill>
                <a:highlight>
                  <a:srgbClr val="FFFF00"/>
                </a:highlight>
              </a:rPr>
              <a:t>TEST &amp; TRAIN DATA</a:t>
            </a:r>
          </a:p>
        </p:txBody>
      </p:sp>
      <p:sp>
        <p:nvSpPr>
          <p:cNvPr id="19" name="Content Placeholder 17">
            <a:extLst>
              <a:ext uri="{FF2B5EF4-FFF2-40B4-BE49-F238E27FC236}">
                <a16:creationId xmlns:a16="http://schemas.microsoft.com/office/drawing/2014/main" id="{B8370E11-44AA-2308-4D49-480D50F7C349}"/>
              </a:ext>
              <a:ext uri="{C183D7F6-B498-43B3-948B-1728B52AA6E4}">
                <adec:decorative xmlns:adec="http://schemas.microsoft.com/office/drawing/2017/decorative" val="1"/>
              </a:ext>
            </a:extLst>
          </p:cNvPr>
          <p:cNvSpPr txBox="1">
            <a:spLocks/>
          </p:cNvSpPr>
          <p:nvPr/>
        </p:nvSpPr>
        <p:spPr>
          <a:xfrm flipV="1">
            <a:off x="533399" y="2047458"/>
            <a:ext cx="5328275" cy="428376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1400" dirty="0">
              <a:solidFill>
                <a:schemeClr val="accent3">
                  <a:lumMod val="60000"/>
                  <a:lumOff val="40000"/>
                </a:scheme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6E79D680-8157-8062-D5FF-6C4CAB5DD85E}"/>
              </a:ext>
            </a:extLst>
          </p:cNvPr>
          <p:cNvSpPr txBox="1"/>
          <p:nvPr/>
        </p:nvSpPr>
        <p:spPr>
          <a:xfrm flipH="1">
            <a:off x="533399" y="1353672"/>
            <a:ext cx="7397862" cy="8197116"/>
          </a:xfrm>
          <a:prstGeom prst="rect">
            <a:avLst/>
          </a:prstGeom>
          <a:noFill/>
        </p:spPr>
        <p:txBody>
          <a:bodyPr wrap="square">
            <a:spAutoFit/>
          </a:bodyPr>
          <a:lstStyle/>
          <a:p>
            <a:pPr marL="285750" indent="-285750">
              <a:spcAft>
                <a:spcPts val="2000"/>
              </a:spcAft>
              <a:buFont typeface="Wingdings" panose="05000000000000000000" pitchFamily="2" charset="2"/>
              <a:buChar char="q"/>
            </a:pPr>
            <a:r>
              <a:rPr lang="en-US"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The purpose is to convert the target word indices into one-hot encoding, Using tensor </a:t>
            </a:r>
            <a:r>
              <a:rPr lang="en-US" dirty="0">
                <a:solidFill>
                  <a:srgbClr val="FFC000"/>
                </a:solidFill>
                <a:latin typeface="Calibri" panose="020F0502020204030204" pitchFamily="34" charset="0"/>
                <a:ea typeface="Calibri" panose="020F0502020204030204" pitchFamily="34" charset="0"/>
                <a:cs typeface="Times New Roman" panose="02020603050405020304" pitchFamily="18" charset="0"/>
              </a:rPr>
              <a:t>flow </a:t>
            </a:r>
            <a:r>
              <a:rPr lang="en-US"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making it suitable for training a neural network, where the output layer will have one neuron per word class.</a:t>
            </a:r>
            <a:endParaRPr lang="en-US" sz="1800" dirty="0">
              <a:solidFill>
                <a:srgbClr val="FFC000"/>
              </a:solidFill>
              <a:latin typeface="Segoe UI" panose="020B0502040204020203" pitchFamily="34" charset="0"/>
              <a:cs typeface="Segoe UI" panose="020B0502040204020203" pitchFamily="34" charset="0"/>
            </a:endParaRPr>
          </a:p>
          <a:p>
            <a:pPr marL="285750" indent="-285750">
              <a:spcAft>
                <a:spcPts val="2000"/>
              </a:spcAft>
              <a:buFont typeface="Wingdings" panose="05000000000000000000" pitchFamily="2" charset="2"/>
              <a:buChar char="q"/>
            </a:pPr>
            <a:r>
              <a:rPr lang="en-US"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Specifies the total number of possible classes (unique words) in the vocabulary. This is the length of the one-hot encoded vector for each target label.</a:t>
            </a:r>
          </a:p>
          <a:p>
            <a:pPr marL="285750" indent="-285750">
              <a:spcAft>
                <a:spcPts val="2000"/>
              </a:spcAft>
              <a:buFont typeface="Wingdings" panose="05000000000000000000" pitchFamily="2" charset="2"/>
              <a:buChar char="q"/>
            </a:pPr>
            <a:r>
              <a:rPr lang="en-US" sz="1800" kern="100" dirty="0">
                <a:solidFill>
                  <a:srgbClr val="FFC000"/>
                </a:solidFill>
                <a:effectLst/>
              </a:rPr>
              <a:t>After encoding, y is transformed from indices to one-hot encoded vectors</a:t>
            </a:r>
          </a:p>
          <a:p>
            <a:pPr marL="285750" indent="-285750">
              <a:spcAft>
                <a:spcPts val="2000"/>
              </a:spcAft>
              <a:buFont typeface="Wingdings" panose="05000000000000000000" pitchFamily="2" charset="2"/>
              <a:buChar char="q"/>
            </a:pPr>
            <a:r>
              <a:rPr lang="en-US"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Train your model on the training set &amp; Evaluate model's performance on the testing set. Ensure your model can make accurate predictions on unseen data</a:t>
            </a:r>
          </a:p>
          <a:p>
            <a:pPr marL="285750" indent="-285750">
              <a:spcAft>
                <a:spcPts val="2000"/>
              </a:spcAft>
              <a:buFont typeface="Wingdings" panose="05000000000000000000" pitchFamily="2" charset="2"/>
              <a:buChar char="q"/>
            </a:pPr>
            <a:r>
              <a:rPr lang="en-US" sz="1800"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The purpose of early stopping is to prevent the model from overfitting and to save time by stopping training once the model's performance on the validation set stops improving. It is a cal</a:t>
            </a:r>
            <a:r>
              <a:rPr lang="en-US" kern="100" dirty="0">
                <a:solidFill>
                  <a:srgbClr val="FFC000"/>
                </a:solidFill>
                <a:latin typeface="Calibri" panose="020F0502020204030204" pitchFamily="34" charset="0"/>
                <a:ea typeface="Calibri" panose="020F0502020204030204" pitchFamily="34" charset="0"/>
                <a:cs typeface="Times New Roman" panose="02020603050405020304" pitchFamily="18" charset="0"/>
              </a:rPr>
              <a:t>l back function and imported here</a:t>
            </a:r>
            <a:endParaRPr lang="en-US" sz="1800"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spcAft>
                <a:spcPts val="2000"/>
              </a:spcAft>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spcAft>
                <a:spcPts val="2000"/>
              </a:spcAft>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spcAft>
                <a:spcPts val="2000"/>
              </a:spcAft>
              <a:buFont typeface="Wingdings" panose="05000000000000000000" pitchFamily="2" charset="2"/>
              <a:buChar char="q"/>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2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spcAft>
                <a:spcPts val="2000"/>
              </a:spcAft>
              <a:buFont typeface="Wingdings" panose="05000000000000000000" pitchFamily="2" charset="2"/>
              <a:buChar char="q"/>
            </a:pPr>
            <a:endParaRPr lang="en-US" dirty="0">
              <a:latin typeface="Calibri" panose="020F0502020204030204" pitchFamily="34" charset="0"/>
              <a:ea typeface="Calibri" panose="020F0502020204030204" pitchFamily="34" charset="0"/>
              <a:cs typeface="Times New Roman" panose="02020603050405020304" pitchFamily="18" charset="0"/>
            </a:endParaRPr>
          </a:p>
          <a:p>
            <a:pPr>
              <a:spcAft>
                <a:spcPts val="2000"/>
              </a:spcAft>
            </a:pPr>
            <a:endParaRPr lang="en-US" sz="1800" dirty="0">
              <a:solidFill>
                <a:schemeClr val="accent3">
                  <a:lumMod val="60000"/>
                  <a:lumOff val="40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E21F928-3592-4D54-3A85-8F60BB00BA20}"/>
              </a:ext>
            </a:extLst>
          </p:cNvPr>
          <p:cNvPicPr>
            <a:picLocks noChangeAspect="1"/>
          </p:cNvPicPr>
          <p:nvPr/>
        </p:nvPicPr>
        <p:blipFill>
          <a:blip r:embed="rId2"/>
          <a:stretch>
            <a:fillRect/>
          </a:stretch>
        </p:blipFill>
        <p:spPr>
          <a:xfrm>
            <a:off x="7888550" y="941296"/>
            <a:ext cx="4147713" cy="2940423"/>
          </a:xfrm>
          <a:prstGeom prst="rect">
            <a:avLst/>
          </a:prstGeom>
        </p:spPr>
      </p:pic>
      <p:pic>
        <p:nvPicPr>
          <p:cNvPr id="8" name="Picture 7">
            <a:extLst>
              <a:ext uri="{FF2B5EF4-FFF2-40B4-BE49-F238E27FC236}">
                <a16:creationId xmlns:a16="http://schemas.microsoft.com/office/drawing/2014/main" id="{3B76EBFD-D5FB-1DED-B4F8-18DAC997C6E2}"/>
              </a:ext>
            </a:extLst>
          </p:cNvPr>
          <p:cNvPicPr>
            <a:picLocks noChangeAspect="1"/>
          </p:cNvPicPr>
          <p:nvPr/>
        </p:nvPicPr>
        <p:blipFill>
          <a:blip r:embed="rId3"/>
          <a:stretch>
            <a:fillRect/>
          </a:stretch>
        </p:blipFill>
        <p:spPr>
          <a:xfrm>
            <a:off x="7845839" y="4413366"/>
            <a:ext cx="4308976" cy="1515034"/>
          </a:xfrm>
          <a:prstGeom prst="rect">
            <a:avLst/>
          </a:prstGeom>
        </p:spPr>
      </p:pic>
    </p:spTree>
    <p:extLst>
      <p:ext uri="{BB962C8B-B14F-4D97-AF65-F5344CB8AC3E}">
        <p14:creationId xmlns:p14="http://schemas.microsoft.com/office/powerpoint/2010/main" val="3645293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2.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1122</TotalTime>
  <Words>1513</Words>
  <Application>Microsoft Office PowerPoint</Application>
  <PresentationFormat>Widescreen</PresentationFormat>
  <Paragraphs>132</Paragraphs>
  <Slides>15</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等线</vt:lpstr>
      <vt:lpstr>Abadi</vt:lpstr>
      <vt:lpstr>-apple-system</vt:lpstr>
      <vt:lpstr>Arial</vt:lpstr>
      <vt:lpstr>Arial Black</vt:lpstr>
      <vt:lpstr>Calibri</vt:lpstr>
      <vt:lpstr>Century Gothic</vt:lpstr>
      <vt:lpstr>Courier New</vt:lpstr>
      <vt:lpstr>Posterama Text SemiBold</vt:lpstr>
      <vt:lpstr>Roboto</vt:lpstr>
      <vt:lpstr>Segoe UI</vt:lpstr>
      <vt:lpstr>Wingdings</vt:lpstr>
      <vt:lpstr>Wingdings 3</vt:lpstr>
      <vt:lpstr>Ion</vt:lpstr>
      <vt:lpstr>Next Word Prediction Using LSTM on Shakespeare's Hamlet Dataset</vt:lpstr>
      <vt:lpstr>Requirements:  TensorFlow=2.15.0 pandas  NumPy  scikit-learn tensor board matplotlib stream lit sci keras </vt:lpstr>
      <vt:lpstr>GOAL OF THE PROJECT:  This project aims to develop a deep learning model for predicting the next word in a given sequence of words.  The goal of this code is to build a text generation model using a Long Short-Term Memory (LSTM) Recurrent Neural Network (RNN) on Shakespeare's Hamlet dataset.   This goal is focused on demonstrating the application of LSTM for natural language processing (NLP) tasks, specifically next-word prediction </vt:lpstr>
      <vt:lpstr>     DATA COLLECTION</vt:lpstr>
      <vt:lpstr>     Data Preprocessing</vt:lpstr>
      <vt:lpstr>     CREATING INPUT SEQUENCE</vt:lpstr>
      <vt:lpstr> Pad Sequence &amp; converting it to array</vt:lpstr>
      <vt:lpstr> Creating Predictors</vt:lpstr>
      <vt:lpstr> SPLITING TRAINING &amp; TESTING DATA</vt:lpstr>
      <vt:lpstr>    Training LSTM MODEL</vt:lpstr>
      <vt:lpstr>TRAINING THE Model </vt:lpstr>
      <vt:lpstr>PREDICTING THE NEXT WORD &amp; SAVE </vt:lpstr>
      <vt:lpstr>       Creating application   </vt:lpstr>
      <vt:lpstr>Why LSTM!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Menaka P</dc:creator>
  <cp:lastModifiedBy>Menaka P</cp:lastModifiedBy>
  <cp:revision>64</cp:revision>
  <dcterms:created xsi:type="dcterms:W3CDTF">2024-11-11T10:59:19Z</dcterms:created>
  <dcterms:modified xsi:type="dcterms:W3CDTF">2025-01-20T17:59:36Z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