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91" r:id="rId3"/>
  </p:sldMasterIdLst>
  <p:notesMasterIdLst>
    <p:notesMasterId r:id="rId30"/>
  </p:notesMasterIdLst>
  <p:sldIdLst>
    <p:sldId id="257" r:id="rId4"/>
    <p:sldId id="258" r:id="rId5"/>
    <p:sldId id="259" r:id="rId6"/>
    <p:sldId id="260" r:id="rId7"/>
    <p:sldId id="261" r:id="rId8"/>
    <p:sldId id="262" r:id="rId9"/>
    <p:sldId id="28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81" r:id="rId25"/>
    <p:sldId id="278" r:id="rId26"/>
    <p:sldId id="277" r:id="rId27"/>
    <p:sldId id="279" r:id="rId28"/>
    <p:sldId id="280"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E1988-29E9-4C67-8649-C2C85F0143E0}" type="datetimeFigureOut">
              <a:rPr lang="ru-RU" smtClean="0"/>
              <a:t>17.02.2021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0A0B4-9F71-4657-AEEA-41419CC4285E}" type="slidenum">
              <a:rPr lang="ru-RU" smtClean="0"/>
              <a:t>‹#›</a:t>
            </a:fld>
            <a:endParaRPr lang="ru-RU"/>
          </a:p>
        </p:txBody>
      </p:sp>
    </p:spTree>
    <p:extLst>
      <p:ext uri="{BB962C8B-B14F-4D97-AF65-F5344CB8AC3E}">
        <p14:creationId xmlns:p14="http://schemas.microsoft.com/office/powerpoint/2010/main" val="1776173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Заметки 2"/>
          <p:cNvSpPr>
            <a:spLocks noGrp="1"/>
          </p:cNvSpPr>
          <p:nvPr>
            <p:ph type="body" idx="1"/>
          </p:nvPr>
        </p:nvSpPr>
        <p:spPr/>
        <p:txBody>
          <a:bodyPr>
            <a:normAutofit fontScale="25000" lnSpcReduction="20000"/>
          </a:bodyPr>
          <a:lstStyle/>
          <a:p>
            <a:pPr eaLnBrk="1" hangingPunct="1">
              <a:lnSpc>
                <a:spcPct val="80000"/>
              </a:lnSpc>
              <a:defRPr/>
            </a:pPr>
            <a:r>
              <a:rPr lang="ru-RU" b="1" dirty="0" smtClean="0"/>
              <a:t>Предпринимательство</a:t>
            </a:r>
            <a:r>
              <a:rPr lang="ru-RU" dirty="0" smtClean="0"/>
              <a:t> представляет собой самостоятельную, активную деятельность человека (предпринимателя) или группы лиц, связанных едиными экономическими интересами и обязательствами, направленную на получение прибыли или предпринимательского дохода.</a:t>
            </a:r>
          </a:p>
          <a:p>
            <a:pPr eaLnBrk="1" hangingPunct="1">
              <a:lnSpc>
                <a:spcPct val="80000"/>
              </a:lnSpc>
              <a:defRPr/>
            </a:pPr>
            <a:r>
              <a:rPr lang="ru-RU" dirty="0" smtClean="0"/>
              <a:t>Предпринимательская деятельность осуществляется на свой риск по инициативе предпринимателя, который в рамках действующего законодательства наделяется определенными правами и принимает на себя ответственность за результат своей деятельности.</a:t>
            </a:r>
          </a:p>
          <a:p>
            <a:pPr eaLnBrk="1" hangingPunct="1">
              <a:lnSpc>
                <a:spcPct val="80000"/>
              </a:lnSpc>
              <a:defRPr/>
            </a:pPr>
            <a:r>
              <a:rPr lang="ru-RU" dirty="0" smtClean="0"/>
              <a:t>Как особый вид деятельности предпринимательство обладает рядом характерных признаков, отсутствие которых не позволяет считать процесс зарабатывания денег предпринимательством.</a:t>
            </a:r>
            <a:endParaRPr lang="ru-RU" b="1" dirty="0" smtClean="0"/>
          </a:p>
          <a:p>
            <a:pPr eaLnBrk="1" hangingPunct="1">
              <a:lnSpc>
                <a:spcPct val="80000"/>
              </a:lnSpc>
              <a:defRPr/>
            </a:pPr>
            <a:r>
              <a:rPr lang="ru-RU" b="1" dirty="0" smtClean="0"/>
              <a:t>Основные признаки предпринимательской деятельности:</a:t>
            </a:r>
            <a:endParaRPr lang="ru-RU" dirty="0" smtClean="0"/>
          </a:p>
          <a:p>
            <a:pPr eaLnBrk="1" hangingPunct="1">
              <a:lnSpc>
                <a:spcPct val="80000"/>
              </a:lnSpc>
              <a:defRPr/>
            </a:pPr>
            <a:r>
              <a:rPr lang="ru-RU" dirty="0" smtClean="0"/>
              <a:t>1. Предпринимательскую деятельность ведет субъект права - это либо физическое, либо юридическое лицо.</a:t>
            </a:r>
          </a:p>
          <a:p>
            <a:pPr eaLnBrk="1" hangingPunct="1">
              <a:lnSpc>
                <a:spcPct val="80000"/>
              </a:lnSpc>
              <a:defRPr/>
            </a:pPr>
            <a:r>
              <a:rPr lang="ru-RU" dirty="0" smtClean="0"/>
              <a:t>Физическое лицо - это гражданин, имеющий гражданские права. Любое физическое лицо по законодательству наделяется правоспособностью и дееспособностью.</a:t>
            </a:r>
          </a:p>
          <a:p>
            <a:pPr eaLnBrk="1" hangingPunct="1">
              <a:lnSpc>
                <a:spcPct val="80000"/>
              </a:lnSpc>
              <a:defRPr/>
            </a:pPr>
            <a:r>
              <a:rPr lang="ru-RU" dirty="0" smtClean="0"/>
              <a:t>Правоспособность гражданина признается за всеми гражданами с момента их рождения до момента смерти. Однако не все физические лица могут заниматься предпринимательской деятельностью.</a:t>
            </a:r>
          </a:p>
          <a:p>
            <a:pPr eaLnBrk="1" hangingPunct="1">
              <a:lnSpc>
                <a:spcPct val="80000"/>
              </a:lnSpc>
              <a:defRPr/>
            </a:pPr>
            <a:r>
              <a:rPr lang="ru-RU" dirty="0" smtClean="0"/>
              <a:t>Дееспособность физического лица в отношении права осуществления им предпринимательской деятельности ограничивается законодательно по следующим основным свойствам:</a:t>
            </a:r>
          </a:p>
          <a:p>
            <a:pPr eaLnBrk="1" hangingPunct="1">
              <a:lnSpc>
                <a:spcPct val="80000"/>
              </a:lnSpc>
              <a:defRPr/>
            </a:pPr>
            <a:r>
              <a:rPr lang="ru-RU" dirty="0" smtClean="0"/>
              <a:t>совершеннолетие;</a:t>
            </a:r>
          </a:p>
          <a:p>
            <a:pPr eaLnBrk="1" hangingPunct="1">
              <a:lnSpc>
                <a:spcPct val="80000"/>
              </a:lnSpc>
              <a:defRPr/>
            </a:pPr>
            <a:r>
              <a:rPr lang="ru-RU" dirty="0" smtClean="0"/>
              <a:t>пребывание в заключении;</a:t>
            </a:r>
          </a:p>
          <a:p>
            <a:pPr eaLnBrk="1" hangingPunct="1">
              <a:lnSpc>
                <a:spcPct val="80000"/>
              </a:lnSpc>
              <a:defRPr/>
            </a:pPr>
            <a:r>
              <a:rPr lang="ru-RU" dirty="0" smtClean="0"/>
              <a:t>отношение к государственной службе;</a:t>
            </a:r>
          </a:p>
          <a:p>
            <a:pPr eaLnBrk="1" hangingPunct="1">
              <a:lnSpc>
                <a:spcPct val="80000"/>
              </a:lnSpc>
              <a:defRPr/>
            </a:pPr>
            <a:r>
              <a:rPr lang="ru-RU" dirty="0" smtClean="0"/>
              <a:t>членство в законодательных и выборных органах;</a:t>
            </a:r>
          </a:p>
          <a:p>
            <a:pPr eaLnBrk="1" hangingPunct="1">
              <a:lnSpc>
                <a:spcPct val="80000"/>
              </a:lnSpc>
              <a:defRPr/>
            </a:pPr>
            <a:r>
              <a:rPr lang="ru-RU" dirty="0" smtClean="0"/>
              <a:t>наличие некоторых видов заболеваний не позволяющих заниматься конкретным видом деятельности;</a:t>
            </a:r>
          </a:p>
          <a:p>
            <a:pPr eaLnBrk="1" hangingPunct="1">
              <a:lnSpc>
                <a:spcPct val="80000"/>
              </a:lnSpc>
              <a:defRPr/>
            </a:pPr>
            <a:r>
              <a:rPr lang="ru-RU" dirty="0" smtClean="0"/>
              <a:t>наличие образовательного ценза по некоторым видам деятельности (аудит, оценочная деятельность)</a:t>
            </a:r>
          </a:p>
          <a:p>
            <a:pPr eaLnBrk="1" hangingPunct="1">
              <a:lnSpc>
                <a:spcPct val="80000"/>
              </a:lnSpc>
              <a:defRPr/>
            </a:pPr>
            <a:r>
              <a:rPr lang="ru-RU" dirty="0" smtClean="0"/>
              <a:t>Граждане, не обладающие такими свойствами, имеют право заниматься предпринимательской деятельностью без образования юридического лица. Для занятия предпринимательской деятельностью соискатель должен зарегистрироваться в органах государственной власти в качестве индивидуального предпринимателя.</a:t>
            </a:r>
          </a:p>
          <a:p>
            <a:pPr eaLnBrk="1" hangingPunct="1">
              <a:lnSpc>
                <a:spcPct val="80000"/>
              </a:lnSpc>
              <a:defRPr/>
            </a:pPr>
            <a:r>
              <a:rPr lang="ru-RU" dirty="0" smtClean="0"/>
              <a:t>В настоящее время государственная регистрация физического лица, изъявившего желание заниматься предпринимательской деятельностью, осуществляется органами соответствующей администрации района, города (города без районного деления), поселка или села по месту постоянного жительства этого лица. Реально этим занимаются территориальные органы налоговой инспекции.</a:t>
            </a:r>
          </a:p>
          <a:p>
            <a:pPr eaLnBrk="1" hangingPunct="1">
              <a:lnSpc>
                <a:spcPct val="80000"/>
              </a:lnSpc>
              <a:defRPr/>
            </a:pPr>
            <a:r>
              <a:rPr lang="ru-RU" dirty="0" smtClean="0"/>
              <a:t>Регистрация производится в течение 15-дневного срока с момента подачи им заявления. После регистрации индивидуального предпринимателя ему выдается свидетельство, в котором указываются:</a:t>
            </a:r>
          </a:p>
          <a:p>
            <a:pPr eaLnBrk="1" hangingPunct="1">
              <a:lnSpc>
                <a:spcPct val="80000"/>
              </a:lnSpc>
              <a:defRPr/>
            </a:pPr>
            <a:r>
              <a:rPr lang="ru-RU" dirty="0" smtClean="0"/>
              <a:t>личные данные предпринимателя;</a:t>
            </a:r>
          </a:p>
          <a:p>
            <a:pPr eaLnBrk="1" hangingPunct="1">
              <a:lnSpc>
                <a:spcPct val="80000"/>
              </a:lnSpc>
              <a:defRPr/>
            </a:pPr>
            <a:r>
              <a:rPr lang="ru-RU" dirty="0" smtClean="0"/>
              <a:t>полное и точное наименование всех зарегистрированных видов деятельности;</a:t>
            </a:r>
          </a:p>
          <a:p>
            <a:pPr eaLnBrk="1" hangingPunct="1">
              <a:lnSpc>
                <a:spcPct val="80000"/>
              </a:lnSpc>
              <a:defRPr/>
            </a:pPr>
            <a:r>
              <a:rPr lang="ru-RU" dirty="0" smtClean="0"/>
              <a:t>место осуществления предпринимательской деятельности;</a:t>
            </a:r>
          </a:p>
          <a:p>
            <a:pPr eaLnBrk="1" hangingPunct="1">
              <a:lnSpc>
                <a:spcPct val="80000"/>
              </a:lnSpc>
              <a:defRPr/>
            </a:pPr>
            <a:r>
              <a:rPr lang="ru-RU" dirty="0" smtClean="0"/>
              <a:t>срок выдачи свидетельства. </a:t>
            </a:r>
          </a:p>
          <a:p>
            <a:pPr eaLnBrk="1" hangingPunct="1">
              <a:lnSpc>
                <a:spcPct val="80000"/>
              </a:lnSpc>
              <a:defRPr/>
            </a:pPr>
            <a:r>
              <a:rPr lang="ru-RU" dirty="0" smtClean="0"/>
              <a:t>Предприниматель отвечает по своим обязательствам всем принадлежащим ему имуществом.</a:t>
            </a:r>
          </a:p>
          <a:p>
            <a:pPr eaLnBrk="1" hangingPunct="1">
              <a:lnSpc>
                <a:spcPct val="80000"/>
              </a:lnSpc>
              <a:defRPr/>
            </a:pPr>
            <a:r>
              <a:rPr lang="ru-RU" dirty="0" smtClean="0"/>
              <a:t>Индивидуальное предпринимательство обладает рядом достоинств:</a:t>
            </a:r>
          </a:p>
          <a:p>
            <a:pPr eaLnBrk="1" hangingPunct="1">
              <a:lnSpc>
                <a:spcPct val="80000"/>
              </a:lnSpc>
              <a:defRPr/>
            </a:pPr>
            <a:r>
              <a:rPr lang="ru-RU" dirty="0" smtClean="0"/>
              <a:t>простота организации управления и учета, </a:t>
            </a:r>
          </a:p>
          <a:p>
            <a:pPr eaLnBrk="1" hangingPunct="1">
              <a:lnSpc>
                <a:spcPct val="80000"/>
              </a:lnSpc>
              <a:defRPr/>
            </a:pPr>
            <a:r>
              <a:rPr lang="ru-RU" dirty="0" smtClean="0"/>
              <a:t>широкая самостоятельность, </a:t>
            </a:r>
          </a:p>
          <a:p>
            <a:pPr eaLnBrk="1" hangingPunct="1">
              <a:lnSpc>
                <a:spcPct val="80000"/>
              </a:lnSpc>
              <a:defRPr/>
            </a:pPr>
            <a:r>
              <a:rPr lang="ru-RU" dirty="0" smtClean="0"/>
              <a:t>мобильность, </a:t>
            </a:r>
          </a:p>
          <a:p>
            <a:pPr eaLnBrk="1" hangingPunct="1">
              <a:lnSpc>
                <a:spcPct val="80000"/>
              </a:lnSpc>
              <a:defRPr/>
            </a:pPr>
            <a:r>
              <a:rPr lang="ru-RU" dirty="0" smtClean="0"/>
              <a:t>ярко выраженный стимул получения дохода. </a:t>
            </a:r>
          </a:p>
          <a:p>
            <a:pPr eaLnBrk="1" hangingPunct="1">
              <a:lnSpc>
                <a:spcPct val="80000"/>
              </a:lnSpc>
              <a:defRPr/>
            </a:pPr>
            <a:r>
              <a:rPr lang="ru-RU" dirty="0" smtClean="0"/>
              <a:t>В числе недостатков:</a:t>
            </a:r>
          </a:p>
          <a:p>
            <a:pPr eaLnBrk="1" hangingPunct="1">
              <a:lnSpc>
                <a:spcPct val="80000"/>
              </a:lnSpc>
              <a:defRPr/>
            </a:pPr>
            <a:r>
              <a:rPr lang="ru-RU" dirty="0" smtClean="0"/>
              <a:t>отсутствие значительных материальных и финансовых средств, </a:t>
            </a:r>
          </a:p>
          <a:p>
            <a:pPr eaLnBrk="1" hangingPunct="1">
              <a:lnSpc>
                <a:spcPct val="80000"/>
              </a:lnSpc>
              <a:defRPr/>
            </a:pPr>
            <a:r>
              <a:rPr lang="ru-RU" dirty="0" smtClean="0"/>
              <a:t>трудности получения кредитов, </a:t>
            </a:r>
          </a:p>
          <a:p>
            <a:pPr eaLnBrk="1" hangingPunct="1">
              <a:lnSpc>
                <a:spcPct val="80000"/>
              </a:lnSpc>
              <a:defRPr/>
            </a:pPr>
            <a:r>
              <a:rPr lang="ru-RU" dirty="0" smtClean="0"/>
              <a:t>полная материальная ответственность, </a:t>
            </a:r>
          </a:p>
          <a:p>
            <a:pPr eaLnBrk="1" hangingPunct="1">
              <a:lnSpc>
                <a:spcPct val="80000"/>
              </a:lnSpc>
              <a:defRPr/>
            </a:pPr>
            <a:r>
              <a:rPr lang="ru-RU" dirty="0" smtClean="0"/>
              <a:t>экономическая уязвимость и слабая правовая защищенность от воздействия рэкета и т.п.</a:t>
            </a:r>
            <a:endParaRPr lang="ru-RU" b="1" i="1" dirty="0" smtClean="0"/>
          </a:p>
          <a:p>
            <a:pPr eaLnBrk="1" hangingPunct="1">
              <a:lnSpc>
                <a:spcPct val="80000"/>
              </a:lnSpc>
              <a:defRPr/>
            </a:pPr>
            <a:r>
              <a:rPr lang="ru-RU" b="1" i="1" dirty="0" smtClean="0"/>
              <a:t>Предпринимательская деятельность строго определена по цели - это получение предпринимательского дохода (или прибыли).</a:t>
            </a:r>
            <a:endParaRPr lang="ru-RU" dirty="0" smtClean="0"/>
          </a:p>
          <a:p>
            <a:pPr eaLnBrk="1" hangingPunct="1">
              <a:lnSpc>
                <a:spcPct val="80000"/>
              </a:lnSpc>
              <a:defRPr/>
            </a:pPr>
            <a:r>
              <a:rPr lang="ru-RU" dirty="0" smtClean="0"/>
              <a:t>Стремление получить предпринимательский доход - это, пожалуй, центральный мотив ведения предпринимательской деятельности, потому что если предприниматель не рассчитывает на получение дохода, то заниматься предпринимательством не имеет никакого смысла.</a:t>
            </a:r>
          </a:p>
          <a:p>
            <a:pPr eaLnBrk="1" hangingPunct="1">
              <a:lnSpc>
                <a:spcPct val="80000"/>
              </a:lnSpc>
              <a:defRPr/>
            </a:pPr>
            <a:r>
              <a:rPr lang="ru-RU" dirty="0" smtClean="0"/>
              <a:t>Данный признак имеет три следствия:</a:t>
            </a:r>
          </a:p>
          <a:p>
            <a:pPr eaLnBrk="1" hangingPunct="1">
              <a:lnSpc>
                <a:spcPct val="80000"/>
              </a:lnSpc>
              <a:defRPr/>
            </a:pPr>
            <a:r>
              <a:rPr lang="ru-RU" dirty="0" smtClean="0"/>
              <a:t>Во-первых, поставленная цель должна быть сопоставлена с усилиями, затратами и рисками по ее достижению. Что требует выполнения соответствующих обоснований в форме составления инвестиционного проекта и бизнес-плана.</a:t>
            </a:r>
          </a:p>
          <a:p>
            <a:pPr eaLnBrk="1" hangingPunct="1">
              <a:lnSpc>
                <a:spcPct val="80000"/>
              </a:lnSpc>
              <a:defRPr/>
            </a:pPr>
            <a:r>
              <a:rPr lang="ru-RU" dirty="0" smtClean="0"/>
              <a:t>Во-вторых, предпринимательский доход не следует отождествлять только с получением прибыли. Для сегодняшнего предпринимателя предпринимательский доход представляет собой определенный материальный мотив, который включает в себя не только официально декларируемую прибыль, но и достаточно широкий перечень материальных приобретений к которым можно отнести приобретение недвижимости, товарно-материальных ценностей, получение собственной оплаты труда и оплаты труда работников предприятия, оплату предпринимательских инициатив и рисков, оплату своих собственных преференций и положения в обществе, а также возможность финансировать определенные виды деятельности.</a:t>
            </a:r>
          </a:p>
          <a:p>
            <a:pPr eaLnBrk="1" hangingPunct="1">
              <a:lnSpc>
                <a:spcPct val="80000"/>
              </a:lnSpc>
              <a:defRPr/>
            </a:pPr>
            <a:r>
              <a:rPr lang="ru-RU" dirty="0" smtClean="0"/>
              <a:t>В-третьих, в определении мотивации предпринимательской деятельности следует принимать во внимание еще одно условие, дело в том, что </a:t>
            </a:r>
            <a:r>
              <a:rPr lang="ru-RU" b="1" i="1" dirty="0" smtClean="0"/>
              <a:t>субъект права,</a:t>
            </a:r>
            <a:r>
              <a:rPr lang="ru-RU" dirty="0" smtClean="0"/>
              <a:t> которому по Российскому законодательству разрешена предпринимательская деятельность, и </a:t>
            </a:r>
            <a:r>
              <a:rPr lang="ru-RU" b="1" i="1" dirty="0" smtClean="0"/>
              <a:t>субъект, осуществляющий предпринимательскую деятельность (предприниматель),</a:t>
            </a:r>
            <a:r>
              <a:rPr lang="ru-RU" dirty="0" smtClean="0"/>
              <a:t> - это не одно и тоже лицо. Субъект права - это юридическое лицо или индивидуальный предприниматель, но независимо от того, кто является субъектом права: индивидуальный предприниматель или юридическое лицо, предпринимательскую деятельность всегда ведет конкретный человек или очень ограниченная группа лиц, тесно связанная экономическими интересами (коллективный предприниматель).</a:t>
            </a:r>
          </a:p>
          <a:p>
            <a:pPr eaLnBrk="1" hangingPunct="1">
              <a:lnSpc>
                <a:spcPct val="80000"/>
              </a:lnSpc>
              <a:defRPr/>
            </a:pPr>
            <a:r>
              <a:rPr lang="ru-RU" dirty="0" smtClean="0"/>
              <a:t>Субъект права и субъект осуществляющий предпринимательскую деятельность (предприниматель) физически почти никогда не совпадают, юридически – это разные субъекты, которые имеют различные экономические интересы, даже в случае, когда генеральный директор обладает 100% собственностью. Поэтому, мотивация деятельности юридического лица (субъекта права) и мотивация деятельности субъекта, ведущего предпринимательскую деятельность (предпринимателя), различаются. Такое несоответствие ведет к определенным практическим последствиям, в частности, юридической ответственности субъекта права и неадекватной  экономической мотивации предпринимателя.</a:t>
            </a:r>
            <a:endParaRPr lang="ru-RU" b="1" i="1" dirty="0" smtClean="0"/>
          </a:p>
          <a:p>
            <a:pPr eaLnBrk="1" hangingPunct="1">
              <a:lnSpc>
                <a:spcPct val="80000"/>
              </a:lnSpc>
              <a:defRPr/>
            </a:pPr>
            <a:r>
              <a:rPr lang="ru-RU" b="1" i="1" dirty="0" smtClean="0"/>
              <a:t>3. Предпринимательская деятельность - это деятельность по управлению оборотом капитала (производственного, торгового или финансового, собственного или заемного).</a:t>
            </a:r>
            <a:endParaRPr lang="ru-RU" dirty="0" smtClean="0"/>
          </a:p>
          <a:p>
            <a:pPr eaLnBrk="1" hangingPunct="1">
              <a:lnSpc>
                <a:spcPct val="80000"/>
              </a:lnSpc>
              <a:defRPr/>
            </a:pPr>
            <a:r>
              <a:rPr lang="ru-RU" dirty="0" smtClean="0"/>
              <a:t>По своему содержанию предпринимательская деятельность состоит в управлении оборотом капитала, в результате которого создается продукт, пригодный для присвоения участниками производственного процесса и собственниками авансированного капитала.</a:t>
            </a:r>
          </a:p>
          <a:p>
            <a:pPr eaLnBrk="1" hangingPunct="1">
              <a:lnSpc>
                <a:spcPct val="80000"/>
              </a:lnSpc>
              <a:defRPr/>
            </a:pPr>
            <a:r>
              <a:rPr lang="ru-RU" dirty="0" smtClean="0"/>
              <a:t>Известны три формы оборота капитала: производственный, торговый и финансовый капитал.</a:t>
            </a:r>
          </a:p>
          <a:p>
            <a:pPr eaLnBrk="1" hangingPunct="1">
              <a:lnSpc>
                <a:spcPct val="80000"/>
              </a:lnSpc>
              <a:defRPr/>
            </a:pPr>
            <a:r>
              <a:rPr lang="ru-RU" dirty="0" smtClean="0"/>
              <a:t>Вследствие разделения труда и ограниченности величины авансированного капитала каждый конкретный предприниматель, в конечном счете, управляет оборотом большего или меньшего количества капитала в одной из его форм. </a:t>
            </a:r>
          </a:p>
          <a:p>
            <a:pPr eaLnBrk="1" hangingPunct="1">
              <a:lnSpc>
                <a:spcPct val="80000"/>
              </a:lnSpc>
              <a:defRPr/>
            </a:pPr>
            <a:r>
              <a:rPr lang="ru-RU" dirty="0" smtClean="0"/>
              <a:t>В реальной практике это положение проявляется в том, что предприниматель осуществляет строго определенный вид деятельности, который регистрируется в учредительных документах и в отдельных случаях лицензируется.</a:t>
            </a:r>
          </a:p>
          <a:p>
            <a:pPr eaLnBrk="1" hangingPunct="1">
              <a:lnSpc>
                <a:spcPct val="80000"/>
              </a:lnSpc>
              <a:defRPr/>
            </a:pPr>
            <a:r>
              <a:rPr lang="ru-RU" dirty="0" smtClean="0"/>
              <a:t>Необходимость поддержания оборота того или иного вида капитала требует от предпринимателя умения привлекать и управлять всеми необходимыми материально-вещественными факторами производства.</a:t>
            </a:r>
          </a:p>
          <a:p>
            <a:pPr eaLnBrk="1" hangingPunct="1">
              <a:lnSpc>
                <a:spcPct val="80000"/>
              </a:lnSpc>
              <a:defRPr/>
            </a:pPr>
            <a:r>
              <a:rPr lang="ru-RU" dirty="0" smtClean="0"/>
              <a:t>Предприниматель должен решать вопросы получения необходимой суммы авансированного капитала, эффективных технологий, материалов, орудий труда и оборудования, найма рабочей силы, хранения и сбыта товаров и услуг, свободных денежных средств, а также ряд других проблем, связанных с организацией производственного процесса. Причем все эти вопросы необходимо решать так, чтобы на протяжении всего оборота капитала не возникало препятствий, связанных с нехваткой тех или иных факторов производства. </a:t>
            </a:r>
          </a:p>
          <a:p>
            <a:pPr eaLnBrk="1" hangingPunct="1">
              <a:lnSpc>
                <a:spcPct val="80000"/>
              </a:lnSpc>
              <a:defRPr/>
            </a:pPr>
            <a:r>
              <a:rPr lang="ru-RU" dirty="0" smtClean="0"/>
              <a:t>Вне полного оборота капитала предпринимательская деятельность не осуществляется.</a:t>
            </a:r>
            <a:endParaRPr lang="ru-RU" b="1" i="1" dirty="0" smtClean="0"/>
          </a:p>
          <a:p>
            <a:pPr eaLnBrk="1" hangingPunct="1">
              <a:lnSpc>
                <a:spcPct val="80000"/>
              </a:lnSpc>
              <a:defRPr/>
            </a:pPr>
            <a:r>
              <a:rPr lang="ru-RU" b="1" i="1" dirty="0" smtClean="0"/>
              <a:t>4. Предпринимательская деятельность основана на обязательствах и ответственности субъекта, ведущего предпринимательскую деятельность. </a:t>
            </a:r>
            <a:endParaRPr lang="ru-RU" dirty="0" smtClean="0"/>
          </a:p>
          <a:p>
            <a:pPr eaLnBrk="1" hangingPunct="1">
              <a:lnSpc>
                <a:spcPct val="80000"/>
              </a:lnSpc>
              <a:defRPr/>
            </a:pPr>
            <a:r>
              <a:rPr lang="ru-RU" dirty="0" smtClean="0"/>
              <a:t>Обеспечение оборота капитала в ходе осуществления предпринимательской деятельности достигается вложением в “дело” как собственных, так и заемных ресурсов в форме вещей, денежных средств или трудового участия. При организации “дела” на собственных ресурсах предприниматель рискует только своим собственным имуществом и только он сам становится собственником полученного результата. Привлечение сторонних ресурсов (имущества, денежных средств или трудового участия) всегда сопряжено с оформлением соответствующих договорных обязательств, обязательств по распределению конечного результата, а также с ответственностью за сохранность привлеченных ресурсов. Чаще всего такие отношения закрепляются договорами о совместной деятельности, кредитными договорами, договорами аренды или другими, предполагающими привлечение чужих средств в собственный оборот. В этих договорах предусматриваются и меры ответственности предпринимателя за сохранность и использование привлеченных средств. </a:t>
            </a:r>
          </a:p>
          <a:p>
            <a:pPr eaLnBrk="1" hangingPunct="1">
              <a:lnSpc>
                <a:spcPct val="80000"/>
              </a:lnSpc>
              <a:defRPr/>
            </a:pPr>
            <a:r>
              <a:rPr lang="ru-RU" dirty="0" smtClean="0"/>
              <a:t>Таким образом, </a:t>
            </a:r>
            <a:r>
              <a:rPr lang="ru-RU" u="sng" dirty="0" smtClean="0"/>
              <a:t>первая группа</a:t>
            </a:r>
            <a:r>
              <a:rPr lang="ru-RU" dirty="0" smtClean="0"/>
              <a:t> обязательств предпринимателя возникает в отношении сохранности, возмещения заемных ресурсов и платы за их использование (по использованию капитала).</a:t>
            </a:r>
            <a:endParaRPr lang="ru-RU" u="sng" dirty="0" smtClean="0"/>
          </a:p>
          <a:p>
            <a:pPr eaLnBrk="1" hangingPunct="1">
              <a:lnSpc>
                <a:spcPct val="80000"/>
              </a:lnSpc>
              <a:defRPr/>
            </a:pPr>
            <a:r>
              <a:rPr lang="ru-RU" u="sng" dirty="0" smtClean="0"/>
              <a:t>Вторая группа</a:t>
            </a:r>
            <a:r>
              <a:rPr lang="ru-RU" dirty="0" smtClean="0"/>
              <a:t> обязательств предпринимателя возникает из взаимоотношений с поставщиками и покупателями товаров и услуг. Эти обязательства в основном охватывают вопросы качества товаров и услуг, сроков их предоставления и оплаты. Такие отношения, как правило, регулируются хозяйственными договорами и в качестве мер ответственности содержат различного рода условия и штрафные санкции за нарушение условий договоров (контрактов).</a:t>
            </a:r>
            <a:endParaRPr lang="ru-RU" u="sng" dirty="0" smtClean="0"/>
          </a:p>
          <a:p>
            <a:pPr eaLnBrk="1" hangingPunct="1">
              <a:lnSpc>
                <a:spcPct val="80000"/>
              </a:lnSpc>
              <a:defRPr/>
            </a:pPr>
            <a:r>
              <a:rPr lang="ru-RU" u="sng" dirty="0" smtClean="0"/>
              <a:t>Третья группа</a:t>
            </a:r>
            <a:r>
              <a:rPr lang="ru-RU" dirty="0" smtClean="0"/>
              <a:t> обязательств включает в себя отношения с наемными работниками по поводу оплаты их труда, условий работы и социальной защиты. Отношения с наемными работниками закрепляются в трудовых договорах (контрактах) и подкрепляются законодательными нормами по защите интересов сторон. В случае трудового конфликта ущемленная в правах сторона имеет право обратиться в суд и привлечь обидчика к ответственности на основании решения суда.</a:t>
            </a:r>
            <a:endParaRPr lang="ru-RU" u="sng" dirty="0" smtClean="0"/>
          </a:p>
          <a:p>
            <a:pPr eaLnBrk="1" hangingPunct="1">
              <a:lnSpc>
                <a:spcPct val="80000"/>
              </a:lnSpc>
              <a:defRPr/>
            </a:pPr>
            <a:r>
              <a:rPr lang="ru-RU" u="sng" dirty="0" smtClean="0"/>
              <a:t>Четвертая группа</a:t>
            </a:r>
            <a:r>
              <a:rPr lang="ru-RU" dirty="0" smtClean="0"/>
              <a:t> обязательств становится все более ощутимой - это обязательства предпринимателя перед бюджетом и ВБФ. Особенности этого рода обязательств состоят в том, что предприниматель почти всегда (за исключением особых случаев) не имеет возможности вступать ни в какие договорные отношения с бюджетом и ВБФ, он должен выполнять требования многочисленных нормативных актов по размерам, срокам платежей и предоставлению отчетности. За нарушение обязательств, закрепленных в нормативных актах предпринимателю могут применяться различные меры ответственности, в том числе, экономические, административные и уголовные. Для того чтобы избежать нецелесообразных платежей, штрафов и пеней предприниматель должен хорошо знать законодательную базу по регулированию экономической деятельности, уметь оптимизировать хозяйственные договоры и расчеты по ним, а также ценить знающих специалистов.</a:t>
            </a:r>
            <a:endParaRPr lang="ru-RU" b="1" i="1" dirty="0" smtClean="0"/>
          </a:p>
          <a:p>
            <a:pPr eaLnBrk="1" hangingPunct="1">
              <a:lnSpc>
                <a:spcPct val="80000"/>
              </a:lnSpc>
              <a:defRPr/>
            </a:pPr>
            <a:r>
              <a:rPr lang="ru-RU" b="1" i="1" dirty="0" smtClean="0"/>
              <a:t>Ответственность предпринимателя</a:t>
            </a:r>
            <a:r>
              <a:rPr lang="ru-RU" dirty="0" smtClean="0"/>
              <a:t> наступает в случае невыполнения по его вине, либо ненадлежащего выполнения им условий заключенных договоров, требований нормативных актов, нанесения ущерба какому-либо лицу, а также в случае его несостоятельности и банкротства.</a:t>
            </a:r>
          </a:p>
          <a:p>
            <a:pPr eaLnBrk="1" hangingPunct="1">
              <a:lnSpc>
                <a:spcPct val="80000"/>
              </a:lnSpc>
              <a:defRPr/>
            </a:pPr>
            <a:r>
              <a:rPr lang="ru-RU" dirty="0" smtClean="0"/>
              <a:t> В случае признания вины на субъект права, осуществляющего предпринимательскую деятельность (предприятие, фирму), может быть обращена </a:t>
            </a:r>
            <a:r>
              <a:rPr lang="ru-RU" b="1" i="1" dirty="0" smtClean="0"/>
              <a:t>имущественная ответственность</a:t>
            </a:r>
            <a:r>
              <a:rPr lang="ru-RU" dirty="0" smtClean="0"/>
              <a:t>. В дополнение к имущественной ответственности субъекта права, достаточно часто применяются меры </a:t>
            </a:r>
            <a:r>
              <a:rPr lang="ru-RU" b="1" i="1" dirty="0" smtClean="0"/>
              <a:t>административной ответственности</a:t>
            </a:r>
            <a:r>
              <a:rPr lang="ru-RU" dirty="0" smtClean="0"/>
              <a:t> к руководителям фирм (административные штрафы, применятся в основном за нарушение законодательных норм), кроме того, за отдельные нарушения, действующее в России законодательство предусматривает и</a:t>
            </a:r>
            <a:r>
              <a:rPr lang="ru-RU" b="1" i="1" dirty="0" smtClean="0"/>
              <a:t> уголовную ответственность</a:t>
            </a:r>
            <a:r>
              <a:rPr lang="ru-RU" dirty="0" smtClean="0"/>
              <a:t> должностных лиц.</a:t>
            </a:r>
          </a:p>
          <a:p>
            <a:pPr eaLnBrk="1" hangingPunct="1">
              <a:lnSpc>
                <a:spcPct val="80000"/>
              </a:lnSpc>
              <a:defRPr/>
            </a:pPr>
            <a:r>
              <a:rPr lang="ru-RU" dirty="0" smtClean="0"/>
              <a:t>Основной вид ответственности, предусмотренный действующим законодательством в области регулирования предпринимательской деятельности - это имущественная ответственность физического или юридического лица (субъекта права).</a:t>
            </a:r>
          </a:p>
          <a:p>
            <a:pPr eaLnBrk="1" hangingPunct="1">
              <a:lnSpc>
                <a:spcPct val="80000"/>
              </a:lnSpc>
              <a:defRPr/>
            </a:pPr>
            <a:r>
              <a:rPr lang="ru-RU" dirty="0" smtClean="0"/>
              <a:t>Физическое или юридическое лицо, осуществляющее предпринимательскую деятельность  отвечает  по  своим  обязательствам всем принадлежащим ему имуществом, за исключением имущества, на которое в соответствии с законом не может быть обращено взыскание. </a:t>
            </a:r>
          </a:p>
          <a:p>
            <a:pPr eaLnBrk="1" hangingPunct="1">
              <a:lnSpc>
                <a:spcPct val="80000"/>
              </a:lnSpc>
              <a:defRPr/>
            </a:pPr>
            <a:r>
              <a:rPr lang="ru-RU" dirty="0" smtClean="0"/>
              <a:t>Обычно, пользуются</a:t>
            </a:r>
            <a:r>
              <a:rPr lang="ru-RU" b="1" i="1" dirty="0" smtClean="0"/>
              <a:t> двумя способами приведения в действие имущественной ответственности</a:t>
            </a:r>
            <a:r>
              <a:rPr lang="ru-RU" dirty="0" smtClean="0"/>
              <a:t> в случае признания вины предпринимателя. Во-первых, добровольное признание ответственности и удовлетворение исков. Во-вторых, признание ответственности предпринимателя через арбитражный или третейский суд. В обоих случаях лицу, осуществляющему предпринимательскую деятельность предстоит удовлетворить иск пострадавшей стороны. Но возможен случай, когда предприниматель не в состоянии удовлетворить требования истцов и кредиторов в таком случае к нему может быть применена крайняя мера, такая предпринимательская структура может быть признана несостоятельной (неплатежеспособной) и к ней может быть применена процедура банкротства. Процедуры банкротства индивидуального предпринимателя и юридического лица различаются между собой, а порядок их осуществления прописан нормативными актами. Основная цель проведения процедуры банкротства обеспечить полную имущественную ответственность предпринимателя за результаты своей деятельности.</a:t>
            </a:r>
            <a:endParaRPr lang="ru-RU" b="1" i="1" dirty="0" smtClean="0"/>
          </a:p>
          <a:p>
            <a:pPr eaLnBrk="1" hangingPunct="1">
              <a:lnSpc>
                <a:spcPct val="80000"/>
              </a:lnSpc>
              <a:defRPr/>
            </a:pPr>
            <a:r>
              <a:rPr lang="ru-RU" b="1" i="1" dirty="0" smtClean="0"/>
              <a:t>5. Предпринимательская деятельность это деятельность, которая строится на точном учете и соблюдении действующего законодательства.</a:t>
            </a:r>
            <a:endParaRPr lang="ru-RU" dirty="0" smtClean="0"/>
          </a:p>
          <a:p>
            <a:pPr eaLnBrk="1" hangingPunct="1">
              <a:lnSpc>
                <a:spcPct val="80000"/>
              </a:lnSpc>
              <a:defRPr/>
            </a:pPr>
            <a:r>
              <a:rPr lang="ru-RU" dirty="0" smtClean="0"/>
              <a:t>Предпринимательская деятельность осуществляется в рамках определенной законодательной среды, правовых норм и нормативных регуляторов, несоблюдение которых влечет применение государством тех или мер ответственности и санкций.</a:t>
            </a:r>
          </a:p>
          <a:p>
            <a:pPr eaLnBrk="1" hangingPunct="1">
              <a:lnSpc>
                <a:spcPct val="80000"/>
              </a:lnSpc>
              <a:defRPr/>
            </a:pPr>
            <a:r>
              <a:rPr lang="ru-RU" dirty="0" smtClean="0"/>
              <a:t>Легитимность поведения предпринимателя предполагает соблюдение как минимум трех основных аспектов поведения, которые вытекают из сегодняшнего состояния нормативно-правовой базы.</a:t>
            </a:r>
            <a:endParaRPr lang="ru-RU" u="sng" dirty="0" smtClean="0"/>
          </a:p>
          <a:p>
            <a:pPr eaLnBrk="1" hangingPunct="1">
              <a:lnSpc>
                <a:spcPct val="80000"/>
              </a:lnSpc>
              <a:defRPr/>
            </a:pPr>
            <a:r>
              <a:rPr lang="ru-RU" u="sng" dirty="0" smtClean="0"/>
              <a:t>Во-первых,</a:t>
            </a:r>
            <a:r>
              <a:rPr lang="ru-RU" dirty="0" smtClean="0"/>
              <a:t> это соблюдение прямых предписаний, закрепленных в законодательных и нормативных актах. Такие предписания прямо регламентируют действия предпринимателя в определенных ситуациях, например: порядок регистрации или ликвидации предприятия, порядок расчета и уплаты налогов, порядок и сроки предоставления отчетности, порядок ведения кассовых операций и другие. Соблюдение такого рода норм контролируется соответствующими органами государственной власти (федеральными или муниципальными), а их несоблюдение влечет за собой применение соответствующих санкций к нарушителю. Возможности маневра предпринимателя здесь состоят лишь в точном знании закона, учете ситуации, недопущении нарушений и как следствие непопадание под применение санкций.</a:t>
            </a:r>
          </a:p>
          <a:p>
            <a:pPr eaLnBrk="1" hangingPunct="1">
              <a:lnSpc>
                <a:spcPct val="80000"/>
              </a:lnSpc>
              <a:defRPr/>
            </a:pPr>
            <a:r>
              <a:rPr lang="ru-RU" dirty="0" smtClean="0"/>
              <a:t>При кажущейся простоте поведения, сегодня это очень сложный вопрос для многих, занимающихся предпринимательской деятельностью. Такая ситуация возникает в основном из </a:t>
            </a:r>
            <a:r>
              <a:rPr lang="ru-RU" dirty="0" err="1" smtClean="0"/>
              <a:t>неоптимальности</a:t>
            </a:r>
            <a:r>
              <a:rPr lang="ru-RU" dirty="0" smtClean="0"/>
              <a:t> нормативной базы и возможности субъективного толкования некоторых нормативных положений, недостаточной квалификации предпринимателей и экономических служб предприятий.</a:t>
            </a:r>
            <a:endParaRPr lang="ru-RU" u="sng" dirty="0" smtClean="0"/>
          </a:p>
          <a:p>
            <a:pPr eaLnBrk="1" hangingPunct="1">
              <a:lnSpc>
                <a:spcPct val="80000"/>
              </a:lnSpc>
              <a:defRPr/>
            </a:pPr>
            <a:r>
              <a:rPr lang="ru-RU" u="sng" dirty="0" smtClean="0"/>
              <a:t>Во-вторых,</a:t>
            </a:r>
            <a:r>
              <a:rPr lang="ru-RU" dirty="0" smtClean="0"/>
              <a:t> это учет косвенных регуляторов, которые устанавливают принципы, правила или нормы поведения предпринимателя. Такого рода законодательные нормы позволяют предпринимателю </a:t>
            </a:r>
            <a:r>
              <a:rPr lang="ru-RU" dirty="0" err="1" smtClean="0"/>
              <a:t>оптимизировть</a:t>
            </a:r>
            <a:r>
              <a:rPr lang="ru-RU" dirty="0" smtClean="0"/>
              <a:t> свою деятельность, избежать непроизводительных затрат, налогов, получить дополнительные льготы или инвестиции. К таким предписаниям можно отнести: дифференциацию арендной платы - позволяет </a:t>
            </a:r>
            <a:r>
              <a:rPr lang="ru-RU" dirty="0" err="1" smtClean="0"/>
              <a:t>минимизироварть</a:t>
            </a:r>
            <a:r>
              <a:rPr lang="ru-RU" dirty="0" smtClean="0"/>
              <a:t> затраты на размещение; установление льгот по использованию прибыли малыми предприятиями - позволяет уменьшить налог на прибыль; создание целевых фондов - позволяет получить льготные кредиты для инвестирования и другие. Правильный учет такого рода регуляторов уже в настоящее время может быть очень эффективным.</a:t>
            </a:r>
            <a:endParaRPr lang="ru-RU" u="sng" dirty="0" smtClean="0"/>
          </a:p>
          <a:p>
            <a:pPr eaLnBrk="1" hangingPunct="1">
              <a:lnSpc>
                <a:spcPct val="80000"/>
              </a:lnSpc>
              <a:defRPr/>
            </a:pPr>
            <a:r>
              <a:rPr lang="ru-RU" u="sng" dirty="0" smtClean="0"/>
              <a:t>В-третьих,</a:t>
            </a:r>
            <a:r>
              <a:rPr lang="ru-RU" dirty="0" smtClean="0"/>
              <a:t> практика предпринимательства приводит к тому, что в регионах на определенный момент времени формируются вполне определенные моральные принципы осуществления предпринимательской деятельности. Такие принципы обычно не зафиксированы в законодательных актах и нормативных документах, но они складываются из практической деятельности и взаимоотношений предпринимательских структур, их появление чаще всего связано с пробелами и несовершенством законодательства. Как правило, такие моральные нормы не противоречат закону (либо в противном случае предприниматели терпимо относятся к применению санкций), но создают этикет практического ведения предпринимательской деятельности. Этот процесс характерен не только для нашей страны и нашего времени, он дает возможность соотнести потребности развития нормативной базы предпринимательства с общественной моралью и в той части, которая не противоречит морали общества или государственному устройству, они вполне </a:t>
            </a:r>
            <a:r>
              <a:rPr lang="ru-RU" dirty="0" err="1" smtClean="0"/>
              <a:t>лигитимны</a:t>
            </a:r>
            <a:r>
              <a:rPr lang="ru-RU" dirty="0" smtClean="0"/>
              <a:t> и со временем могут приобрести форму правовых норм. </a:t>
            </a:r>
            <a:endParaRPr lang="ru-RU" b="1" i="1" dirty="0" smtClean="0"/>
          </a:p>
          <a:p>
            <a:pPr eaLnBrk="1" hangingPunct="1">
              <a:lnSpc>
                <a:spcPct val="80000"/>
              </a:lnSpc>
              <a:defRPr/>
            </a:pPr>
            <a:r>
              <a:rPr lang="ru-RU" b="1" i="1" dirty="0" smtClean="0"/>
              <a:t>6. Предпринимательская деятельность всегда направлена на удовлетворение общественных потребностей и строится на соблюдении экономических интересов.</a:t>
            </a:r>
            <a:endParaRPr lang="ru-RU" dirty="0" smtClean="0"/>
          </a:p>
          <a:p>
            <a:pPr eaLnBrk="1" hangingPunct="1">
              <a:lnSpc>
                <a:spcPct val="80000"/>
              </a:lnSpc>
              <a:defRPr/>
            </a:pPr>
            <a:r>
              <a:rPr lang="ru-RU" dirty="0" smtClean="0"/>
              <a:t>Предпринимательство - это сугубо категория рыночной экономики, она отражает отношения товарного производства. Поэтому вне рынка, вне обмена товаров и услуг, вне удовлетворения общественных потребностей и учета экономических интересов участников, получить предпринимательский доход невозможно. Соблюдение экономических интересов предпринимателя, предлагающего на рынке свои товары и услуги, с одной стороны, и интересов покупателя обязательно. Причем интерес покупателя здесь является ведущим, он определяет возможность удовлетворения интереса предпринимателя.</a:t>
            </a:r>
          </a:p>
          <a:p>
            <a:pPr eaLnBrk="1" hangingPunct="1">
              <a:lnSpc>
                <a:spcPct val="80000"/>
              </a:lnSpc>
              <a:defRPr/>
            </a:pPr>
            <a:r>
              <a:rPr lang="ru-RU" dirty="0" smtClean="0"/>
              <a:t>Предпринимательская деятельность делает акцент не на максимизацию прибыли, а на потребителя, на его потребности, удовлетворение которых благодаря высокому уровню организации предпринимательства и может принести максимальную прибыль.</a:t>
            </a:r>
          </a:p>
          <a:p>
            <a:pPr eaLnBrk="1" hangingPunct="1">
              <a:lnSpc>
                <a:spcPct val="80000"/>
              </a:lnSpc>
              <a:defRPr/>
            </a:pPr>
            <a:r>
              <a:rPr lang="ru-RU" dirty="0" smtClean="0"/>
              <a:t>Предпринимательство ориентировано на непрерывный поиск изменений в потребностях, спросе конечного потребителя на продукцию и услуги и удовлетворение этой потребности путем организации производства, сбыта, маркетинга, логистики, менеджмента, с использованием лучших новаций, приносящих максимум производительности в каждой из стадий процесса воспроизводства.</a:t>
            </a:r>
          </a:p>
          <a:p>
            <a:pPr eaLnBrk="1" hangingPunct="1">
              <a:lnSpc>
                <a:spcPct val="80000"/>
              </a:lnSpc>
              <a:defRPr/>
            </a:pPr>
            <a:r>
              <a:rPr lang="ru-RU" dirty="0" smtClean="0"/>
              <a:t>Предложить интересный товар и услуги - это всегда нелегко и предприниматель  прилагает к этому усилия, но принцип предпринимательства должен соблюдаться всегда. Товар и услуга всегда должны быть полезны и желанны для покупателя, в противном случае, деятельность по получению денег от покупателя выходит за рамки предпринимательской и, в зависимости от ее содержания, она соответствующим образом и квалифицируется.</a:t>
            </a:r>
          </a:p>
          <a:p>
            <a:pPr>
              <a:defRPr/>
            </a:pPr>
            <a:endParaRPr lang="ru-RU" dirty="0"/>
          </a:p>
        </p:txBody>
      </p:sp>
      <p:sp>
        <p:nvSpPr>
          <p:cNvPr id="4" name="Номер слайда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3233C47-582E-4678-884F-6F54C898CF1E}" type="slidenum">
              <a:rPr kumimoji="0" lang="ru-RU" altLang="ru-RU"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ru-RU" altLang="ru-RU"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72830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Times New Roman" panose="02020603050405020304" pitchFamily="18" charset="0"/>
            </a:endParaRPr>
          </a:p>
        </p:txBody>
      </p:sp>
      <p:sp>
        <p:nvSpPr>
          <p:cNvPr id="322564" name="Номер слайда 3"/>
          <p:cNvSpPr>
            <a:spLocks noGrp="1"/>
          </p:cNvSpPr>
          <p:nvPr>
            <p:ph type="sldNum" sz="quarter" idx="5"/>
          </p:nvPr>
        </p:nvSpPr>
        <p:spPr>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1D54D5F-006D-4895-B6E7-63CD9C777D74}" type="slidenum">
              <a:rPr kumimoji="0" lang="ru-RU" altLang="ru-RU"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ru-RU" altLang="ru-RU"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55364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6B3A0B2A-9E3A-44D7-9D8E-80DC0C60CE40}" type="datetime1">
              <a:rPr lang="ru-RU"/>
              <a:pPr>
                <a:defRPr/>
              </a:pPr>
              <a:t>17.02.2021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64FC9862-F937-4489-8B6E-C0B68204655B}" type="slidenum">
              <a:rPr lang="ru-RU" altLang="ru-RU"/>
              <a:pPr/>
              <a:t>‹#›</a:t>
            </a:fld>
            <a:endParaRPr lang="ru-RU" altLang="ru-RU"/>
          </a:p>
        </p:txBody>
      </p:sp>
    </p:spTree>
    <p:extLst>
      <p:ext uri="{BB962C8B-B14F-4D97-AF65-F5344CB8AC3E}">
        <p14:creationId xmlns:p14="http://schemas.microsoft.com/office/powerpoint/2010/main" val="1779469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C3A92142-4637-4FD6-96A8-178CA1ED63CE}" type="datetime1">
              <a:rPr lang="ru-RU"/>
              <a:pPr>
                <a:defRPr/>
              </a:pPr>
              <a:t>17.02.2021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1CC7AEA8-59CB-4A72-8F91-DE80E37E1477}" type="slidenum">
              <a:rPr lang="ru-RU" altLang="ru-RU"/>
              <a:pPr/>
              <a:t>‹#›</a:t>
            </a:fld>
            <a:endParaRPr lang="ru-RU" altLang="ru-RU"/>
          </a:p>
        </p:txBody>
      </p:sp>
    </p:spTree>
    <p:extLst>
      <p:ext uri="{BB962C8B-B14F-4D97-AF65-F5344CB8AC3E}">
        <p14:creationId xmlns:p14="http://schemas.microsoft.com/office/powerpoint/2010/main" val="776683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55AE318C-D45B-4D16-B689-F97F4ED728AF}" type="datetime1">
              <a:rPr lang="ru-RU"/>
              <a:pPr>
                <a:defRPr/>
              </a:pPr>
              <a:t>17.02.2021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20A09585-3C76-46F1-B8ED-3F838B74D7D4}" type="slidenum">
              <a:rPr lang="ru-RU" altLang="ru-RU"/>
              <a:pPr/>
              <a:t>‹#›</a:t>
            </a:fld>
            <a:endParaRPr lang="ru-RU" altLang="ru-RU"/>
          </a:p>
        </p:txBody>
      </p:sp>
    </p:spTree>
    <p:extLst>
      <p:ext uri="{BB962C8B-B14F-4D97-AF65-F5344CB8AC3E}">
        <p14:creationId xmlns:p14="http://schemas.microsoft.com/office/powerpoint/2010/main" val="2421253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609600" y="274639"/>
            <a:ext cx="10972800" cy="5851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3" name="Дата 2"/>
          <p:cNvSpPr>
            <a:spLocks noGrp="1"/>
          </p:cNvSpPr>
          <p:nvPr>
            <p:ph type="dt" sz="half" idx="10"/>
          </p:nvPr>
        </p:nvSpPr>
        <p:spPr>
          <a:xfrm>
            <a:off x="609600" y="6245225"/>
            <a:ext cx="2844800" cy="476250"/>
          </a:xfrm>
        </p:spPr>
        <p:txBody>
          <a:bodyPr/>
          <a:lstStyle>
            <a:lvl1pPr>
              <a:defRPr/>
            </a:lvl1pPr>
          </a:lstStyle>
          <a:p>
            <a:pPr>
              <a:defRPr/>
            </a:pPr>
            <a:endParaRPr lang="ru-RU"/>
          </a:p>
        </p:txBody>
      </p:sp>
      <p:sp>
        <p:nvSpPr>
          <p:cNvPr id="4" name="Нижний колонтитул 3"/>
          <p:cNvSpPr>
            <a:spLocks noGrp="1"/>
          </p:cNvSpPr>
          <p:nvPr>
            <p:ph type="ftr" sz="quarter" idx="11"/>
          </p:nvPr>
        </p:nvSpPr>
        <p:spPr>
          <a:xfrm>
            <a:off x="4165600" y="6245225"/>
            <a:ext cx="3860800" cy="476250"/>
          </a:xfrm>
        </p:spPr>
        <p:txBody>
          <a:bodyPr/>
          <a:lstStyle>
            <a:lvl1pPr>
              <a:defRPr/>
            </a:lvl1pPr>
          </a:lstStyle>
          <a:p>
            <a:pPr>
              <a:defRPr/>
            </a:pPr>
            <a:endParaRPr lang="ru-RU"/>
          </a:p>
        </p:txBody>
      </p:sp>
      <p:sp>
        <p:nvSpPr>
          <p:cNvPr id="5" name="Номер слайда 4"/>
          <p:cNvSpPr>
            <a:spLocks noGrp="1"/>
          </p:cNvSpPr>
          <p:nvPr>
            <p:ph type="sldNum" sz="quarter" idx="12"/>
          </p:nvPr>
        </p:nvSpPr>
        <p:spPr>
          <a:xfrm>
            <a:off x="8737600" y="6245225"/>
            <a:ext cx="2844800" cy="476250"/>
          </a:xfrm>
        </p:spPr>
        <p:txBody>
          <a:bodyPr/>
          <a:lstStyle>
            <a:lvl1pPr>
              <a:defRPr/>
            </a:lvl1pPr>
          </a:lstStyle>
          <a:p>
            <a:fld id="{6DA1279F-B6AF-47C8-9F9A-B04BDE6CCB56}" type="slidenum">
              <a:rPr lang="ru-RU" altLang="ru-RU"/>
              <a:pPr/>
              <a:t>‹#›</a:t>
            </a:fld>
            <a:endParaRPr lang="ru-RU" altLang="ru-RU"/>
          </a:p>
        </p:txBody>
      </p:sp>
    </p:spTree>
    <p:extLst>
      <p:ext uri="{BB962C8B-B14F-4D97-AF65-F5344CB8AC3E}">
        <p14:creationId xmlns:p14="http://schemas.microsoft.com/office/powerpoint/2010/main" val="3908612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Заголовок, схема или организационная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smtClean="0"/>
              <a:t>Образец заголовка</a:t>
            </a:r>
            <a:endParaRPr lang="ru-RU"/>
          </a:p>
        </p:txBody>
      </p:sp>
      <p:sp>
        <p:nvSpPr>
          <p:cNvPr id="3" name="Рисунок SmartArt 2"/>
          <p:cNvSpPr>
            <a:spLocks noGrp="1"/>
          </p:cNvSpPr>
          <p:nvPr>
            <p:ph type="dgm" idx="1"/>
          </p:nvPr>
        </p:nvSpPr>
        <p:spPr>
          <a:xfrm>
            <a:off x="609600" y="1600201"/>
            <a:ext cx="10972800" cy="4525963"/>
          </a:xfrm>
        </p:spPr>
        <p:txBody>
          <a:bodyPr/>
          <a:lstStyle/>
          <a:p>
            <a:pPr lvl="0"/>
            <a:endParaRPr lang="ru-RU" noProof="0" smtClean="0"/>
          </a:p>
        </p:txBody>
      </p:sp>
      <p:sp>
        <p:nvSpPr>
          <p:cNvPr id="4" name="Rectangle 4"/>
          <p:cNvSpPr>
            <a:spLocks noGrp="1" noChangeArrowheads="1"/>
          </p:cNvSpPr>
          <p:nvPr>
            <p:ph type="dt" sz="half" idx="10"/>
          </p:nvPr>
        </p:nvSpPr>
        <p:spPr/>
        <p:txBody>
          <a:bodyPr/>
          <a:lstStyle>
            <a:lvl1pPr>
              <a:defRPr/>
            </a:lvl1pPr>
          </a:lstStyle>
          <a:p>
            <a:pPr>
              <a:defRPr/>
            </a:pPr>
            <a:endParaRPr lang="ru-RU"/>
          </a:p>
        </p:txBody>
      </p:sp>
      <p:sp>
        <p:nvSpPr>
          <p:cNvPr id="5" name="Rectangle 5"/>
          <p:cNvSpPr>
            <a:spLocks noGrp="1" noChangeArrowheads="1"/>
          </p:cNvSpPr>
          <p:nvPr>
            <p:ph type="ftr" sz="quarter" idx="11"/>
          </p:nvPr>
        </p:nvSpPr>
        <p:spPr/>
        <p:txBody>
          <a:bodyPr/>
          <a:lstStyle>
            <a:lvl1pPr>
              <a:defRPr/>
            </a:lvl1pPr>
          </a:lstStyle>
          <a:p>
            <a:pPr>
              <a:defRPr/>
            </a:pPr>
            <a:endParaRPr lang="ru-RU"/>
          </a:p>
        </p:txBody>
      </p:sp>
      <p:sp>
        <p:nvSpPr>
          <p:cNvPr id="6" name="Rectangle 6"/>
          <p:cNvSpPr>
            <a:spLocks noGrp="1" noChangeArrowheads="1"/>
          </p:cNvSpPr>
          <p:nvPr>
            <p:ph type="sldNum" sz="quarter" idx="12"/>
          </p:nvPr>
        </p:nvSpPr>
        <p:spPr/>
        <p:txBody>
          <a:bodyPr/>
          <a:lstStyle>
            <a:lvl1pPr>
              <a:defRPr/>
            </a:lvl1pPr>
          </a:lstStyle>
          <a:p>
            <a:fld id="{827CA650-BEDB-400D-B453-3B378ECC26BD}" type="slidenum">
              <a:rPr lang="ru-RU" altLang="ru-RU"/>
              <a:pPr/>
              <a:t>‹#›</a:t>
            </a:fld>
            <a:endParaRPr lang="ru-RU" altLang="ru-RU"/>
          </a:p>
        </p:txBody>
      </p:sp>
    </p:spTree>
    <p:extLst>
      <p:ext uri="{BB962C8B-B14F-4D97-AF65-F5344CB8AC3E}">
        <p14:creationId xmlns:p14="http://schemas.microsoft.com/office/powerpoint/2010/main" val="591293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C3822BEC-CD4E-47A0-A5E7-AE60B5C23470}" type="slidenum">
              <a:rPr lang="ru-RU" altLang="ru-RU"/>
              <a:pPr/>
              <a:t>‹#›</a:t>
            </a:fld>
            <a:endParaRPr lang="ru-RU" altLang="ru-RU"/>
          </a:p>
        </p:txBody>
      </p:sp>
    </p:spTree>
    <p:extLst>
      <p:ext uri="{BB962C8B-B14F-4D97-AF65-F5344CB8AC3E}">
        <p14:creationId xmlns:p14="http://schemas.microsoft.com/office/powerpoint/2010/main" val="3360122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8AB53C25-40FA-42FD-B02B-803EE85EE256}" type="slidenum">
              <a:rPr lang="ru-RU" altLang="ru-RU"/>
              <a:pPr/>
              <a:t>‹#›</a:t>
            </a:fld>
            <a:endParaRPr lang="ru-RU" altLang="ru-RU"/>
          </a:p>
        </p:txBody>
      </p:sp>
    </p:spTree>
    <p:extLst>
      <p:ext uri="{BB962C8B-B14F-4D97-AF65-F5344CB8AC3E}">
        <p14:creationId xmlns:p14="http://schemas.microsoft.com/office/powerpoint/2010/main" val="3515638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A4B320D3-5D26-4971-9EC1-25F0F7287504}" type="slidenum">
              <a:rPr lang="ru-RU" altLang="ru-RU"/>
              <a:pPr/>
              <a:t>‹#›</a:t>
            </a:fld>
            <a:endParaRPr lang="ru-RU" altLang="ru-RU"/>
          </a:p>
        </p:txBody>
      </p:sp>
    </p:spTree>
    <p:extLst>
      <p:ext uri="{BB962C8B-B14F-4D97-AF65-F5344CB8AC3E}">
        <p14:creationId xmlns:p14="http://schemas.microsoft.com/office/powerpoint/2010/main" val="2107768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F3E79402-07A3-4F7A-93FA-29D90E5E5752}" type="slidenum">
              <a:rPr lang="ru-RU" altLang="ru-RU"/>
              <a:pPr/>
              <a:t>‹#›</a:t>
            </a:fld>
            <a:endParaRPr lang="ru-RU" altLang="ru-RU"/>
          </a:p>
        </p:txBody>
      </p:sp>
    </p:spTree>
    <p:extLst>
      <p:ext uri="{BB962C8B-B14F-4D97-AF65-F5344CB8AC3E}">
        <p14:creationId xmlns:p14="http://schemas.microsoft.com/office/powerpoint/2010/main" val="41596695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fld id="{64ADCE63-F77F-468B-B8FE-6712355B695C}" type="slidenum">
              <a:rPr lang="ru-RU" altLang="ru-RU"/>
              <a:pPr/>
              <a:t>‹#›</a:t>
            </a:fld>
            <a:endParaRPr lang="ru-RU" altLang="ru-RU"/>
          </a:p>
        </p:txBody>
      </p:sp>
    </p:spTree>
    <p:extLst>
      <p:ext uri="{BB962C8B-B14F-4D97-AF65-F5344CB8AC3E}">
        <p14:creationId xmlns:p14="http://schemas.microsoft.com/office/powerpoint/2010/main" val="3865762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fld id="{AA50F0DE-B0BB-4E60-8FC7-E78D642B3048}" type="slidenum">
              <a:rPr lang="ru-RU" altLang="ru-RU"/>
              <a:pPr/>
              <a:t>‹#›</a:t>
            </a:fld>
            <a:endParaRPr lang="ru-RU" altLang="ru-RU"/>
          </a:p>
        </p:txBody>
      </p:sp>
    </p:spTree>
    <p:extLst>
      <p:ext uri="{BB962C8B-B14F-4D97-AF65-F5344CB8AC3E}">
        <p14:creationId xmlns:p14="http://schemas.microsoft.com/office/powerpoint/2010/main" val="347976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764EBBC2-07D7-4DD0-857C-8B99B97FE15C}" type="datetime1">
              <a:rPr lang="ru-RU"/>
              <a:pPr>
                <a:defRPr/>
              </a:pPr>
              <a:t>17.02.2021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67CF14BB-5EE8-4D54-9855-368B53E0C3AF}" type="slidenum">
              <a:rPr lang="ru-RU" altLang="ru-RU"/>
              <a:pPr/>
              <a:t>‹#›</a:t>
            </a:fld>
            <a:endParaRPr lang="ru-RU" altLang="ru-RU"/>
          </a:p>
        </p:txBody>
      </p:sp>
    </p:spTree>
    <p:extLst>
      <p:ext uri="{BB962C8B-B14F-4D97-AF65-F5344CB8AC3E}">
        <p14:creationId xmlns:p14="http://schemas.microsoft.com/office/powerpoint/2010/main" val="3368290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fld id="{B233B4E8-919E-4CCD-BB72-21EC37644DDB}" type="slidenum">
              <a:rPr lang="ru-RU" altLang="ru-RU"/>
              <a:pPr/>
              <a:t>‹#›</a:t>
            </a:fld>
            <a:endParaRPr lang="ru-RU" altLang="ru-RU"/>
          </a:p>
        </p:txBody>
      </p:sp>
    </p:spTree>
    <p:extLst>
      <p:ext uri="{BB962C8B-B14F-4D97-AF65-F5344CB8AC3E}">
        <p14:creationId xmlns:p14="http://schemas.microsoft.com/office/powerpoint/2010/main" val="1169554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DFDC1B67-1082-465C-A51D-891D5183EFAB}" type="slidenum">
              <a:rPr lang="ru-RU" altLang="ru-RU"/>
              <a:pPr/>
              <a:t>‹#›</a:t>
            </a:fld>
            <a:endParaRPr lang="ru-RU" altLang="ru-RU"/>
          </a:p>
        </p:txBody>
      </p:sp>
    </p:spTree>
    <p:extLst>
      <p:ext uri="{BB962C8B-B14F-4D97-AF65-F5344CB8AC3E}">
        <p14:creationId xmlns:p14="http://schemas.microsoft.com/office/powerpoint/2010/main" val="556001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465653D5-E901-4847-A062-501B817E3101}" type="slidenum">
              <a:rPr lang="ru-RU" altLang="ru-RU"/>
              <a:pPr/>
              <a:t>‹#›</a:t>
            </a:fld>
            <a:endParaRPr lang="ru-RU" altLang="ru-RU"/>
          </a:p>
        </p:txBody>
      </p:sp>
    </p:spTree>
    <p:extLst>
      <p:ext uri="{BB962C8B-B14F-4D97-AF65-F5344CB8AC3E}">
        <p14:creationId xmlns:p14="http://schemas.microsoft.com/office/powerpoint/2010/main" val="11885538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C2414995-A04F-423F-990B-D31F645C7990}" type="slidenum">
              <a:rPr lang="ru-RU" altLang="ru-RU"/>
              <a:pPr/>
              <a:t>‹#›</a:t>
            </a:fld>
            <a:endParaRPr lang="ru-RU" altLang="ru-RU"/>
          </a:p>
        </p:txBody>
      </p:sp>
    </p:spTree>
    <p:extLst>
      <p:ext uri="{BB962C8B-B14F-4D97-AF65-F5344CB8AC3E}">
        <p14:creationId xmlns:p14="http://schemas.microsoft.com/office/powerpoint/2010/main" val="3087076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6D2B1144-28A1-4099-9DC9-015FEF7B766B}" type="slidenum">
              <a:rPr lang="ru-RU" altLang="ru-RU"/>
              <a:pPr/>
              <a:t>‹#›</a:t>
            </a:fld>
            <a:endParaRPr lang="ru-RU" altLang="ru-RU"/>
          </a:p>
        </p:txBody>
      </p:sp>
    </p:spTree>
    <p:extLst>
      <p:ext uri="{BB962C8B-B14F-4D97-AF65-F5344CB8AC3E}">
        <p14:creationId xmlns:p14="http://schemas.microsoft.com/office/powerpoint/2010/main" val="4197266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Заголовок, схема или организационная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smtClean="0"/>
              <a:t>Образец заголовка</a:t>
            </a:r>
            <a:endParaRPr lang="ru-RU"/>
          </a:p>
        </p:txBody>
      </p:sp>
      <p:sp>
        <p:nvSpPr>
          <p:cNvPr id="3" name="Рисунок SmartArt 2"/>
          <p:cNvSpPr>
            <a:spLocks noGrp="1"/>
          </p:cNvSpPr>
          <p:nvPr>
            <p:ph type="dgm" idx="1"/>
          </p:nvPr>
        </p:nvSpPr>
        <p:spPr>
          <a:xfrm>
            <a:off x="609600" y="1600201"/>
            <a:ext cx="10972800" cy="4525963"/>
          </a:xfrm>
        </p:spPr>
        <p:txBody>
          <a:bodyPr/>
          <a:lstStyle/>
          <a:p>
            <a:pPr lvl="0"/>
            <a:endParaRPr lang="ru-RU"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9A25FDCD-5E48-49CE-B0A0-0280737A60DD}" type="slidenum">
              <a:rPr lang="ru-RU" altLang="ru-RU"/>
              <a:pPr/>
              <a:t>‹#›</a:t>
            </a:fld>
            <a:endParaRPr lang="ru-RU" altLang="ru-RU"/>
          </a:p>
        </p:txBody>
      </p:sp>
    </p:spTree>
    <p:extLst>
      <p:ext uri="{BB962C8B-B14F-4D97-AF65-F5344CB8AC3E}">
        <p14:creationId xmlns:p14="http://schemas.microsoft.com/office/powerpoint/2010/main" val="2379805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Заголовок и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smtClean="0"/>
              <a:t>Образец заголовка</a:t>
            </a:r>
            <a:endParaRPr lang="ru-RU"/>
          </a:p>
        </p:txBody>
      </p:sp>
      <p:sp>
        <p:nvSpPr>
          <p:cNvPr id="3" name="Диаграмма 2"/>
          <p:cNvSpPr>
            <a:spLocks noGrp="1"/>
          </p:cNvSpPr>
          <p:nvPr>
            <p:ph type="chart" idx="1"/>
          </p:nvPr>
        </p:nvSpPr>
        <p:spPr>
          <a:xfrm>
            <a:off x="609600" y="1600201"/>
            <a:ext cx="10972800" cy="4525963"/>
          </a:xfrm>
        </p:spPr>
        <p:txBody>
          <a:bodyPr/>
          <a:lstStyle/>
          <a:p>
            <a:pPr lvl="0"/>
            <a:endParaRPr lang="ru-RU"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CB7C4381-B5B1-429F-BAD3-08A020194285}" type="slidenum">
              <a:rPr lang="ru-RU" altLang="ru-RU"/>
              <a:pPr/>
              <a:t>‹#›</a:t>
            </a:fld>
            <a:endParaRPr lang="ru-RU" altLang="ru-RU"/>
          </a:p>
        </p:txBody>
      </p:sp>
    </p:spTree>
    <p:extLst>
      <p:ext uri="{BB962C8B-B14F-4D97-AF65-F5344CB8AC3E}">
        <p14:creationId xmlns:p14="http://schemas.microsoft.com/office/powerpoint/2010/main" val="13383857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reserve="1">
  <p:cSld name="Заголовок, 1 большой объект и 2 маленьких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quarter" idx="2"/>
          </p:nvPr>
        </p:nvSpPr>
        <p:spPr>
          <a:xfrm>
            <a:off x="6197600" y="1600200"/>
            <a:ext cx="5384800" cy="21859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Содержимое 4"/>
          <p:cNvSpPr>
            <a:spLocks noGrp="1"/>
          </p:cNvSpPr>
          <p:nvPr>
            <p:ph sz="quarter" idx="3"/>
          </p:nvPr>
        </p:nvSpPr>
        <p:spPr>
          <a:xfrm>
            <a:off x="6197600" y="3938589"/>
            <a:ext cx="5384800" cy="21875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Rectangle 4"/>
          <p:cNvSpPr>
            <a:spLocks noGrp="1" noChangeArrowheads="1"/>
          </p:cNvSpPr>
          <p:nvPr>
            <p:ph type="dt" sz="half" idx="10"/>
          </p:nvPr>
        </p:nvSpPr>
        <p:spPr>
          <a:ln/>
        </p:spPr>
        <p:txBody>
          <a:bodyPr/>
          <a:lstStyle>
            <a:lvl1pPr>
              <a:defRPr/>
            </a:lvl1pPr>
          </a:lstStyle>
          <a:p>
            <a:pPr>
              <a:defRPr/>
            </a:pPr>
            <a:endParaRPr lang="ru-RU"/>
          </a:p>
        </p:txBody>
      </p:sp>
      <p:sp>
        <p:nvSpPr>
          <p:cNvPr id="7" name="Rectangle 5"/>
          <p:cNvSpPr>
            <a:spLocks noGrp="1" noChangeArrowheads="1"/>
          </p:cNvSpPr>
          <p:nvPr>
            <p:ph type="ftr" sz="quarter" idx="11"/>
          </p:nvPr>
        </p:nvSpPr>
        <p:spPr>
          <a:ln/>
        </p:spPr>
        <p:txBody>
          <a:bodyPr/>
          <a:lstStyle>
            <a:lvl1pPr>
              <a:defRPr/>
            </a:lvl1pPr>
          </a:lstStyle>
          <a:p>
            <a:pPr>
              <a:defRPr/>
            </a:pPr>
            <a:endParaRPr lang="ru-RU"/>
          </a:p>
        </p:txBody>
      </p:sp>
      <p:sp>
        <p:nvSpPr>
          <p:cNvPr id="8" name="Rectangle 6"/>
          <p:cNvSpPr>
            <a:spLocks noGrp="1" noChangeArrowheads="1"/>
          </p:cNvSpPr>
          <p:nvPr>
            <p:ph type="sldNum" sz="quarter" idx="12"/>
          </p:nvPr>
        </p:nvSpPr>
        <p:spPr>
          <a:ln/>
        </p:spPr>
        <p:txBody>
          <a:bodyPr/>
          <a:lstStyle>
            <a:lvl1pPr>
              <a:defRPr/>
            </a:lvl1pPr>
          </a:lstStyle>
          <a:p>
            <a:fld id="{CD91EEE9-B0BC-464A-B004-6FAC8F7C94D6}" type="slidenum">
              <a:rPr lang="ru-RU" altLang="ru-RU"/>
              <a:pPr/>
              <a:t>‹#›</a:t>
            </a:fld>
            <a:endParaRPr lang="ru-RU" altLang="ru-RU"/>
          </a:p>
        </p:txBody>
      </p:sp>
    </p:spTree>
    <p:extLst>
      <p:ext uri="{BB962C8B-B14F-4D97-AF65-F5344CB8AC3E}">
        <p14:creationId xmlns:p14="http://schemas.microsoft.com/office/powerpoint/2010/main" val="1795903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Заголовок и текст над объек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609600" y="1600200"/>
            <a:ext cx="10972800" cy="21859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09600" y="3938589"/>
            <a:ext cx="10972800" cy="21875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591B1D14-ED14-43AF-9E3D-7DF4491C216B}" type="slidenum">
              <a:rPr lang="ru-RU" altLang="ru-RU"/>
              <a:pPr/>
              <a:t>‹#›</a:t>
            </a:fld>
            <a:endParaRPr lang="ru-RU" altLang="ru-RU"/>
          </a:p>
        </p:txBody>
      </p:sp>
    </p:spTree>
    <p:extLst>
      <p:ext uri="{BB962C8B-B14F-4D97-AF65-F5344CB8AC3E}">
        <p14:creationId xmlns:p14="http://schemas.microsoft.com/office/powerpoint/2010/main" val="1289326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verTx" preserve="1">
  <p:cSld name="Заголовок и объект над текс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0"/>
            <a:ext cx="10972800" cy="21859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0" y="3938589"/>
            <a:ext cx="10972800" cy="21875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315582AE-3CA9-4216-92EA-1F13F4278A23}" type="slidenum">
              <a:rPr lang="ru-RU" altLang="ru-RU"/>
              <a:pPr/>
              <a:t>‹#›</a:t>
            </a:fld>
            <a:endParaRPr lang="ru-RU" altLang="ru-RU"/>
          </a:p>
        </p:txBody>
      </p:sp>
    </p:spTree>
    <p:extLst>
      <p:ext uri="{BB962C8B-B14F-4D97-AF65-F5344CB8AC3E}">
        <p14:creationId xmlns:p14="http://schemas.microsoft.com/office/powerpoint/2010/main" val="230384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10C50434-18D1-4306-ADE3-5B410E6E3D36}" type="datetime1">
              <a:rPr lang="ru-RU"/>
              <a:pPr>
                <a:defRPr/>
              </a:pPr>
              <a:t>17.02.2021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EDF67821-C992-4BAD-ABBF-864B60B4B8BD}" type="slidenum">
              <a:rPr lang="ru-RU" altLang="ru-RU"/>
              <a:pPr/>
              <a:t>‹#›</a:t>
            </a:fld>
            <a:endParaRPr lang="ru-RU" altLang="ru-RU"/>
          </a:p>
        </p:txBody>
      </p:sp>
    </p:spTree>
    <p:extLst>
      <p:ext uri="{BB962C8B-B14F-4D97-AF65-F5344CB8AC3E}">
        <p14:creationId xmlns:p14="http://schemas.microsoft.com/office/powerpoint/2010/main" val="8833504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HUIT Title Slide">
    <p:spTree>
      <p:nvGrpSpPr>
        <p:cNvPr id="1" name=""/>
        <p:cNvGrpSpPr/>
        <p:nvPr/>
      </p:nvGrpSpPr>
      <p:grpSpPr>
        <a:xfrm>
          <a:off x="0" y="0"/>
          <a:ext cx="0" cy="0"/>
          <a:chOff x="0" y="0"/>
          <a:chExt cx="0" cy="0"/>
        </a:xfrm>
      </p:grpSpPr>
      <p:sp>
        <p:nvSpPr>
          <p:cNvPr id="36867" name="Title Placeholder 1"/>
          <p:cNvSpPr>
            <a:spLocks noGrp="1"/>
          </p:cNvSpPr>
          <p:nvPr>
            <p:ph type="ctrTitle"/>
          </p:nvPr>
        </p:nvSpPr>
        <p:spPr>
          <a:xfrm>
            <a:off x="508000" y="2971801"/>
            <a:ext cx="11074400" cy="1470025"/>
          </a:xfrm>
        </p:spPr>
        <p:txBody>
          <a:bodyPr/>
          <a:lstStyle>
            <a:lvl1pPr algn="ctr">
              <a:defRPr sz="2400">
                <a:solidFill>
                  <a:schemeClr val="accent2"/>
                </a:solidFill>
              </a:defRPr>
            </a:lvl1pPr>
          </a:lstStyle>
          <a:p>
            <a:r>
              <a:rPr lang="en-US"/>
              <a:t>Click to edit Master title style</a:t>
            </a:r>
            <a:endParaRPr lang="en-US" dirty="0"/>
          </a:p>
        </p:txBody>
      </p:sp>
      <p:sp>
        <p:nvSpPr>
          <p:cNvPr id="36868" name="Text Placeholder 2"/>
          <p:cNvSpPr>
            <a:spLocks noGrp="1"/>
          </p:cNvSpPr>
          <p:nvPr>
            <p:ph type="subTitle" idx="1"/>
          </p:nvPr>
        </p:nvSpPr>
        <p:spPr>
          <a:xfrm>
            <a:off x="3149600" y="5105400"/>
            <a:ext cx="5892800" cy="533400"/>
          </a:xfrm>
        </p:spPr>
        <p:txBody>
          <a:bodyPr/>
          <a:lstStyle>
            <a:lvl1pPr marL="0" indent="0" algn="ctr">
              <a:buFont typeface="Arial" charset="0"/>
              <a:buNone/>
              <a:defRPr>
                <a:solidFill>
                  <a:schemeClr val="tx1"/>
                </a:solidFill>
              </a:defRPr>
            </a:lvl1pPr>
          </a:lstStyle>
          <a:p>
            <a:r>
              <a:rPr lang="en-US"/>
              <a:t>Click to edit Master subtitle style</a:t>
            </a:r>
            <a:endParaRPr lang="en-US" dirty="0"/>
          </a:p>
        </p:txBody>
      </p:sp>
      <p:pic>
        <p:nvPicPr>
          <p:cNvPr id="6" name="Picture 2" descr="C:\Users\sjf749\Documents\HUIT artwork\WEB_HUIT_LOGOS_PNG_HUIT_plain.png"/>
          <p:cNvPicPr>
            <a:picLocks noChangeAspect="1" noChangeArrowheads="1"/>
          </p:cNvPicPr>
          <p:nvPr userDrawn="1"/>
        </p:nvPicPr>
        <p:blipFill>
          <a:blip r:embed="rId3" cstate="print"/>
          <a:srcRect/>
          <a:stretch>
            <a:fillRect/>
          </a:stretch>
        </p:blipFill>
        <p:spPr bwMode="auto">
          <a:xfrm>
            <a:off x="413471" y="498894"/>
            <a:ext cx="5301133" cy="813351"/>
          </a:xfrm>
          <a:prstGeom prst="rect">
            <a:avLst/>
          </a:prstGeom>
          <a:noFill/>
        </p:spPr>
      </p:pic>
    </p:spTree>
    <p:extLst>
      <p:ext uri="{BB962C8B-B14F-4D97-AF65-F5344CB8AC3E}">
        <p14:creationId xmlns:p14="http://schemas.microsoft.com/office/powerpoint/2010/main" val="2836026255"/>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HUIT 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52400"/>
            <a:ext cx="10972800" cy="914400"/>
          </a:xfrm>
        </p:spPr>
        <p:txBody>
          <a:bodyPr/>
          <a:lstStyle>
            <a:lvl1pPr>
              <a:defRPr sz="2400"/>
            </a:lvl1pPr>
          </a:lstStyle>
          <a:p>
            <a:r>
              <a:rPr lang="en-US" dirty="0"/>
              <a:t>Agenda slide (24 point)</a:t>
            </a:r>
          </a:p>
        </p:txBody>
      </p:sp>
      <p:sp>
        <p:nvSpPr>
          <p:cNvPr id="3" name="Content Placeholder 2"/>
          <p:cNvSpPr>
            <a:spLocks noGrp="1"/>
          </p:cNvSpPr>
          <p:nvPr>
            <p:ph idx="1"/>
          </p:nvPr>
        </p:nvSpPr>
        <p:spPr>
          <a:xfrm>
            <a:off x="609600" y="1219201"/>
            <a:ext cx="10972800" cy="4525963"/>
          </a:xfrm>
        </p:spPr>
        <p:txBody>
          <a:bodyPr/>
          <a:lstStyle>
            <a:lvl1pPr>
              <a:defRPr sz="2000"/>
            </a:lvl1pPr>
            <a:lvl2pPr>
              <a:defRPr sz="1800"/>
            </a:lvl2pPr>
            <a:lvl3pPr>
              <a:defRPr sz="1600"/>
            </a:lvl3pPr>
          </a:lstStyle>
          <a:p>
            <a:pPr lvl="0"/>
            <a:r>
              <a:rPr lang="en-US"/>
              <a:t>Click to edit Master text styles</a:t>
            </a:r>
          </a:p>
          <a:p>
            <a:pPr lvl="1"/>
            <a:r>
              <a:rPr lang="en-US"/>
              <a:t>Second level</a:t>
            </a:r>
          </a:p>
          <a:p>
            <a:pPr lvl="2"/>
            <a:r>
              <a:rPr lang="en-US"/>
              <a:t>Third level</a:t>
            </a:r>
          </a:p>
        </p:txBody>
      </p:sp>
      <p:sp>
        <p:nvSpPr>
          <p:cNvPr id="4" name="Slide Number Placeholder 5"/>
          <p:cNvSpPr>
            <a:spLocks noGrp="1"/>
          </p:cNvSpPr>
          <p:nvPr>
            <p:ph type="sldNum" sz="quarter" idx="10"/>
          </p:nvPr>
        </p:nvSpPr>
        <p:spPr>
          <a:ln/>
        </p:spPr>
        <p:txBody>
          <a:bodyPr/>
          <a:lstStyle>
            <a:lvl1pPr>
              <a:defRPr/>
            </a:lvl1pPr>
          </a:lstStyle>
          <a:p>
            <a:pPr>
              <a:defRPr/>
            </a:pPr>
            <a:fld id="{3C7DC2BC-9C26-42ED-9786-2E2FE499DF6C}" type="slidenum">
              <a:rPr lang="en-US"/>
              <a:pPr>
                <a:defRPr/>
              </a:pPr>
              <a:t>‹#›</a:t>
            </a:fld>
            <a:endParaRPr lang="en-US"/>
          </a:p>
        </p:txBody>
      </p:sp>
    </p:spTree>
    <p:extLst>
      <p:ext uri="{BB962C8B-B14F-4D97-AF65-F5344CB8AC3E}">
        <p14:creationId xmlns:p14="http://schemas.microsoft.com/office/powerpoint/2010/main" val="3630399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HUIT 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52400"/>
            <a:ext cx="10972800" cy="914400"/>
          </a:xfrm>
        </p:spPr>
        <p:txBody>
          <a:bodyPr/>
          <a:lstStyle>
            <a:lvl1pPr>
              <a:defRPr baseline="0"/>
            </a:lvl1pPr>
          </a:lstStyle>
          <a:p>
            <a:r>
              <a:rPr lang="en-US" dirty="0"/>
              <a:t>Headings are Arial 20 points</a:t>
            </a:r>
          </a:p>
        </p:txBody>
      </p:sp>
      <p:sp>
        <p:nvSpPr>
          <p:cNvPr id="4" name="Slide Number Placeholder 5"/>
          <p:cNvSpPr>
            <a:spLocks noGrp="1"/>
          </p:cNvSpPr>
          <p:nvPr>
            <p:ph type="sldNum" sz="quarter" idx="10"/>
          </p:nvPr>
        </p:nvSpPr>
        <p:spPr>
          <a:ln/>
        </p:spPr>
        <p:txBody>
          <a:bodyPr/>
          <a:lstStyle>
            <a:lvl1pPr>
              <a:defRPr/>
            </a:lvl1pPr>
          </a:lstStyle>
          <a:p>
            <a:pPr>
              <a:defRPr/>
            </a:pPr>
            <a:fld id="{3C7DC2BC-9C26-42ED-9786-2E2FE499DF6C}" type="slidenum">
              <a:rPr lang="en-US"/>
              <a:pPr>
                <a:defRPr/>
              </a:pPr>
              <a:t>‹#›</a:t>
            </a:fld>
            <a:endParaRPr lang="en-US"/>
          </a:p>
        </p:txBody>
      </p:sp>
      <p:sp>
        <p:nvSpPr>
          <p:cNvPr id="6" name="Text Placeholder 5"/>
          <p:cNvSpPr>
            <a:spLocks noGrp="1"/>
          </p:cNvSpPr>
          <p:nvPr>
            <p:ph type="body" sz="quarter" idx="11"/>
          </p:nvPr>
        </p:nvSpPr>
        <p:spPr>
          <a:xfrm>
            <a:off x="609600" y="1143000"/>
            <a:ext cx="10972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1844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Optional breadcrumb 2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52400"/>
            <a:ext cx="10972800" cy="914400"/>
          </a:xfrm>
        </p:spPr>
        <p:txBody>
          <a:bodyPr/>
          <a:lstStyle>
            <a:lvl1pPr>
              <a:defRPr sz="1800" b="1" i="1" baseline="0">
                <a:latin typeface="+mn-lt"/>
              </a:defRPr>
            </a:lvl1pPr>
          </a:lstStyle>
          <a:p>
            <a:r>
              <a:rPr lang="en-US" sz="1800" b="0" i="1" dirty="0"/>
              <a:t>Top Line is 18 point italic</a:t>
            </a:r>
            <a:br>
              <a:rPr lang="en-US" sz="1800" b="0" i="1" dirty="0"/>
            </a:br>
            <a:r>
              <a:rPr lang="en-US" sz="2000" b="0" i="0" dirty="0"/>
              <a:t>Second Line is 20 point bold</a:t>
            </a:r>
            <a:endParaRPr lang="en-US" dirty="0"/>
          </a:p>
        </p:txBody>
      </p:sp>
      <p:sp>
        <p:nvSpPr>
          <p:cNvPr id="4" name="Slide Number Placeholder 5"/>
          <p:cNvSpPr>
            <a:spLocks noGrp="1"/>
          </p:cNvSpPr>
          <p:nvPr>
            <p:ph type="sldNum" sz="quarter" idx="10"/>
          </p:nvPr>
        </p:nvSpPr>
        <p:spPr>
          <a:ln/>
        </p:spPr>
        <p:txBody>
          <a:bodyPr/>
          <a:lstStyle>
            <a:lvl1pPr>
              <a:defRPr/>
            </a:lvl1pPr>
          </a:lstStyle>
          <a:p>
            <a:pPr>
              <a:defRPr/>
            </a:pPr>
            <a:fld id="{3C7DC2BC-9C26-42ED-9786-2E2FE499DF6C}" type="slidenum">
              <a:rPr lang="en-US"/>
              <a:pPr>
                <a:defRPr/>
              </a:pPr>
              <a:t>‹#›</a:t>
            </a:fld>
            <a:endParaRPr lang="en-US"/>
          </a:p>
        </p:txBody>
      </p:sp>
      <p:sp>
        <p:nvSpPr>
          <p:cNvPr id="6" name="Text Placeholder 5"/>
          <p:cNvSpPr>
            <a:spLocks noGrp="1"/>
          </p:cNvSpPr>
          <p:nvPr>
            <p:ph type="body" sz="quarter" idx="11"/>
          </p:nvPr>
        </p:nvSpPr>
        <p:spPr>
          <a:xfrm>
            <a:off x="609600" y="1143000"/>
            <a:ext cx="10972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9812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HUIT Text Only">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a:ln/>
        </p:spPr>
        <p:txBody>
          <a:bodyPr/>
          <a:lstStyle>
            <a:lvl1pPr>
              <a:defRPr/>
            </a:lvl1pPr>
          </a:lstStyle>
          <a:p>
            <a:pPr>
              <a:defRPr/>
            </a:pPr>
            <a:fld id="{3C7DC2BC-9C26-42ED-9786-2E2FE499DF6C}" type="slidenum">
              <a:rPr lang="en-US"/>
              <a:pPr>
                <a:defRPr/>
              </a:pPr>
              <a:t>‹#›</a:t>
            </a:fld>
            <a:endParaRPr lang="en-US"/>
          </a:p>
        </p:txBody>
      </p:sp>
      <p:sp>
        <p:nvSpPr>
          <p:cNvPr id="6" name="Text Placeholder 5"/>
          <p:cNvSpPr>
            <a:spLocks noGrp="1"/>
          </p:cNvSpPr>
          <p:nvPr>
            <p:ph type="body" sz="quarter" idx="11"/>
          </p:nvPr>
        </p:nvSpPr>
        <p:spPr>
          <a:xfrm>
            <a:off x="609600" y="533400"/>
            <a:ext cx="109728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4871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UIT Text &amp;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871200" cy="9144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3C7DC2BC-9C26-42ED-9786-2E2FE499DF6C}" type="slidenum">
              <a:rPr lang="en-US"/>
              <a:pPr>
                <a:defRPr/>
              </a:pPr>
              <a:t>‹#›</a:t>
            </a:fld>
            <a:endParaRPr lang="en-US"/>
          </a:p>
        </p:txBody>
      </p:sp>
      <p:sp>
        <p:nvSpPr>
          <p:cNvPr id="6" name="Picture Placeholder 5"/>
          <p:cNvSpPr>
            <a:spLocks noGrp="1"/>
          </p:cNvSpPr>
          <p:nvPr>
            <p:ph type="pic" sz="quarter" idx="11"/>
          </p:nvPr>
        </p:nvSpPr>
        <p:spPr>
          <a:xfrm>
            <a:off x="6197600" y="1219201"/>
            <a:ext cx="5283200" cy="4525963"/>
          </a:xfrm>
        </p:spPr>
        <p:txBody>
          <a:bodyPr/>
          <a:lstStyle/>
          <a:p>
            <a:r>
              <a:rPr lang="en-US"/>
              <a:t>Drag picture to placeholder or click icon to add</a:t>
            </a:r>
            <a:endParaRPr lang="en-US" dirty="0"/>
          </a:p>
        </p:txBody>
      </p:sp>
    </p:spTree>
    <p:extLst>
      <p:ext uri="{BB962C8B-B14F-4D97-AF65-F5344CB8AC3E}">
        <p14:creationId xmlns:p14="http://schemas.microsoft.com/office/powerpoint/2010/main" val="1580021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UIT With Citation and Breadcrumb">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9245600" cy="9144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3C7DC2BC-9C26-42ED-9786-2E2FE499DF6C}" type="slidenum">
              <a:rPr lang="en-US"/>
              <a:pPr>
                <a:defRPr/>
              </a:pPr>
              <a:t>‹#›</a:t>
            </a:fld>
            <a:endParaRPr lang="en-US"/>
          </a:p>
        </p:txBody>
      </p:sp>
      <p:sp>
        <p:nvSpPr>
          <p:cNvPr id="6" name="Picture Placeholder 5"/>
          <p:cNvSpPr>
            <a:spLocks noGrp="1"/>
          </p:cNvSpPr>
          <p:nvPr>
            <p:ph type="pic" sz="quarter" idx="11"/>
          </p:nvPr>
        </p:nvSpPr>
        <p:spPr>
          <a:xfrm>
            <a:off x="6197600" y="1219201"/>
            <a:ext cx="5283200" cy="4525963"/>
          </a:xfrm>
        </p:spPr>
        <p:txBody>
          <a:bodyPr/>
          <a:lstStyle/>
          <a:p>
            <a:r>
              <a:rPr lang="en-US"/>
              <a:t>Drag picture to placeholder or click icon to add</a:t>
            </a:r>
            <a:endParaRPr lang="en-US" dirty="0"/>
          </a:p>
        </p:txBody>
      </p:sp>
      <p:sp>
        <p:nvSpPr>
          <p:cNvPr id="7" name="Line 15"/>
          <p:cNvSpPr>
            <a:spLocks noChangeShapeType="1"/>
          </p:cNvSpPr>
          <p:nvPr userDrawn="1"/>
        </p:nvSpPr>
        <p:spPr bwMode="auto">
          <a:xfrm>
            <a:off x="10007600" y="347663"/>
            <a:ext cx="2032000" cy="0"/>
          </a:xfrm>
          <a:prstGeom prst="line">
            <a:avLst/>
          </a:prstGeom>
          <a:noFill/>
          <a:ln w="15875" cap="rnd">
            <a:solidFill>
              <a:schemeClr val="tx2"/>
            </a:solidFill>
            <a:prstDash val="sysDot"/>
            <a:round/>
            <a:headEnd/>
            <a:tailEnd/>
          </a:ln>
        </p:spPr>
        <p:txBody>
          <a:bodyPr/>
          <a:lstStyle/>
          <a:p>
            <a:endParaRPr lang="en-US" sz="1800"/>
          </a:p>
        </p:txBody>
      </p:sp>
      <p:sp>
        <p:nvSpPr>
          <p:cNvPr id="9" name="Text Placeholder 8"/>
          <p:cNvSpPr>
            <a:spLocks noGrp="1"/>
          </p:cNvSpPr>
          <p:nvPr>
            <p:ph type="body" sz="quarter" idx="12"/>
          </p:nvPr>
        </p:nvSpPr>
        <p:spPr>
          <a:xfrm>
            <a:off x="10007600" y="38100"/>
            <a:ext cx="2099733" cy="228600"/>
          </a:xfrm>
        </p:spPr>
        <p:txBody>
          <a:bodyPr/>
          <a:lstStyle>
            <a:lvl1pPr marL="0" indent="0">
              <a:buNone/>
              <a:defRPr sz="900">
                <a:solidFill>
                  <a:schemeClr val="accent1"/>
                </a:solidFill>
              </a:defRPr>
            </a:lvl1pPr>
          </a:lstStyle>
          <a:p>
            <a:pPr lvl="0"/>
            <a:r>
              <a:rPr lang="en-US"/>
              <a:t>Click to edit Master text styles</a:t>
            </a:r>
          </a:p>
        </p:txBody>
      </p:sp>
      <p:sp>
        <p:nvSpPr>
          <p:cNvPr id="10" name="Line 14"/>
          <p:cNvSpPr>
            <a:spLocks noChangeShapeType="1"/>
          </p:cNvSpPr>
          <p:nvPr userDrawn="1"/>
        </p:nvSpPr>
        <p:spPr bwMode="auto">
          <a:xfrm>
            <a:off x="609601" y="6070600"/>
            <a:ext cx="4993217" cy="0"/>
          </a:xfrm>
          <a:prstGeom prst="line">
            <a:avLst/>
          </a:prstGeom>
          <a:noFill/>
          <a:ln w="15875" cap="rnd">
            <a:solidFill>
              <a:schemeClr val="tx2"/>
            </a:solidFill>
            <a:prstDash val="sysDot"/>
            <a:round/>
            <a:headEnd/>
            <a:tailEnd/>
          </a:ln>
        </p:spPr>
        <p:txBody>
          <a:bodyPr/>
          <a:lstStyle/>
          <a:p>
            <a:endParaRPr lang="en-US" sz="1800"/>
          </a:p>
        </p:txBody>
      </p:sp>
      <p:sp>
        <p:nvSpPr>
          <p:cNvPr id="11" name="Text Placeholder 8"/>
          <p:cNvSpPr>
            <a:spLocks noGrp="1"/>
          </p:cNvSpPr>
          <p:nvPr>
            <p:ph type="body" sz="quarter" idx="13"/>
          </p:nvPr>
        </p:nvSpPr>
        <p:spPr>
          <a:xfrm>
            <a:off x="609600" y="6096000"/>
            <a:ext cx="4979184" cy="228600"/>
          </a:xfrm>
        </p:spPr>
        <p:txBody>
          <a:bodyPr/>
          <a:lstStyle>
            <a:lvl1pPr marL="0" indent="0">
              <a:buNone/>
              <a:defRPr sz="900" i="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2620750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HUIT Section Transition slide">
    <p:bg>
      <p:bgPr>
        <a:solidFill>
          <a:srgbClr val="A51C30"/>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609600" y="4800600"/>
            <a:ext cx="10972800" cy="1143000"/>
          </a:xfrm>
        </p:spPr>
        <p:txBody>
          <a:bodyPr/>
          <a:lstStyle>
            <a:lvl1pPr>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233841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UIT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1074400" cy="914400"/>
          </a:xfrm>
        </p:spPr>
        <p:txBody>
          <a:bodyPr/>
          <a:lstStyle/>
          <a:p>
            <a:r>
              <a:rPr lang="en-US"/>
              <a:t>Click to edit Master title style</a:t>
            </a:r>
            <a:endParaRPr lang="en-US" dirty="0"/>
          </a:p>
        </p:txBody>
      </p:sp>
      <p:sp>
        <p:nvSpPr>
          <p:cNvPr id="5" name="Slide Number Placeholder 5"/>
          <p:cNvSpPr>
            <a:spLocks noGrp="1"/>
          </p:cNvSpPr>
          <p:nvPr>
            <p:ph type="sldNum" sz="quarter" idx="10"/>
          </p:nvPr>
        </p:nvSpPr>
        <p:spPr>
          <a:ln/>
        </p:spPr>
        <p:txBody>
          <a:bodyPr/>
          <a:lstStyle>
            <a:lvl1pPr>
              <a:defRPr/>
            </a:lvl1pPr>
          </a:lstStyle>
          <a:p>
            <a:pPr>
              <a:defRPr/>
            </a:pPr>
            <a:fld id="{740CB79B-1DE2-4DCC-9026-293B1B324853}" type="slidenum">
              <a:rPr lang="en-US"/>
              <a:pPr>
                <a:defRPr/>
              </a:pPr>
              <a:t>‹#›</a:t>
            </a:fld>
            <a:endParaRPr lang="en-US"/>
          </a:p>
        </p:txBody>
      </p:sp>
      <p:sp>
        <p:nvSpPr>
          <p:cNvPr id="10" name="Text Placeholder 9"/>
          <p:cNvSpPr>
            <a:spLocks noGrp="1"/>
          </p:cNvSpPr>
          <p:nvPr>
            <p:ph type="body" sz="quarter" idx="12"/>
          </p:nvPr>
        </p:nvSpPr>
        <p:spPr>
          <a:xfrm>
            <a:off x="609600" y="6324601"/>
            <a:ext cx="7518400" cy="365125"/>
          </a:xfrm>
        </p:spPr>
        <p:txBody>
          <a:bodyPr/>
          <a:lstStyle>
            <a:lvl1pPr marL="0" indent="0">
              <a:buFontTx/>
              <a:buNone/>
              <a:defRPr sz="1200" b="0" i="1">
                <a:solidFill>
                  <a:schemeClr val="accent1"/>
                </a:solidFill>
              </a:defRPr>
            </a:lvl1pPr>
            <a:lvl2pPr marL="457200" indent="0">
              <a:buFontTx/>
              <a:buNone/>
              <a:defRPr sz="1200" b="0" i="1">
                <a:solidFill>
                  <a:schemeClr val="accent1"/>
                </a:solidFill>
              </a:defRPr>
            </a:lvl2pPr>
            <a:lvl3pPr marL="914400" indent="0">
              <a:buFontTx/>
              <a:buNone/>
              <a:defRPr sz="1200" b="0" i="1">
                <a:solidFill>
                  <a:schemeClr val="accent1"/>
                </a:solidFill>
              </a:defRPr>
            </a:lvl3pPr>
            <a:lvl4pPr marL="1371600" indent="0">
              <a:buFontTx/>
              <a:buNone/>
              <a:defRPr sz="1200" b="0" i="1">
                <a:solidFill>
                  <a:schemeClr val="accent1"/>
                </a:solidFill>
              </a:defRPr>
            </a:lvl4pPr>
            <a:lvl5pPr marL="1828800" indent="0">
              <a:buFontTx/>
              <a:buNone/>
              <a:defRPr sz="1200" b="0" i="1">
                <a:solidFill>
                  <a:schemeClr val="accent1"/>
                </a:solidFill>
              </a:defRPr>
            </a:lvl5pPr>
          </a:lstStyle>
          <a:p>
            <a:pPr lvl="0"/>
            <a:r>
              <a:rPr lang="en-US"/>
              <a:t>Click to edit Master text styles</a:t>
            </a:r>
          </a:p>
        </p:txBody>
      </p:sp>
      <p:sp>
        <p:nvSpPr>
          <p:cNvPr id="9" name="Table Placeholder 8"/>
          <p:cNvSpPr>
            <a:spLocks noGrp="1"/>
          </p:cNvSpPr>
          <p:nvPr>
            <p:ph type="tbl" sz="quarter" idx="13" hasCustomPrompt="1"/>
          </p:nvPr>
        </p:nvSpPr>
        <p:spPr>
          <a:xfrm>
            <a:off x="609600" y="1143000"/>
            <a:ext cx="11074400" cy="5029200"/>
          </a:xfrm>
        </p:spPr>
        <p:txBody>
          <a:bodyPr/>
          <a:lstStyle>
            <a:lvl1pPr>
              <a:defRPr baseline="0"/>
            </a:lvl1pPr>
          </a:lstStyle>
          <a:p>
            <a:r>
              <a:rPr lang="en-US" dirty="0"/>
              <a:t>Click icon to add a table</a:t>
            </a:r>
          </a:p>
        </p:txBody>
      </p:sp>
    </p:spTree>
    <p:extLst>
      <p:ext uri="{BB962C8B-B14F-4D97-AF65-F5344CB8AC3E}">
        <p14:creationId xmlns:p14="http://schemas.microsoft.com/office/powerpoint/2010/main" val="33605089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UIT Table with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1074400" cy="914400"/>
          </a:xfrm>
        </p:spPr>
        <p:txBody>
          <a:bodyPr/>
          <a:lstStyle/>
          <a:p>
            <a:r>
              <a:rPr lang="en-US"/>
              <a:t>Click to edit Master title style</a:t>
            </a:r>
          </a:p>
        </p:txBody>
      </p:sp>
      <p:sp>
        <p:nvSpPr>
          <p:cNvPr id="5" name="Slide Number Placeholder 5"/>
          <p:cNvSpPr>
            <a:spLocks noGrp="1"/>
          </p:cNvSpPr>
          <p:nvPr>
            <p:ph type="sldNum" sz="quarter" idx="10"/>
          </p:nvPr>
        </p:nvSpPr>
        <p:spPr>
          <a:ln/>
        </p:spPr>
        <p:txBody>
          <a:bodyPr/>
          <a:lstStyle>
            <a:lvl1pPr>
              <a:defRPr/>
            </a:lvl1pPr>
          </a:lstStyle>
          <a:p>
            <a:pPr>
              <a:defRPr/>
            </a:pPr>
            <a:fld id="{740CB79B-1DE2-4DCC-9026-293B1B324853}" type="slidenum">
              <a:rPr lang="en-US"/>
              <a:pPr>
                <a:defRPr/>
              </a:pPr>
              <a:t>‹#›</a:t>
            </a:fld>
            <a:endParaRPr lang="en-US"/>
          </a:p>
        </p:txBody>
      </p:sp>
      <p:sp>
        <p:nvSpPr>
          <p:cNvPr id="10" name="Text Placeholder 9"/>
          <p:cNvSpPr>
            <a:spLocks noGrp="1"/>
          </p:cNvSpPr>
          <p:nvPr>
            <p:ph type="body" sz="quarter" idx="12"/>
          </p:nvPr>
        </p:nvSpPr>
        <p:spPr>
          <a:xfrm>
            <a:off x="609600" y="6324601"/>
            <a:ext cx="7518400" cy="365125"/>
          </a:xfrm>
        </p:spPr>
        <p:txBody>
          <a:bodyPr/>
          <a:lstStyle>
            <a:lvl1pPr marL="0" indent="0">
              <a:buFontTx/>
              <a:buNone/>
              <a:defRPr sz="1200" b="0" i="1">
                <a:solidFill>
                  <a:schemeClr val="accent1"/>
                </a:solidFill>
              </a:defRPr>
            </a:lvl1pPr>
            <a:lvl2pPr marL="457200" indent="0">
              <a:buFontTx/>
              <a:buNone/>
              <a:defRPr sz="1200" b="0" i="1">
                <a:solidFill>
                  <a:schemeClr val="accent1"/>
                </a:solidFill>
              </a:defRPr>
            </a:lvl2pPr>
            <a:lvl3pPr marL="914400" indent="0">
              <a:buFontTx/>
              <a:buNone/>
              <a:defRPr sz="1200" b="0" i="1">
                <a:solidFill>
                  <a:schemeClr val="accent1"/>
                </a:solidFill>
              </a:defRPr>
            </a:lvl3pPr>
            <a:lvl4pPr marL="1371600" indent="0">
              <a:buFontTx/>
              <a:buNone/>
              <a:defRPr sz="1200" b="0" i="1">
                <a:solidFill>
                  <a:schemeClr val="accent1"/>
                </a:solidFill>
              </a:defRPr>
            </a:lvl4pPr>
            <a:lvl5pPr marL="1828800" indent="0">
              <a:buFontTx/>
              <a:buNone/>
              <a:defRPr sz="1200" b="0" i="1">
                <a:solidFill>
                  <a:schemeClr val="accent1"/>
                </a:solidFill>
              </a:defRPr>
            </a:lvl5pPr>
          </a:lstStyle>
          <a:p>
            <a:pPr lvl="0"/>
            <a:r>
              <a:rPr lang="en-US"/>
              <a:t>Click to edit Master text styles</a:t>
            </a:r>
          </a:p>
        </p:txBody>
      </p:sp>
      <p:sp>
        <p:nvSpPr>
          <p:cNvPr id="4" name="Text Placeholder 3"/>
          <p:cNvSpPr>
            <a:spLocks noGrp="1"/>
          </p:cNvSpPr>
          <p:nvPr>
            <p:ph type="body" sz="quarter" idx="13"/>
          </p:nvPr>
        </p:nvSpPr>
        <p:spPr>
          <a:xfrm>
            <a:off x="609600" y="1295400"/>
            <a:ext cx="4368800" cy="4953000"/>
          </a:xfrm>
        </p:spPr>
        <p:txBody>
          <a:bodyPr/>
          <a:lstStyle>
            <a:lvl1pPr marL="0" indent="0">
              <a:buNone/>
              <a:defRPr/>
            </a:lvl1pPr>
          </a:lstStyle>
          <a:p>
            <a:pPr lvl="0"/>
            <a:r>
              <a:rPr lang="en-US"/>
              <a:t>Click to edit Master text styles</a:t>
            </a:r>
          </a:p>
        </p:txBody>
      </p:sp>
      <p:sp>
        <p:nvSpPr>
          <p:cNvPr id="6" name="Table Placeholder 5"/>
          <p:cNvSpPr>
            <a:spLocks noGrp="1"/>
          </p:cNvSpPr>
          <p:nvPr>
            <p:ph type="tbl" sz="quarter" idx="14" hasCustomPrompt="1"/>
          </p:nvPr>
        </p:nvSpPr>
        <p:spPr>
          <a:xfrm>
            <a:off x="5080000" y="1295400"/>
            <a:ext cx="6604000" cy="4953000"/>
          </a:xfrm>
        </p:spPr>
        <p:txBody>
          <a:bodyPr/>
          <a:lstStyle/>
          <a:p>
            <a:r>
              <a:rPr lang="en-US" dirty="0"/>
              <a:t>Click icon to add a table</a:t>
            </a:r>
          </a:p>
        </p:txBody>
      </p:sp>
    </p:spTree>
    <p:extLst>
      <p:ext uri="{BB962C8B-B14F-4D97-AF65-F5344CB8AC3E}">
        <p14:creationId xmlns:p14="http://schemas.microsoft.com/office/powerpoint/2010/main" val="117526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2FE48CA1-A8D7-4DB0-AF6E-D42A700D02B5}" type="datetime1">
              <a:rPr lang="ru-RU"/>
              <a:pPr>
                <a:defRPr/>
              </a:pPr>
              <a:t>17.02.2021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72406DA6-70DF-4E72-A0B9-48060BAEF8B7}" type="slidenum">
              <a:rPr lang="ru-RU" altLang="ru-RU"/>
              <a:pPr/>
              <a:t>‹#›</a:t>
            </a:fld>
            <a:endParaRPr lang="ru-RU" altLang="ru-RU"/>
          </a:p>
        </p:txBody>
      </p:sp>
    </p:spTree>
    <p:extLst>
      <p:ext uri="{BB962C8B-B14F-4D97-AF65-F5344CB8AC3E}">
        <p14:creationId xmlns:p14="http://schemas.microsoft.com/office/powerpoint/2010/main" val="23282281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2792358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dirty="0"/>
              <a:t>Click to edit Master title style</a:t>
            </a:r>
            <a:br>
              <a:rPr lang="en-US" dirty="0"/>
            </a:br>
            <a:endParaRPr lang="en-US" dirty="0"/>
          </a:p>
        </p:txBody>
      </p:sp>
      <p:sp>
        <p:nvSpPr>
          <p:cNvPr id="3" name="Slide Number Placeholder 2"/>
          <p:cNvSpPr>
            <a:spLocks noGrp="1"/>
          </p:cNvSpPr>
          <p:nvPr>
            <p:ph type="sldNum" sz="quarter" idx="10"/>
          </p:nvPr>
        </p:nvSpPr>
        <p:spPr/>
        <p:txBody>
          <a:bodyPr/>
          <a:lstStyle/>
          <a:p>
            <a:pPr>
              <a:defRPr/>
            </a:pPr>
            <a:fld id="{3D6EDCD8-B171-4E7C-B823-2B1A7255EFC5}" type="slidenum">
              <a:rPr lang="en-US" smtClean="0"/>
              <a:pPr>
                <a:defRPr/>
              </a:pPr>
              <a:t>‹#›</a:t>
            </a:fld>
            <a:endParaRPr lang="en-US" dirty="0"/>
          </a:p>
        </p:txBody>
      </p:sp>
    </p:spTree>
    <p:extLst>
      <p:ext uri="{BB962C8B-B14F-4D97-AF65-F5344CB8AC3E}">
        <p14:creationId xmlns:p14="http://schemas.microsoft.com/office/powerpoint/2010/main" val="633133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HUIT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1074400" cy="914400"/>
          </a:xfrm>
        </p:spPr>
        <p:txBody>
          <a:bodyPr/>
          <a:lstStyle/>
          <a:p>
            <a:r>
              <a:rPr lang="en-US"/>
              <a:t>Click to edit Master title style</a:t>
            </a:r>
          </a:p>
        </p:txBody>
      </p:sp>
      <p:sp>
        <p:nvSpPr>
          <p:cNvPr id="5" name="Slide Number Placeholder 5"/>
          <p:cNvSpPr>
            <a:spLocks noGrp="1"/>
          </p:cNvSpPr>
          <p:nvPr>
            <p:ph type="sldNum" sz="quarter" idx="10"/>
          </p:nvPr>
        </p:nvSpPr>
        <p:spPr>
          <a:ln/>
        </p:spPr>
        <p:txBody>
          <a:bodyPr/>
          <a:lstStyle>
            <a:lvl1pPr>
              <a:defRPr/>
            </a:lvl1pPr>
          </a:lstStyle>
          <a:p>
            <a:pPr>
              <a:defRPr/>
            </a:pPr>
            <a:fld id="{740CB79B-1DE2-4DCC-9026-293B1B324853}" type="slidenum">
              <a:rPr lang="en-US"/>
              <a:pPr>
                <a:defRPr/>
              </a:pPr>
              <a:t>‹#›</a:t>
            </a:fld>
            <a:endParaRPr lang="en-US"/>
          </a:p>
        </p:txBody>
      </p:sp>
      <p:sp>
        <p:nvSpPr>
          <p:cNvPr id="10" name="Text Placeholder 9"/>
          <p:cNvSpPr>
            <a:spLocks noGrp="1"/>
          </p:cNvSpPr>
          <p:nvPr>
            <p:ph type="body" sz="quarter" idx="12"/>
          </p:nvPr>
        </p:nvSpPr>
        <p:spPr>
          <a:xfrm>
            <a:off x="609600" y="6324601"/>
            <a:ext cx="7518400" cy="365125"/>
          </a:xfrm>
        </p:spPr>
        <p:txBody>
          <a:bodyPr/>
          <a:lstStyle>
            <a:lvl1pPr marL="0" indent="0">
              <a:buFontTx/>
              <a:buNone/>
              <a:defRPr sz="1200" b="0" i="1">
                <a:solidFill>
                  <a:schemeClr val="accent1"/>
                </a:solidFill>
              </a:defRPr>
            </a:lvl1pPr>
            <a:lvl2pPr marL="457200" indent="0">
              <a:buFontTx/>
              <a:buNone/>
              <a:defRPr sz="1200" b="0" i="1">
                <a:solidFill>
                  <a:schemeClr val="accent1"/>
                </a:solidFill>
              </a:defRPr>
            </a:lvl2pPr>
            <a:lvl3pPr marL="914400" indent="0">
              <a:buFontTx/>
              <a:buNone/>
              <a:defRPr sz="1200" b="0" i="1">
                <a:solidFill>
                  <a:schemeClr val="accent1"/>
                </a:solidFill>
              </a:defRPr>
            </a:lvl3pPr>
            <a:lvl4pPr marL="1371600" indent="0">
              <a:buFontTx/>
              <a:buNone/>
              <a:defRPr sz="1200" b="0" i="1">
                <a:solidFill>
                  <a:schemeClr val="accent1"/>
                </a:solidFill>
              </a:defRPr>
            </a:lvl4pPr>
            <a:lvl5pPr marL="1828800" indent="0">
              <a:buFontTx/>
              <a:buNone/>
              <a:defRPr sz="1200" b="0" i="1">
                <a:solidFill>
                  <a:schemeClr val="accent1"/>
                </a:solidFill>
              </a:defRPr>
            </a:lvl5pPr>
          </a:lstStyle>
          <a:p>
            <a:pPr lvl="0"/>
            <a:r>
              <a:rPr lang="en-US"/>
              <a:t>Click to edit Master text styles</a:t>
            </a:r>
          </a:p>
        </p:txBody>
      </p:sp>
      <p:sp>
        <p:nvSpPr>
          <p:cNvPr id="9" name="Table Placeholder 8"/>
          <p:cNvSpPr>
            <a:spLocks noGrp="1"/>
          </p:cNvSpPr>
          <p:nvPr>
            <p:ph type="tbl" sz="quarter" idx="13" hasCustomPrompt="1"/>
          </p:nvPr>
        </p:nvSpPr>
        <p:spPr>
          <a:xfrm>
            <a:off x="609600" y="1143000"/>
            <a:ext cx="11074400" cy="5029200"/>
          </a:xfrm>
        </p:spPr>
        <p:txBody>
          <a:bodyPr/>
          <a:lstStyle>
            <a:lvl1pPr>
              <a:defRPr baseline="0"/>
            </a:lvl1pPr>
          </a:lstStyle>
          <a:p>
            <a:r>
              <a:rPr lang="en-US" dirty="0"/>
              <a:t>Click icon to add a table</a:t>
            </a:r>
          </a:p>
        </p:txBody>
      </p:sp>
    </p:spTree>
    <p:extLst>
      <p:ext uri="{BB962C8B-B14F-4D97-AF65-F5344CB8AC3E}">
        <p14:creationId xmlns:p14="http://schemas.microsoft.com/office/powerpoint/2010/main" val="7239040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HUIT Text &amp;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871200" cy="9144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3C7DC2BC-9C26-42ED-9786-2E2FE499DF6C}" type="slidenum">
              <a:rPr lang="en-US"/>
              <a:pPr>
                <a:defRPr/>
              </a:pPr>
              <a:t>‹#›</a:t>
            </a:fld>
            <a:endParaRPr lang="en-US"/>
          </a:p>
        </p:txBody>
      </p:sp>
      <p:sp>
        <p:nvSpPr>
          <p:cNvPr id="6" name="Picture Placeholder 5"/>
          <p:cNvSpPr>
            <a:spLocks noGrp="1"/>
          </p:cNvSpPr>
          <p:nvPr>
            <p:ph type="pic" sz="quarter" idx="11"/>
          </p:nvPr>
        </p:nvSpPr>
        <p:spPr>
          <a:xfrm>
            <a:off x="6197600" y="1219201"/>
            <a:ext cx="5283200" cy="4525963"/>
          </a:xfrm>
        </p:spPr>
        <p:txBody>
          <a:bodyPr/>
          <a:lstStyle/>
          <a:p>
            <a:r>
              <a:rPr lang="en-US"/>
              <a:t>Drag picture to placeholder or click icon to add</a:t>
            </a:r>
            <a:endParaRPr lang="en-US" dirty="0"/>
          </a:p>
        </p:txBody>
      </p:sp>
    </p:spTree>
    <p:extLst>
      <p:ext uri="{BB962C8B-B14F-4D97-AF65-F5344CB8AC3E}">
        <p14:creationId xmlns:p14="http://schemas.microsoft.com/office/powerpoint/2010/main" val="2736490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ptional Thank You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a:ln/>
        </p:spPr>
        <p:txBody>
          <a:bodyPr/>
          <a:lstStyle>
            <a:lvl1pPr>
              <a:defRPr/>
            </a:lvl1pPr>
          </a:lstStyle>
          <a:p>
            <a:pPr>
              <a:defRPr/>
            </a:pPr>
            <a:fld id="{DEB59FC9-87D9-451F-8417-855905A59795}" type="slidenum">
              <a:rPr lang="en-US"/>
              <a:pPr>
                <a:defRPr/>
              </a:pPr>
              <a:t>‹#›</a:t>
            </a:fld>
            <a:endParaRPr lang="en-US"/>
          </a:p>
        </p:txBody>
      </p:sp>
      <p:pic>
        <p:nvPicPr>
          <p:cNvPr id="4" name="Picture 3" descr="horizontal.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5530" y="553071"/>
            <a:ext cx="4990613" cy="601400"/>
          </a:xfrm>
          <a:prstGeom prst="rect">
            <a:avLst/>
          </a:prstGeom>
        </p:spPr>
      </p:pic>
      <p:sp>
        <p:nvSpPr>
          <p:cNvPr id="5" name="TextBox 4"/>
          <p:cNvSpPr txBox="1"/>
          <p:nvPr userDrawn="1"/>
        </p:nvSpPr>
        <p:spPr>
          <a:xfrm>
            <a:off x="3855341" y="3124201"/>
            <a:ext cx="3509294" cy="769441"/>
          </a:xfrm>
          <a:prstGeom prst="rect">
            <a:avLst/>
          </a:prstGeom>
          <a:noFill/>
        </p:spPr>
        <p:txBody>
          <a:bodyPr wrap="none" rtlCol="0" anchor="ctr">
            <a:spAutoFit/>
          </a:bodyPr>
          <a:lstStyle/>
          <a:p>
            <a:r>
              <a:rPr lang="en-US" sz="4400" b="1" dirty="0">
                <a:solidFill>
                  <a:srgbClr val="8A162C"/>
                </a:solidFill>
                <a:latin typeface="Arial"/>
                <a:cs typeface="Arial"/>
              </a:rPr>
              <a:t>Thank you!  </a:t>
            </a:r>
            <a:endParaRPr lang="en-US" sz="4400" b="1" u="sng" dirty="0">
              <a:solidFill>
                <a:srgbClr val="8A162C"/>
              </a:solidFill>
              <a:latin typeface="Arial"/>
              <a:cs typeface="Arial"/>
            </a:endParaRPr>
          </a:p>
        </p:txBody>
      </p:sp>
    </p:spTree>
    <p:extLst>
      <p:ext uri="{BB962C8B-B14F-4D97-AF65-F5344CB8AC3E}">
        <p14:creationId xmlns:p14="http://schemas.microsoft.com/office/powerpoint/2010/main" val="22766338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5" name="Rectangle 6"/>
          <p:cNvSpPr/>
          <p:nvPr userDrawn="1"/>
        </p:nvSpPr>
        <p:spPr>
          <a:xfrm>
            <a:off x="0" y="0"/>
            <a:ext cx="12192000" cy="1524000"/>
          </a:xfrm>
          <a:prstGeom prst="rect">
            <a:avLst/>
          </a:prstGeom>
          <a:solidFill>
            <a:srgbClr val="4600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cxnSp>
        <p:nvCxnSpPr>
          <p:cNvPr id="6" name="Straight Connector 7"/>
          <p:cNvCxnSpPr/>
          <p:nvPr userDrawn="1"/>
        </p:nvCxnSpPr>
        <p:spPr>
          <a:xfrm>
            <a:off x="0" y="1524000"/>
            <a:ext cx="12192000" cy="0"/>
          </a:xfrm>
          <a:prstGeom prst="line">
            <a:avLst/>
          </a:prstGeom>
          <a:ln w="63500">
            <a:solidFill>
              <a:srgbClr val="948A54">
                <a:alpha val="73725"/>
              </a:srgbClr>
            </a:solidFill>
          </a:ln>
          <a:effectLst>
            <a:outerShdw blurRad="127000" dist="38100" dir="5400000" algn="t" rotWithShape="0">
              <a:srgbClr val="948A54">
                <a:alpha val="40000"/>
              </a:srgb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marL="342900" indent="-342900">
              <a:buClr>
                <a:srgbClr val="339966"/>
              </a:buClr>
              <a:buFont typeface="Wingdings" pitchFamily="2" charset="2"/>
              <a:buChar char="ª"/>
              <a:defRPr sz="2800"/>
            </a:lvl1pPr>
            <a:lvl2pPr marL="742950" indent="-285750">
              <a:buClr>
                <a:srgbClr val="3399FF"/>
              </a:buClr>
              <a:buFont typeface="Wingdings 3" pitchFamily="18" charset="2"/>
              <a:buChar char="9"/>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marL="342900" indent="-342900">
              <a:buClr>
                <a:srgbClr val="339966"/>
              </a:buClr>
              <a:buFont typeface="Wingdings" pitchFamily="2" charset="2"/>
              <a:buChar char="ª"/>
              <a:defRPr sz="2800"/>
            </a:lvl1pPr>
            <a:lvl2pPr marL="742950" indent="-285750">
              <a:buClr>
                <a:srgbClr val="0070C0"/>
              </a:buClr>
              <a:buFont typeface="Wingdings 3" pitchFamily="18" charset="2"/>
              <a:buChar char="9"/>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10"/>
          </p:nvPr>
        </p:nvSpPr>
        <p:spPr/>
        <p:txBody>
          <a:bodyPr/>
          <a:lstStyle>
            <a:lvl1pPr>
              <a:defRPr/>
            </a:lvl1pPr>
          </a:lstStyle>
          <a:p>
            <a:pPr>
              <a:defRPr/>
            </a:pPr>
            <a:fld id="{9BDB0F92-80CA-40BE-97A4-AB8E1159E559}" type="datetime1">
              <a:rPr lang="en-US"/>
              <a:pPr>
                <a:defRPr/>
              </a:pPr>
              <a:t>2/17/2021</a:t>
            </a:fld>
            <a:endParaRPr lang="en-US" dirty="0"/>
          </a:p>
        </p:txBody>
      </p:sp>
      <p:sp>
        <p:nvSpPr>
          <p:cNvPr id="8" name="Footer Placeholder 5"/>
          <p:cNvSpPr>
            <a:spLocks noGrp="1"/>
          </p:cNvSpPr>
          <p:nvPr>
            <p:ph type="ftr" sz="quarter" idx="11"/>
          </p:nvPr>
        </p:nvSpPr>
        <p:spPr/>
        <p:txBody>
          <a:bodyPr/>
          <a:lstStyle>
            <a:lvl1pPr>
              <a:defRPr dirty="0"/>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r>
              <a:rPr lang="en-US" altLang="ru-RU"/>
              <a:t>1-</a:t>
            </a:r>
            <a:fld id="{34E245D1-C310-4116-A050-E799E3D6ED5C}" type="slidenum">
              <a:rPr lang="en-US" altLang="ru-RU"/>
              <a:pPr/>
              <a:t>‹#›</a:t>
            </a:fld>
            <a:endParaRPr lang="en-US" altLang="ru-RU"/>
          </a:p>
        </p:txBody>
      </p:sp>
    </p:spTree>
    <p:extLst>
      <p:ext uri="{BB962C8B-B14F-4D97-AF65-F5344CB8AC3E}">
        <p14:creationId xmlns:p14="http://schemas.microsoft.com/office/powerpoint/2010/main" val="26495009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Rectangle 6"/>
          <p:cNvSpPr/>
          <p:nvPr userDrawn="1"/>
        </p:nvSpPr>
        <p:spPr>
          <a:xfrm>
            <a:off x="0" y="0"/>
            <a:ext cx="12192000" cy="1524000"/>
          </a:xfrm>
          <a:prstGeom prst="rect">
            <a:avLst/>
          </a:prstGeom>
          <a:solidFill>
            <a:srgbClr val="4600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cxnSp>
        <p:nvCxnSpPr>
          <p:cNvPr id="4" name="Straight Connector 7"/>
          <p:cNvCxnSpPr/>
          <p:nvPr userDrawn="1"/>
        </p:nvCxnSpPr>
        <p:spPr>
          <a:xfrm>
            <a:off x="0" y="1524000"/>
            <a:ext cx="12192000" cy="0"/>
          </a:xfrm>
          <a:prstGeom prst="line">
            <a:avLst/>
          </a:prstGeom>
          <a:ln w="63500">
            <a:solidFill>
              <a:srgbClr val="948A54">
                <a:alpha val="73725"/>
              </a:srgbClr>
            </a:solidFill>
          </a:ln>
          <a:effectLst>
            <a:outerShdw blurRad="127000" dist="38100" dir="5400000" algn="t" rotWithShape="0">
              <a:srgbClr val="948A54">
                <a:alpha val="40000"/>
              </a:srgb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Date Placeholder 2"/>
          <p:cNvSpPr>
            <a:spLocks noGrp="1"/>
          </p:cNvSpPr>
          <p:nvPr>
            <p:ph type="dt" sz="half" idx="10"/>
          </p:nvPr>
        </p:nvSpPr>
        <p:spPr/>
        <p:txBody>
          <a:bodyPr/>
          <a:lstStyle>
            <a:lvl1pPr>
              <a:defRPr/>
            </a:lvl1pPr>
          </a:lstStyle>
          <a:p>
            <a:pPr>
              <a:defRPr/>
            </a:pPr>
            <a:fld id="{441C2FA2-6BBA-40D6-82E5-0C5CA68BD7AE}" type="datetime1">
              <a:rPr lang="en-US"/>
              <a:pPr>
                <a:defRPr/>
              </a:pPr>
              <a:t>2/17/2021</a:t>
            </a:fld>
            <a:endParaRPr lang="en-US" dirty="0"/>
          </a:p>
        </p:txBody>
      </p:sp>
      <p:sp>
        <p:nvSpPr>
          <p:cNvPr id="6" name="Footer Placeholder 3"/>
          <p:cNvSpPr>
            <a:spLocks noGrp="1"/>
          </p:cNvSpPr>
          <p:nvPr>
            <p:ph type="ftr" sz="quarter" idx="11"/>
          </p:nvPr>
        </p:nvSpPr>
        <p:spPr/>
        <p:txBody>
          <a:bodyPr/>
          <a:lstStyle>
            <a:lvl1pPr>
              <a:defRPr dirty="0"/>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r>
              <a:rPr lang="en-US" altLang="ru-RU"/>
              <a:t>1-</a:t>
            </a:r>
            <a:fld id="{28752082-196A-449E-8F44-D81EE9819E62}" type="slidenum">
              <a:rPr lang="en-US" altLang="ru-RU"/>
              <a:pPr/>
              <a:t>‹#›</a:t>
            </a:fld>
            <a:endParaRPr lang="en-US" altLang="ru-RU"/>
          </a:p>
        </p:txBody>
      </p:sp>
    </p:spTree>
    <p:extLst>
      <p:ext uri="{BB962C8B-B14F-4D97-AF65-F5344CB8AC3E}">
        <p14:creationId xmlns:p14="http://schemas.microsoft.com/office/powerpoint/2010/main" val="246253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CC970300-D4B3-4773-AD25-8528FCCD51AB}" type="datetime1">
              <a:rPr lang="ru-RU"/>
              <a:pPr>
                <a:defRPr/>
              </a:pPr>
              <a:t>17.02.2021</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fld id="{600427AE-EB7F-4523-8F40-B8EF0030AD37}" type="slidenum">
              <a:rPr lang="ru-RU" altLang="ru-RU"/>
              <a:pPr/>
              <a:t>‹#›</a:t>
            </a:fld>
            <a:endParaRPr lang="ru-RU" altLang="ru-RU"/>
          </a:p>
        </p:txBody>
      </p:sp>
    </p:spTree>
    <p:extLst>
      <p:ext uri="{BB962C8B-B14F-4D97-AF65-F5344CB8AC3E}">
        <p14:creationId xmlns:p14="http://schemas.microsoft.com/office/powerpoint/2010/main" val="65287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93DB1288-2BDA-4035-9646-5A45155FA038}" type="datetime1">
              <a:rPr lang="ru-RU"/>
              <a:pPr>
                <a:defRPr/>
              </a:pPr>
              <a:t>17.02.2021</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fld id="{D85C1D5B-07F2-4FCA-B44F-B3105EC2C91A}" type="slidenum">
              <a:rPr lang="ru-RU" altLang="ru-RU"/>
              <a:pPr/>
              <a:t>‹#›</a:t>
            </a:fld>
            <a:endParaRPr lang="ru-RU" altLang="ru-RU"/>
          </a:p>
        </p:txBody>
      </p:sp>
    </p:spTree>
    <p:extLst>
      <p:ext uri="{BB962C8B-B14F-4D97-AF65-F5344CB8AC3E}">
        <p14:creationId xmlns:p14="http://schemas.microsoft.com/office/powerpoint/2010/main" val="20325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037CAACF-FEE6-4ECC-9715-56253DE22EEE}" type="datetime1">
              <a:rPr lang="ru-RU"/>
              <a:pPr>
                <a:defRPr/>
              </a:pPr>
              <a:t>17.02.2021</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fld id="{6A7AEDA0-CA35-4D82-BAA2-CAF74B21373D}" type="slidenum">
              <a:rPr lang="ru-RU" altLang="ru-RU"/>
              <a:pPr/>
              <a:t>‹#›</a:t>
            </a:fld>
            <a:endParaRPr lang="ru-RU" altLang="ru-RU"/>
          </a:p>
        </p:txBody>
      </p:sp>
    </p:spTree>
    <p:extLst>
      <p:ext uri="{BB962C8B-B14F-4D97-AF65-F5344CB8AC3E}">
        <p14:creationId xmlns:p14="http://schemas.microsoft.com/office/powerpoint/2010/main" val="410339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266268F5-3E93-46D6-AAAB-AE38503651CB}" type="datetime1">
              <a:rPr lang="ru-RU"/>
              <a:pPr>
                <a:defRPr/>
              </a:pPr>
              <a:t>17.02.2021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1040D106-C494-4132-996D-E046883A9450}" type="slidenum">
              <a:rPr lang="ru-RU" altLang="ru-RU"/>
              <a:pPr/>
              <a:t>‹#›</a:t>
            </a:fld>
            <a:endParaRPr lang="ru-RU" altLang="ru-RU"/>
          </a:p>
        </p:txBody>
      </p:sp>
    </p:spTree>
    <p:extLst>
      <p:ext uri="{BB962C8B-B14F-4D97-AF65-F5344CB8AC3E}">
        <p14:creationId xmlns:p14="http://schemas.microsoft.com/office/powerpoint/2010/main" val="42177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C2D93A6D-BB49-400B-835B-08BDF918D3F0}" type="datetime1">
              <a:rPr lang="ru-RU"/>
              <a:pPr>
                <a:defRPr/>
              </a:pPr>
              <a:t>17.02.2021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fld id="{660C8EAA-D54C-4A62-814D-B5A25823AA3F}" type="slidenum">
              <a:rPr lang="ru-RU" altLang="ru-RU"/>
              <a:pPr/>
              <a:t>‹#›</a:t>
            </a:fld>
            <a:endParaRPr lang="ru-RU" altLang="ru-RU"/>
          </a:p>
        </p:txBody>
      </p:sp>
    </p:spTree>
    <p:extLst>
      <p:ext uri="{BB962C8B-B14F-4D97-AF65-F5344CB8AC3E}">
        <p14:creationId xmlns:p14="http://schemas.microsoft.com/office/powerpoint/2010/main" val="1788411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4" name="Заголовок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3075" name="Текст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8C1AB3A-7871-4B57-A381-BBB205F86F96}" type="datetime1">
              <a:rPr lang="ru-RU"/>
              <a:pPr>
                <a:defRPr/>
              </a:pPr>
              <a:t>17.02.2021</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BB9232D2-669E-4059-8C6D-A53FE3D8B17C}" type="slidenum">
              <a:rPr lang="ru-RU" altLang="ru-RU"/>
              <a:pPr/>
              <a:t>‹#›</a:t>
            </a:fld>
            <a:endParaRPr lang="ru-RU" altLang="ru-RU"/>
          </a:p>
        </p:txBody>
      </p:sp>
    </p:spTree>
    <p:extLst>
      <p:ext uri="{BB962C8B-B14F-4D97-AF65-F5344CB8AC3E}">
        <p14:creationId xmlns:p14="http://schemas.microsoft.com/office/powerpoint/2010/main" val="792806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4099"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charset="0"/>
                <a:cs typeface="+mn-cs"/>
              </a:defRPr>
            </a:lvl1pPr>
          </a:lstStyle>
          <a:p>
            <a:pPr>
              <a:defRPr/>
            </a:pPr>
            <a:endParaRPr lang="ru-RU"/>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Arial" charset="0"/>
                <a:cs typeface="+mn-cs"/>
              </a:defRPr>
            </a:lvl1pPr>
          </a:lstStyle>
          <a:p>
            <a:pPr>
              <a:defRPr/>
            </a:pPr>
            <a:endParaRPr lang="ru-RU"/>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7739D33-8F1D-457A-B145-C54884CD5EBF}" type="slidenum">
              <a:rPr lang="ru-RU" altLang="ru-RU"/>
              <a:pPr/>
              <a:t>‹#›</a:t>
            </a:fld>
            <a:endParaRPr lang="ru-RU" altLang="ru-RU"/>
          </a:p>
        </p:txBody>
      </p:sp>
    </p:spTree>
    <p:extLst>
      <p:ext uri="{BB962C8B-B14F-4D97-AF65-F5344CB8AC3E}">
        <p14:creationId xmlns:p14="http://schemas.microsoft.com/office/powerpoint/2010/main" val="1677779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bwMode="auto">
          <a:xfrm>
            <a:off x="8534400" y="6324601"/>
            <a:ext cx="3657600" cy="365125"/>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sz="800" b="0">
                <a:solidFill>
                  <a:srgbClr val="B2B2B2"/>
                </a:solidFill>
                <a:cs typeface="+mn-cs"/>
              </a:defRPr>
            </a:lvl1pPr>
          </a:lstStyle>
          <a:p>
            <a:pPr>
              <a:defRPr/>
            </a:pPr>
            <a:fld id="{3D6EDCD8-B171-4E7C-B823-2B1A7255EFC5}" type="slidenum">
              <a:rPr lang="en-US" smtClean="0"/>
              <a:pPr>
                <a:defRPr/>
              </a:pPr>
              <a:t>‹#›</a:t>
            </a:fld>
            <a:endParaRPr lang="en-US" dirty="0"/>
          </a:p>
        </p:txBody>
      </p:sp>
      <p:sp>
        <p:nvSpPr>
          <p:cNvPr id="1028" name="Title Placeholder 1"/>
          <p:cNvSpPr>
            <a:spLocks noGrp="1"/>
          </p:cNvSpPr>
          <p:nvPr>
            <p:ph type="title"/>
          </p:nvPr>
        </p:nvSpPr>
        <p:spPr bwMode="auto">
          <a:xfrm>
            <a:off x="609600" y="152400"/>
            <a:ext cx="9956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Page Header Arial Bold 24pts</a:t>
            </a:r>
          </a:p>
        </p:txBody>
      </p:sp>
      <p:sp>
        <p:nvSpPr>
          <p:cNvPr id="1029" name="Text Placeholder 2"/>
          <p:cNvSpPr>
            <a:spLocks noGrp="1"/>
          </p:cNvSpPr>
          <p:nvPr>
            <p:ph type="body" idx="1"/>
          </p:nvPr>
        </p:nvSpPr>
        <p:spPr bwMode="auto">
          <a:xfrm>
            <a:off x="609600" y="1219201"/>
            <a:ext cx="5486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Level 1 Arial 20</a:t>
            </a:r>
          </a:p>
          <a:p>
            <a:pPr lvl="1"/>
            <a:r>
              <a:rPr lang="en-US" dirty="0"/>
              <a:t>Level 2 Arial 18</a:t>
            </a:r>
          </a:p>
          <a:p>
            <a:pPr lvl="2"/>
            <a:r>
              <a:rPr lang="en-US" dirty="0"/>
              <a:t>Level 3 Arial Light 16</a:t>
            </a:r>
          </a:p>
        </p:txBody>
      </p:sp>
    </p:spTree>
    <p:extLst>
      <p:ext uri="{BB962C8B-B14F-4D97-AF65-F5344CB8AC3E}">
        <p14:creationId xmlns:p14="http://schemas.microsoft.com/office/powerpoint/2010/main" val="210335972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hf hdr="0" ftr="0" dt="0"/>
  <p:txStyles>
    <p:titleStyle>
      <a:lvl1pPr algn="l" defTabSz="457200" rtl="0" eaLnBrk="1" fontAlgn="base" hangingPunct="1">
        <a:spcBef>
          <a:spcPct val="0"/>
        </a:spcBef>
        <a:spcAft>
          <a:spcPct val="0"/>
        </a:spcAft>
        <a:defRPr sz="2000" b="1">
          <a:solidFill>
            <a:srgbClr val="B51E34"/>
          </a:solidFill>
          <a:latin typeface="+mj-lt"/>
          <a:ea typeface="+mj-ea"/>
          <a:cs typeface="+mj-cs"/>
        </a:defRPr>
      </a:lvl1pPr>
      <a:lvl2pPr algn="l" defTabSz="457200" rtl="0" eaLnBrk="1" fontAlgn="base" hangingPunct="1">
        <a:spcBef>
          <a:spcPct val="0"/>
        </a:spcBef>
        <a:spcAft>
          <a:spcPct val="0"/>
        </a:spcAft>
        <a:defRPr sz="2400" b="1">
          <a:solidFill>
            <a:srgbClr val="C50017"/>
          </a:solidFill>
          <a:latin typeface="Arial" charset="0"/>
          <a:cs typeface="Arial" charset="0"/>
        </a:defRPr>
      </a:lvl2pPr>
      <a:lvl3pPr algn="l" defTabSz="457200" rtl="0" eaLnBrk="1" fontAlgn="base" hangingPunct="1">
        <a:spcBef>
          <a:spcPct val="0"/>
        </a:spcBef>
        <a:spcAft>
          <a:spcPct val="0"/>
        </a:spcAft>
        <a:defRPr sz="2400" b="1">
          <a:solidFill>
            <a:srgbClr val="C50017"/>
          </a:solidFill>
          <a:latin typeface="Arial" charset="0"/>
          <a:cs typeface="Arial" charset="0"/>
        </a:defRPr>
      </a:lvl3pPr>
      <a:lvl4pPr algn="l" defTabSz="457200" rtl="0" eaLnBrk="1" fontAlgn="base" hangingPunct="1">
        <a:spcBef>
          <a:spcPct val="0"/>
        </a:spcBef>
        <a:spcAft>
          <a:spcPct val="0"/>
        </a:spcAft>
        <a:defRPr sz="2400" b="1">
          <a:solidFill>
            <a:srgbClr val="C50017"/>
          </a:solidFill>
          <a:latin typeface="Arial" charset="0"/>
          <a:cs typeface="Arial" charset="0"/>
        </a:defRPr>
      </a:lvl4pPr>
      <a:lvl5pPr algn="l" defTabSz="457200" rtl="0" eaLnBrk="1" fontAlgn="base" hangingPunct="1">
        <a:spcBef>
          <a:spcPct val="0"/>
        </a:spcBef>
        <a:spcAft>
          <a:spcPct val="0"/>
        </a:spcAft>
        <a:defRPr sz="2400" b="1">
          <a:solidFill>
            <a:srgbClr val="C50017"/>
          </a:solidFill>
          <a:latin typeface="Arial" charset="0"/>
          <a:cs typeface="Arial" charset="0"/>
        </a:defRPr>
      </a:lvl5pPr>
      <a:lvl6pPr marL="457200" algn="l" defTabSz="457200" rtl="0" eaLnBrk="1" fontAlgn="base" hangingPunct="1">
        <a:spcBef>
          <a:spcPct val="0"/>
        </a:spcBef>
        <a:spcAft>
          <a:spcPct val="0"/>
        </a:spcAft>
        <a:defRPr sz="2400" b="1">
          <a:solidFill>
            <a:srgbClr val="C50017"/>
          </a:solidFill>
          <a:latin typeface="Arial" charset="0"/>
          <a:cs typeface="Arial" charset="0"/>
        </a:defRPr>
      </a:lvl6pPr>
      <a:lvl7pPr marL="914400" algn="l" defTabSz="457200" rtl="0" eaLnBrk="1" fontAlgn="base" hangingPunct="1">
        <a:spcBef>
          <a:spcPct val="0"/>
        </a:spcBef>
        <a:spcAft>
          <a:spcPct val="0"/>
        </a:spcAft>
        <a:defRPr sz="2400" b="1">
          <a:solidFill>
            <a:srgbClr val="C50017"/>
          </a:solidFill>
          <a:latin typeface="Arial" charset="0"/>
          <a:cs typeface="Arial" charset="0"/>
        </a:defRPr>
      </a:lvl7pPr>
      <a:lvl8pPr marL="1371600" algn="l" defTabSz="457200" rtl="0" eaLnBrk="1" fontAlgn="base" hangingPunct="1">
        <a:spcBef>
          <a:spcPct val="0"/>
        </a:spcBef>
        <a:spcAft>
          <a:spcPct val="0"/>
        </a:spcAft>
        <a:defRPr sz="2400" b="1">
          <a:solidFill>
            <a:srgbClr val="C50017"/>
          </a:solidFill>
          <a:latin typeface="Arial" charset="0"/>
          <a:cs typeface="Arial" charset="0"/>
        </a:defRPr>
      </a:lvl8pPr>
      <a:lvl9pPr marL="1828800" algn="l" defTabSz="457200" rtl="0" eaLnBrk="1" fontAlgn="base" hangingPunct="1">
        <a:spcBef>
          <a:spcPct val="0"/>
        </a:spcBef>
        <a:spcAft>
          <a:spcPct val="0"/>
        </a:spcAft>
        <a:defRPr sz="2400" b="1">
          <a:solidFill>
            <a:srgbClr val="C50017"/>
          </a:solidFill>
          <a:latin typeface="Arial" charset="0"/>
          <a:cs typeface="Arial" charset="0"/>
        </a:defRPr>
      </a:lvl9pPr>
    </p:titleStyle>
    <p:bodyStyle>
      <a:lvl1pPr marL="228600" indent="-228600" algn="l" defTabSz="457200" rtl="0" eaLnBrk="1" fontAlgn="base" hangingPunct="1">
        <a:spcBef>
          <a:spcPct val="20000"/>
        </a:spcBef>
        <a:spcAft>
          <a:spcPts val="600"/>
        </a:spcAft>
        <a:buClr>
          <a:schemeClr val="tx1"/>
        </a:buClr>
        <a:buFont typeface="Arial" charset="0"/>
        <a:buChar char="•"/>
        <a:defRPr sz="1600">
          <a:solidFill>
            <a:schemeClr val="tx1"/>
          </a:solidFill>
          <a:latin typeface="+mn-lt"/>
          <a:ea typeface="+mn-ea"/>
          <a:cs typeface="+mn-cs"/>
        </a:defRPr>
      </a:lvl1pPr>
      <a:lvl2pPr marL="685800" indent="-228600" algn="l" defTabSz="457200" rtl="0" eaLnBrk="1" fontAlgn="base" hangingPunct="1">
        <a:spcBef>
          <a:spcPct val="20000"/>
        </a:spcBef>
        <a:spcAft>
          <a:spcPts val="600"/>
        </a:spcAft>
        <a:buClr>
          <a:schemeClr val="tx1"/>
        </a:buClr>
        <a:buFont typeface="Arial" charset="0"/>
        <a:buChar char="–"/>
        <a:defRPr sz="1400">
          <a:solidFill>
            <a:schemeClr val="tx1"/>
          </a:solidFill>
          <a:latin typeface="+mn-lt"/>
          <a:cs typeface="+mn-cs"/>
        </a:defRPr>
      </a:lvl2pPr>
      <a:lvl3pPr marL="1087438" indent="-173038" algn="l" defTabSz="457200" rtl="0" eaLnBrk="1" fontAlgn="base" hangingPunct="1">
        <a:spcBef>
          <a:spcPct val="20000"/>
        </a:spcBef>
        <a:spcAft>
          <a:spcPts val="600"/>
        </a:spcAft>
        <a:buClr>
          <a:schemeClr val="tx1"/>
        </a:buClr>
        <a:buFont typeface="Arial" charset="0"/>
        <a:buChar char="•"/>
        <a:defRPr sz="1000">
          <a:solidFill>
            <a:schemeClr val="tx1"/>
          </a:solidFill>
          <a:latin typeface="+mn-lt"/>
          <a:cs typeface="+mn-cs"/>
        </a:defRPr>
      </a:lvl3pPr>
      <a:lvl4pPr marL="1600200" indent="-228600" algn="l" defTabSz="457200" rtl="0" eaLnBrk="1" fontAlgn="base" hangingPunct="1">
        <a:spcBef>
          <a:spcPct val="20000"/>
        </a:spcBef>
        <a:spcAft>
          <a:spcPct val="0"/>
        </a:spcAft>
        <a:buFont typeface="Arial" charset="0"/>
        <a:buChar char="–"/>
        <a:defRPr sz="2000">
          <a:solidFill>
            <a:srgbClr val="595959"/>
          </a:solidFill>
          <a:latin typeface="+mn-lt"/>
          <a:cs typeface="+mn-cs"/>
        </a:defRPr>
      </a:lvl4pPr>
      <a:lvl5pPr marL="2057400" indent="-228600" algn="l" defTabSz="457200" rtl="0" eaLnBrk="1" fontAlgn="base" hangingPunct="1">
        <a:spcBef>
          <a:spcPct val="20000"/>
        </a:spcBef>
        <a:spcAft>
          <a:spcPct val="0"/>
        </a:spcAft>
        <a:buFont typeface="Arial" charset="0"/>
        <a:buChar char="»"/>
        <a:defRPr sz="2000">
          <a:solidFill>
            <a:srgbClr val="595959"/>
          </a:solidFill>
          <a:latin typeface="+mn-lt"/>
          <a:cs typeface="+mn-cs"/>
        </a:defRPr>
      </a:lvl5pPr>
      <a:lvl6pPr marL="2514600" indent="-228600" algn="l" defTabSz="457200" rtl="0" eaLnBrk="1" fontAlgn="base" hangingPunct="1">
        <a:spcBef>
          <a:spcPct val="20000"/>
        </a:spcBef>
        <a:spcAft>
          <a:spcPct val="0"/>
        </a:spcAft>
        <a:buFont typeface="Arial" charset="0"/>
        <a:buChar char="»"/>
        <a:defRPr sz="2000">
          <a:solidFill>
            <a:srgbClr val="595959"/>
          </a:solidFill>
          <a:latin typeface="+mn-lt"/>
          <a:cs typeface="+mn-cs"/>
        </a:defRPr>
      </a:lvl6pPr>
      <a:lvl7pPr marL="2971800" indent="-228600" algn="l" defTabSz="457200" rtl="0" eaLnBrk="1" fontAlgn="base" hangingPunct="1">
        <a:spcBef>
          <a:spcPct val="20000"/>
        </a:spcBef>
        <a:spcAft>
          <a:spcPct val="0"/>
        </a:spcAft>
        <a:buFont typeface="Arial" charset="0"/>
        <a:buChar char="»"/>
        <a:defRPr sz="2000">
          <a:solidFill>
            <a:srgbClr val="595959"/>
          </a:solidFill>
          <a:latin typeface="+mn-lt"/>
          <a:cs typeface="+mn-cs"/>
        </a:defRPr>
      </a:lvl7pPr>
      <a:lvl8pPr marL="3429000" indent="-228600" algn="l" defTabSz="457200" rtl="0" eaLnBrk="1" fontAlgn="base" hangingPunct="1">
        <a:spcBef>
          <a:spcPct val="20000"/>
        </a:spcBef>
        <a:spcAft>
          <a:spcPct val="0"/>
        </a:spcAft>
        <a:buFont typeface="Arial" charset="0"/>
        <a:buChar char="»"/>
        <a:defRPr sz="2000">
          <a:solidFill>
            <a:srgbClr val="595959"/>
          </a:solidFill>
          <a:latin typeface="+mn-lt"/>
          <a:cs typeface="+mn-cs"/>
        </a:defRPr>
      </a:lvl8pPr>
      <a:lvl9pPr marL="3886200" indent="-228600" algn="l" defTabSz="457200" rtl="0" eaLnBrk="1" fontAlgn="base" hangingPunct="1">
        <a:spcBef>
          <a:spcPct val="20000"/>
        </a:spcBef>
        <a:spcAft>
          <a:spcPct val="0"/>
        </a:spcAft>
        <a:buFont typeface="Arial" charset="0"/>
        <a:buChar char="»"/>
        <a:defRPr sz="2000">
          <a:solidFill>
            <a:srgbClr val="59595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1082;&#1086;&#1076;-&#1086;&#1082;&#1074;&#1101;&#1076;.&#1088;&#1092;/"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s://encrypted-tbn3.gstatic.com/images?q=tbn:ANd9GcQidLKmTyDaep3YLM6wlKZxfoSkrA7IJltBmLVNApJIQi9KGkWg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6" y="285750"/>
            <a:ext cx="3286125"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title"/>
          </p:nvPr>
        </p:nvSpPr>
        <p:spPr>
          <a:xfrm>
            <a:off x="1701801" y="4214813"/>
            <a:ext cx="8537575" cy="857250"/>
          </a:xfrm>
          <a:solidFill>
            <a:schemeClr val="bg1"/>
          </a:solidFill>
        </p:spPr>
        <p:txBody>
          <a:bodyPr rtlCol="0">
            <a:noAutofit/>
          </a:bodyPr>
          <a:lstStyle/>
          <a:p>
            <a:pPr eaLnBrk="1" fontAlgn="auto" hangingPunct="1">
              <a:spcAft>
                <a:spcPts val="0"/>
              </a:spcAft>
              <a:defRPr/>
            </a:pPr>
            <a:r>
              <a:rPr lang="ru-RU" sz="2800" dirty="0">
                <a:latin typeface="Times New Roman" pitchFamily="18" charset="0"/>
                <a:cs typeface="Times New Roman" pitchFamily="18" charset="0"/>
              </a:rPr>
              <a:t>Тема </a:t>
            </a:r>
            <a:r>
              <a:rPr lang="ru-RU" sz="2800" dirty="0" smtClean="0">
                <a:latin typeface="Times New Roman" pitchFamily="18" charset="0"/>
                <a:cs typeface="Times New Roman" pitchFamily="18" charset="0"/>
              </a:rPr>
              <a:t>2. </a:t>
            </a:r>
            <a:r>
              <a:rPr lang="ru-RU" sz="2800" dirty="0">
                <a:latin typeface="Times New Roman" pitchFamily="18" charset="0"/>
                <a:cs typeface="Times New Roman" pitchFamily="18" charset="0"/>
              </a:rPr>
              <a:t>предприятие В условиях рынка</a:t>
            </a:r>
          </a:p>
        </p:txBody>
      </p:sp>
      <p:sp>
        <p:nvSpPr>
          <p:cNvPr id="8" name="Номер слайда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2E6B773B-D59B-4BFC-941A-9633BE4A6B50}" type="slidenum">
              <a:rPr lang="ru-RU" altLang="ru-RU">
                <a:solidFill>
                  <a:srgbClr val="898989"/>
                </a:solidFill>
                <a:latin typeface="Calibri" panose="020F0502020204030204" pitchFamily="34" charset="0"/>
              </a:rPr>
              <a:pPr eaLnBrk="1" fontAlgn="base" hangingPunct="1">
                <a:spcBef>
                  <a:spcPct val="0"/>
                </a:spcBef>
                <a:spcAft>
                  <a:spcPct val="0"/>
                </a:spcAft>
              </a:pPr>
              <a:t>1</a:t>
            </a:fld>
            <a:endParaRPr lang="ru-RU" altLang="ru-RU">
              <a:solidFill>
                <a:srgbClr val="898989"/>
              </a:solidFill>
              <a:latin typeface="Calibri" panose="020F0502020204030204" pitchFamily="34" charset="0"/>
            </a:endParaRPr>
          </a:p>
        </p:txBody>
      </p:sp>
    </p:spTree>
    <p:extLst>
      <p:ext uri="{BB962C8B-B14F-4D97-AF65-F5344CB8AC3E}">
        <p14:creationId xmlns:p14="http://schemas.microsoft.com/office/powerpoint/2010/main" val="1869975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7" name="Rectangle 2"/>
          <p:cNvSpPr>
            <a:spLocks noGrp="1" noChangeArrowheads="1"/>
          </p:cNvSpPr>
          <p:nvPr>
            <p:ph type="title"/>
          </p:nvPr>
        </p:nvSpPr>
        <p:spPr>
          <a:xfrm>
            <a:off x="1981200" y="274639"/>
            <a:ext cx="8229600" cy="725487"/>
          </a:xfrm>
        </p:spPr>
        <p:txBody>
          <a:bodyPr/>
          <a:lstStyle/>
          <a:p>
            <a:pPr eaLnBrk="1" hangingPunct="1"/>
            <a:r>
              <a:rPr lang="ru-RU" altLang="ru-RU" sz="2800" b="1">
                <a:solidFill>
                  <a:srgbClr val="000000"/>
                </a:solidFill>
                <a:latin typeface="Times New Roman" panose="02020603050405020304" pitchFamily="18" charset="0"/>
                <a:cs typeface="Times New Roman" panose="02020603050405020304" pitchFamily="18" charset="0"/>
              </a:rPr>
              <a:t>ВИДЫ ПРЕДПРИЯТИЙ ПО ОРГАНИЗАЦИОННО-ПРАВОВОЙ ФОРМЕ</a:t>
            </a:r>
            <a:endParaRPr lang="ru-RU" altLang="ru-RU" sz="2800" b="1">
              <a:latin typeface="Times New Roman" panose="02020603050405020304" pitchFamily="18" charset="0"/>
              <a:cs typeface="Times New Roman" panose="02020603050405020304" pitchFamily="18" charset="0"/>
            </a:endParaRPr>
          </a:p>
        </p:txBody>
      </p:sp>
      <p:grpSp>
        <p:nvGrpSpPr>
          <p:cNvPr id="2" name="Organization Chart 3"/>
          <p:cNvGrpSpPr>
            <a:grpSpLocks/>
          </p:cNvGrpSpPr>
          <p:nvPr/>
        </p:nvGrpSpPr>
        <p:grpSpPr bwMode="auto">
          <a:xfrm>
            <a:off x="2309813" y="928688"/>
            <a:ext cx="7643812" cy="5549900"/>
            <a:chOff x="1534" y="255"/>
            <a:chExt cx="4774" cy="4148"/>
          </a:xfrm>
        </p:grpSpPr>
        <p:cxnSp>
          <p:nvCxnSpPr>
            <p:cNvPr id="2052" name="_s2052"/>
            <p:cNvCxnSpPr>
              <a:cxnSpLocks noChangeShapeType="1"/>
              <a:stCxn id="15" idx="0"/>
              <a:endCxn id="6" idx="2"/>
            </p:cNvCxnSpPr>
            <p:nvPr/>
          </p:nvCxnSpPr>
          <p:spPr bwMode="auto">
            <a:xfrm rot="5400000" flipH="1">
              <a:off x="5535" y="1606"/>
              <a:ext cx="144" cy="515"/>
            </a:xfrm>
            <a:prstGeom prst="bentConnector3">
              <a:avLst>
                <a:gd name="adj1" fmla="val 49634"/>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3" name="_s2053"/>
            <p:cNvCxnSpPr>
              <a:cxnSpLocks noChangeShapeType="1"/>
              <a:stCxn id="14" idx="0"/>
              <a:endCxn id="6" idx="2"/>
            </p:cNvCxnSpPr>
            <p:nvPr/>
          </p:nvCxnSpPr>
          <p:spPr bwMode="auto">
            <a:xfrm rot="16200000">
              <a:off x="5019" y="1605"/>
              <a:ext cx="144" cy="517"/>
            </a:xfrm>
            <a:prstGeom prst="bentConnector3">
              <a:avLst>
                <a:gd name="adj1" fmla="val 49634"/>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4" name="_s2054"/>
            <p:cNvCxnSpPr>
              <a:cxnSpLocks noChangeShapeType="1"/>
              <a:stCxn id="13" idx="1"/>
              <a:endCxn id="8" idx="2"/>
            </p:cNvCxnSpPr>
            <p:nvPr/>
          </p:nvCxnSpPr>
          <p:spPr bwMode="auto">
            <a:xfrm rot="10800000">
              <a:off x="3461" y="2726"/>
              <a:ext cx="143" cy="114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5" name="_s2055"/>
            <p:cNvCxnSpPr>
              <a:cxnSpLocks noChangeShapeType="1"/>
              <a:stCxn id="12" idx="1"/>
              <a:endCxn id="8" idx="2"/>
            </p:cNvCxnSpPr>
            <p:nvPr/>
          </p:nvCxnSpPr>
          <p:spPr bwMode="auto">
            <a:xfrm rot="10800000">
              <a:off x="3461" y="2726"/>
              <a:ext cx="143" cy="71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6" name="_s2056"/>
            <p:cNvCxnSpPr>
              <a:cxnSpLocks noChangeShapeType="1"/>
              <a:stCxn id="11" idx="1"/>
              <a:endCxn id="8" idx="2"/>
            </p:cNvCxnSpPr>
            <p:nvPr/>
          </p:nvCxnSpPr>
          <p:spPr bwMode="auto">
            <a:xfrm rot="10800000">
              <a:off x="3461" y="2726"/>
              <a:ext cx="143" cy="287"/>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7" name="_s2057"/>
            <p:cNvCxnSpPr>
              <a:cxnSpLocks noChangeShapeType="1"/>
              <a:stCxn id="10" idx="1"/>
              <a:endCxn id="7" idx="2"/>
            </p:cNvCxnSpPr>
            <p:nvPr/>
          </p:nvCxnSpPr>
          <p:spPr bwMode="auto">
            <a:xfrm rot="10800000">
              <a:off x="1979" y="2726"/>
              <a:ext cx="143" cy="71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8" name="_s2058"/>
            <p:cNvCxnSpPr>
              <a:cxnSpLocks noChangeShapeType="1"/>
              <a:stCxn id="9" idx="1"/>
              <a:endCxn id="7" idx="2"/>
            </p:cNvCxnSpPr>
            <p:nvPr/>
          </p:nvCxnSpPr>
          <p:spPr bwMode="auto">
            <a:xfrm rot="10800000">
              <a:off x="1979" y="2726"/>
              <a:ext cx="143" cy="287"/>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9" name="_s2059"/>
            <p:cNvCxnSpPr>
              <a:cxnSpLocks noChangeShapeType="1"/>
              <a:stCxn id="8" idx="0"/>
              <a:endCxn id="4" idx="2"/>
            </p:cNvCxnSpPr>
            <p:nvPr/>
          </p:nvCxnSpPr>
          <p:spPr bwMode="auto">
            <a:xfrm rot="5400000" flipH="1">
              <a:off x="3242" y="1716"/>
              <a:ext cx="144" cy="295"/>
            </a:xfrm>
            <a:prstGeom prst="bentConnector3">
              <a:avLst>
                <a:gd name="adj1" fmla="val 49634"/>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0" name="_s2060"/>
            <p:cNvCxnSpPr>
              <a:cxnSpLocks noChangeShapeType="1"/>
              <a:stCxn id="7" idx="0"/>
              <a:endCxn id="4" idx="2"/>
            </p:cNvCxnSpPr>
            <p:nvPr/>
          </p:nvCxnSpPr>
          <p:spPr bwMode="auto">
            <a:xfrm rot="16200000">
              <a:off x="2501" y="1270"/>
              <a:ext cx="144" cy="1187"/>
            </a:xfrm>
            <a:prstGeom prst="bentConnector3">
              <a:avLst>
                <a:gd name="adj1" fmla="val 49634"/>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1" name="_s2061"/>
            <p:cNvCxnSpPr>
              <a:cxnSpLocks noChangeShapeType="1"/>
              <a:stCxn id="6" idx="0"/>
              <a:endCxn id="3" idx="2"/>
            </p:cNvCxnSpPr>
            <p:nvPr/>
          </p:nvCxnSpPr>
          <p:spPr bwMode="auto">
            <a:xfrm rot="5400000" flipH="1">
              <a:off x="4564" y="590"/>
              <a:ext cx="144" cy="1427"/>
            </a:xfrm>
            <a:prstGeom prst="bentConnector3">
              <a:avLst>
                <a:gd name="adj1" fmla="val 49634"/>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2" name="_s2062"/>
            <p:cNvCxnSpPr>
              <a:cxnSpLocks noChangeShapeType="1"/>
              <a:stCxn id="5" idx="0"/>
              <a:endCxn id="3" idx="2"/>
            </p:cNvCxnSpPr>
            <p:nvPr/>
          </p:nvCxnSpPr>
          <p:spPr bwMode="auto">
            <a:xfrm rot="5400000" flipH="1">
              <a:off x="4018" y="1136"/>
              <a:ext cx="144" cy="335"/>
            </a:xfrm>
            <a:prstGeom prst="bentConnector3">
              <a:avLst>
                <a:gd name="adj1" fmla="val 49634"/>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3" name="_s2063"/>
            <p:cNvCxnSpPr>
              <a:cxnSpLocks noChangeShapeType="1"/>
              <a:stCxn id="4" idx="0"/>
              <a:endCxn id="3" idx="2"/>
            </p:cNvCxnSpPr>
            <p:nvPr/>
          </p:nvCxnSpPr>
          <p:spPr bwMode="auto">
            <a:xfrm rot="16200000">
              <a:off x="3472" y="926"/>
              <a:ext cx="144" cy="756"/>
            </a:xfrm>
            <a:prstGeom prst="bentConnector3">
              <a:avLst>
                <a:gd name="adj1" fmla="val 49634"/>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2064"/>
            <p:cNvSpPr>
              <a:spLocks noChangeArrowheads="1"/>
            </p:cNvSpPr>
            <p:nvPr/>
          </p:nvSpPr>
          <p:spPr bwMode="auto">
            <a:xfrm>
              <a:off x="3285" y="946"/>
              <a:ext cx="1273" cy="286"/>
            </a:xfrm>
            <a:prstGeom prst="roundRect">
              <a:avLst>
                <a:gd name="adj" fmla="val 16667"/>
              </a:avLst>
            </a:prstGeom>
            <a:solidFill>
              <a:schemeClr val="accent1"/>
            </a:solidFill>
            <a:ln w="9525">
              <a:solidFill>
                <a:schemeClr val="tx1"/>
              </a:solidFill>
              <a:round/>
              <a:headEnd/>
              <a:tailEnd/>
            </a:ln>
          </p:spPr>
          <p:txBody>
            <a:bodyPr vert="horz" wrap="none" lIns="32461" tIns="16230" rIns="32461" bIns="1623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Коммерческие предприятия</a:t>
              </a:r>
            </a:p>
          </p:txBody>
        </p:sp>
        <p:sp>
          <p:nvSpPr>
            <p:cNvPr id="4" name="_s2065"/>
            <p:cNvSpPr>
              <a:spLocks noChangeArrowheads="1"/>
            </p:cNvSpPr>
            <p:nvPr/>
          </p:nvSpPr>
          <p:spPr bwMode="auto">
            <a:xfrm>
              <a:off x="2693" y="1376"/>
              <a:ext cx="947" cy="416"/>
            </a:xfrm>
            <a:prstGeom prst="roundRect">
              <a:avLst>
                <a:gd name="adj" fmla="val 16667"/>
              </a:avLst>
            </a:prstGeom>
            <a:solidFill>
              <a:schemeClr val="accent1"/>
            </a:solidFill>
            <a:ln w="9525">
              <a:solidFill>
                <a:schemeClr val="tx1"/>
              </a:solidFill>
              <a:round/>
              <a:headEnd/>
              <a:tailEnd/>
            </a:ln>
          </p:spPr>
          <p:txBody>
            <a:bodyPr vert="horz" wrap="none" lIns="32461" tIns="16230" rIns="32461" bIns="1623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Хозяйственные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 товарищества и общества</a:t>
              </a:r>
            </a:p>
          </p:txBody>
        </p:sp>
        <p:sp>
          <p:nvSpPr>
            <p:cNvPr id="5" name="_s2066"/>
            <p:cNvSpPr>
              <a:spLocks noChangeArrowheads="1"/>
            </p:cNvSpPr>
            <p:nvPr/>
          </p:nvSpPr>
          <p:spPr bwMode="auto">
            <a:xfrm>
              <a:off x="3784" y="1376"/>
              <a:ext cx="947" cy="416"/>
            </a:xfrm>
            <a:prstGeom prst="roundRect">
              <a:avLst>
                <a:gd name="adj" fmla="val 16667"/>
              </a:avLst>
            </a:prstGeom>
            <a:solidFill>
              <a:schemeClr val="accent1"/>
            </a:solidFill>
            <a:ln w="9525">
              <a:solidFill>
                <a:schemeClr val="tx1"/>
              </a:solidFill>
              <a:round/>
              <a:headEnd/>
              <a:tailEnd/>
            </a:ln>
          </p:spPr>
          <p:txBody>
            <a:bodyPr vert="horz" wrap="none" lIns="32461" tIns="16230" rIns="32461" bIns="1623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Производственный</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 кооператив</a:t>
              </a:r>
            </a:p>
          </p:txBody>
        </p:sp>
        <p:sp>
          <p:nvSpPr>
            <p:cNvPr id="6" name="_s2067"/>
            <p:cNvSpPr>
              <a:spLocks noChangeArrowheads="1"/>
            </p:cNvSpPr>
            <p:nvPr/>
          </p:nvSpPr>
          <p:spPr bwMode="auto">
            <a:xfrm>
              <a:off x="4875" y="1376"/>
              <a:ext cx="947" cy="416"/>
            </a:xfrm>
            <a:prstGeom prst="roundRect">
              <a:avLst>
                <a:gd name="adj" fmla="val 16667"/>
              </a:avLst>
            </a:prstGeom>
            <a:solidFill>
              <a:schemeClr val="accent1"/>
            </a:solidFill>
            <a:ln w="9525">
              <a:solidFill>
                <a:schemeClr val="tx1"/>
              </a:solidFill>
              <a:round/>
              <a:headEnd/>
              <a:tailEnd/>
            </a:ln>
          </p:spPr>
          <p:txBody>
            <a:bodyPr vert="horz" wrap="none" lIns="32461" tIns="16230" rIns="32461" bIns="1623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Государственные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и муниципальные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Унитарные предприятия</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p:txBody>
        </p:sp>
        <p:sp>
          <p:nvSpPr>
            <p:cNvPr id="7" name="_s2068"/>
            <p:cNvSpPr>
              <a:spLocks noChangeArrowheads="1"/>
            </p:cNvSpPr>
            <p:nvPr/>
          </p:nvSpPr>
          <p:spPr bwMode="auto">
            <a:xfrm>
              <a:off x="1534" y="1936"/>
              <a:ext cx="888" cy="790"/>
            </a:xfrm>
            <a:prstGeom prst="roundRect">
              <a:avLst>
                <a:gd name="adj" fmla="val 16667"/>
              </a:avLst>
            </a:prstGeom>
            <a:solidFill>
              <a:schemeClr val="accent1"/>
            </a:solidFill>
            <a:ln w="9525">
              <a:solidFill>
                <a:schemeClr val="tx1"/>
              </a:solidFill>
              <a:round/>
              <a:headEnd/>
              <a:tailEnd/>
            </a:ln>
          </p:spPr>
          <p:txBody>
            <a:bodyPr vert="horz" wrap="none" lIns="53241" tIns="26620" rIns="53241" bIns="266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Хозяйственные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товарищества</a:t>
              </a:r>
            </a:p>
          </p:txBody>
        </p:sp>
        <p:sp>
          <p:nvSpPr>
            <p:cNvPr id="8" name="_s2069"/>
            <p:cNvSpPr>
              <a:spLocks noChangeArrowheads="1"/>
            </p:cNvSpPr>
            <p:nvPr/>
          </p:nvSpPr>
          <p:spPr bwMode="auto">
            <a:xfrm>
              <a:off x="3016" y="1936"/>
              <a:ext cx="888" cy="790"/>
            </a:xfrm>
            <a:prstGeom prst="roundRect">
              <a:avLst>
                <a:gd name="adj" fmla="val 16667"/>
              </a:avLst>
            </a:prstGeom>
            <a:solidFill>
              <a:schemeClr val="accent1"/>
            </a:solidFill>
            <a:ln w="9525">
              <a:solidFill>
                <a:schemeClr val="tx1"/>
              </a:solidFill>
              <a:round/>
              <a:headEnd/>
              <a:tailEnd/>
            </a:ln>
          </p:spPr>
          <p:txBody>
            <a:bodyPr vert="horz" wrap="none" lIns="53241" tIns="26620" rIns="53241" bIns="266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Хозяйственные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общества</a:t>
              </a:r>
            </a:p>
          </p:txBody>
        </p:sp>
        <p:sp>
          <p:nvSpPr>
            <p:cNvPr id="9" name="_s2070"/>
            <p:cNvSpPr>
              <a:spLocks noChangeArrowheads="1"/>
            </p:cNvSpPr>
            <p:nvPr/>
          </p:nvSpPr>
          <p:spPr bwMode="auto">
            <a:xfrm>
              <a:off x="2122" y="2870"/>
              <a:ext cx="1194" cy="285"/>
            </a:xfrm>
            <a:prstGeom prst="roundRect">
              <a:avLst>
                <a:gd name="adj" fmla="val 16667"/>
              </a:avLst>
            </a:prstGeom>
            <a:solidFill>
              <a:schemeClr val="accent1"/>
            </a:solidFill>
            <a:ln w="9525">
              <a:solidFill>
                <a:schemeClr val="tx1"/>
              </a:solidFill>
              <a:round/>
              <a:headEnd/>
              <a:tailEnd/>
            </a:ln>
          </p:spPr>
          <p:txBody>
            <a:bodyPr vert="horz" wrap="none" lIns="58506" tIns="29254" rIns="58506" bIns="29254"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Полное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товарищество</a:t>
              </a:r>
            </a:p>
          </p:txBody>
        </p:sp>
        <p:sp>
          <p:nvSpPr>
            <p:cNvPr id="10" name="_s2071"/>
            <p:cNvSpPr>
              <a:spLocks noChangeArrowheads="1"/>
            </p:cNvSpPr>
            <p:nvPr/>
          </p:nvSpPr>
          <p:spPr bwMode="auto">
            <a:xfrm>
              <a:off x="2122" y="3299"/>
              <a:ext cx="1194" cy="285"/>
            </a:xfrm>
            <a:prstGeom prst="roundRect">
              <a:avLst>
                <a:gd name="adj" fmla="val 16667"/>
              </a:avLst>
            </a:prstGeom>
            <a:solidFill>
              <a:schemeClr val="accent1"/>
            </a:solidFill>
            <a:ln w="9525">
              <a:solidFill>
                <a:schemeClr val="tx1"/>
              </a:solidFill>
              <a:round/>
              <a:headEnd/>
              <a:tailEnd/>
            </a:ln>
          </p:spPr>
          <p:txBody>
            <a:bodyPr vert="horz" wrap="none" lIns="61588" tIns="30793" rIns="61588" bIns="30793"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Товарищество на вере</a:t>
              </a:r>
            </a:p>
          </p:txBody>
        </p:sp>
        <p:sp>
          <p:nvSpPr>
            <p:cNvPr id="11" name="_s2072"/>
            <p:cNvSpPr>
              <a:spLocks noChangeArrowheads="1"/>
            </p:cNvSpPr>
            <p:nvPr/>
          </p:nvSpPr>
          <p:spPr bwMode="auto">
            <a:xfrm>
              <a:off x="3604" y="2870"/>
              <a:ext cx="1194" cy="285"/>
            </a:xfrm>
            <a:prstGeom prst="roundRect">
              <a:avLst>
                <a:gd name="adj" fmla="val 16667"/>
              </a:avLst>
            </a:prstGeom>
            <a:solidFill>
              <a:schemeClr val="accent1"/>
            </a:solidFill>
            <a:ln w="9525">
              <a:solidFill>
                <a:schemeClr val="tx1"/>
              </a:solidFill>
              <a:round/>
              <a:headEnd/>
              <a:tailEnd/>
            </a:ln>
          </p:spPr>
          <p:txBody>
            <a:bodyPr vert="horz" wrap="none" lIns="61588" tIns="30793" rIns="61588" bIns="30793"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Акционерные общества</a:t>
              </a:r>
            </a:p>
          </p:txBody>
        </p:sp>
        <p:sp>
          <p:nvSpPr>
            <p:cNvPr id="12" name="_s2073"/>
            <p:cNvSpPr>
              <a:spLocks noChangeArrowheads="1"/>
            </p:cNvSpPr>
            <p:nvPr/>
          </p:nvSpPr>
          <p:spPr bwMode="auto">
            <a:xfrm>
              <a:off x="3604" y="3299"/>
              <a:ext cx="1194" cy="285"/>
            </a:xfrm>
            <a:prstGeom prst="roundRect">
              <a:avLst>
                <a:gd name="adj" fmla="val 16667"/>
              </a:avLst>
            </a:prstGeom>
            <a:solidFill>
              <a:schemeClr val="accent1"/>
            </a:solidFill>
            <a:ln w="9525">
              <a:solidFill>
                <a:schemeClr val="tx1"/>
              </a:solidFill>
              <a:round/>
              <a:headEnd/>
              <a:tailEnd/>
            </a:ln>
          </p:spPr>
          <p:txBody>
            <a:bodyPr vert="horz" wrap="none" lIns="65518" tIns="32759" rIns="65518" bIns="32759"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С ограниченной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ответственность</a:t>
              </a:r>
            </a:p>
          </p:txBody>
        </p:sp>
        <p:sp>
          <p:nvSpPr>
            <p:cNvPr id="13" name="_s2074"/>
            <p:cNvSpPr>
              <a:spLocks noChangeArrowheads="1"/>
            </p:cNvSpPr>
            <p:nvPr/>
          </p:nvSpPr>
          <p:spPr bwMode="auto">
            <a:xfrm>
              <a:off x="3604" y="3728"/>
              <a:ext cx="1194" cy="285"/>
            </a:xfrm>
            <a:prstGeom prst="roundRect">
              <a:avLst>
                <a:gd name="adj" fmla="val 16667"/>
              </a:avLst>
            </a:prstGeom>
            <a:solidFill>
              <a:schemeClr val="accent1"/>
            </a:solidFill>
            <a:ln w="9525">
              <a:solidFill>
                <a:schemeClr val="tx1"/>
              </a:solidFill>
              <a:round/>
              <a:headEnd/>
              <a:tailEnd/>
            </a:ln>
          </p:spPr>
          <p:txBody>
            <a:bodyPr vert="horz" wrap="none" lIns="65518" tIns="32759" rIns="65518" bIns="32759"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С дополнительной</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ответственностью</a:t>
              </a:r>
            </a:p>
          </p:txBody>
        </p:sp>
        <p:sp>
          <p:nvSpPr>
            <p:cNvPr id="14" name="_s2075"/>
            <p:cNvSpPr>
              <a:spLocks noChangeArrowheads="1"/>
            </p:cNvSpPr>
            <p:nvPr/>
          </p:nvSpPr>
          <p:spPr bwMode="auto">
            <a:xfrm>
              <a:off x="4388" y="1936"/>
              <a:ext cx="888" cy="790"/>
            </a:xfrm>
            <a:prstGeom prst="roundRect">
              <a:avLst>
                <a:gd name="adj" fmla="val 16667"/>
              </a:avLst>
            </a:prstGeom>
            <a:solidFill>
              <a:schemeClr val="accent1"/>
            </a:solidFill>
            <a:ln w="9525">
              <a:solidFill>
                <a:schemeClr val="tx1"/>
              </a:solidFill>
              <a:round/>
              <a:headEnd/>
              <a:tailEnd/>
            </a:ln>
          </p:spPr>
          <p:txBody>
            <a:bodyPr vert="horz" wrap="none" lIns="66179" tIns="33089" rIns="66179" bIns="33089"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На праве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хозяйственного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ведения</a:t>
              </a:r>
            </a:p>
          </p:txBody>
        </p:sp>
        <p:sp>
          <p:nvSpPr>
            <p:cNvPr id="15" name="_s2076"/>
            <p:cNvSpPr>
              <a:spLocks noChangeArrowheads="1"/>
            </p:cNvSpPr>
            <p:nvPr/>
          </p:nvSpPr>
          <p:spPr bwMode="auto">
            <a:xfrm>
              <a:off x="5420" y="1936"/>
              <a:ext cx="888" cy="790"/>
            </a:xfrm>
            <a:prstGeom prst="roundRect">
              <a:avLst>
                <a:gd name="adj" fmla="val 16667"/>
              </a:avLst>
            </a:prstGeom>
            <a:solidFill>
              <a:schemeClr val="accent1"/>
            </a:solidFill>
            <a:ln w="9525">
              <a:solidFill>
                <a:schemeClr val="tx1"/>
              </a:solidFill>
              <a:round/>
              <a:headEnd/>
              <a:tailEnd/>
            </a:ln>
          </p:spPr>
          <p:txBody>
            <a:bodyPr vert="horz" wrap="none" lIns="66179" tIns="33089" rIns="66179" bIns="33089"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На праве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оперативного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 управления</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(федеральное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казенное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предприятие)</a:t>
              </a:r>
            </a:p>
          </p:txBody>
        </p:sp>
      </p:grpSp>
    </p:spTree>
    <p:extLst>
      <p:ext uri="{BB962C8B-B14F-4D97-AF65-F5344CB8AC3E}">
        <p14:creationId xmlns:p14="http://schemas.microsoft.com/office/powerpoint/2010/main" val="224544036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400" y="549275"/>
            <a:ext cx="7272338"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00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ADD690FC-16DE-42C0-854E-C3715D9E1E60}" type="slidenum">
              <a:rPr lang="ru-RU" altLang="ru-RU">
                <a:solidFill>
                  <a:srgbClr val="898989"/>
                </a:solidFill>
                <a:latin typeface="Calibri" panose="020F0502020204030204" pitchFamily="34" charset="0"/>
              </a:rPr>
              <a:pPr eaLnBrk="1" fontAlgn="base" hangingPunct="1">
                <a:spcBef>
                  <a:spcPct val="0"/>
                </a:spcBef>
                <a:spcAft>
                  <a:spcPct val="0"/>
                </a:spcAft>
              </a:pPr>
              <a:t>12</a:t>
            </a:fld>
            <a:endParaRPr lang="ru-RU" altLang="ru-RU">
              <a:solidFill>
                <a:srgbClr val="898989"/>
              </a:solidFill>
              <a:latin typeface="Calibri" panose="020F0502020204030204" pitchFamily="34" charset="0"/>
            </a:endParaRPr>
          </a:p>
        </p:txBody>
      </p:sp>
      <p:sp>
        <p:nvSpPr>
          <p:cNvPr id="5" name="Заголовок 1"/>
          <p:cNvSpPr>
            <a:spLocks noGrp="1"/>
          </p:cNvSpPr>
          <p:nvPr>
            <p:ph type="title"/>
          </p:nvPr>
        </p:nvSpPr>
        <p:spPr>
          <a:xfrm>
            <a:off x="1981200" y="142875"/>
            <a:ext cx="8229600" cy="571500"/>
          </a:xfrm>
        </p:spPr>
        <p:txBody>
          <a:bodyPr rtlCol="0">
            <a:normAutofit/>
          </a:bodyPr>
          <a:lstStyle/>
          <a:p>
            <a:pPr eaLnBrk="1" fontAlgn="auto" hangingPunct="1">
              <a:spcAft>
                <a:spcPts val="0"/>
              </a:spcAft>
              <a:defRPr/>
            </a:pPr>
            <a:r>
              <a:rPr lang="ru-RU" sz="2800" b="1" dirty="0">
                <a:solidFill>
                  <a:prstClr val="black"/>
                </a:solidFill>
                <a:latin typeface="Times New Roman" pitchFamily="18" charset="0"/>
                <a:ea typeface="+mn-ea"/>
                <a:cs typeface="Times New Roman" pitchFamily="18" charset="0"/>
              </a:rPr>
              <a:t>ОБЪЕДИНЕНИЕ ПРЕДПРИЯТИЙ</a:t>
            </a:r>
            <a:endParaRPr lang="ru-RU" dirty="0"/>
          </a:p>
        </p:txBody>
      </p:sp>
      <p:sp>
        <p:nvSpPr>
          <p:cNvPr id="32772" name="Text Box 6"/>
          <p:cNvSpPr txBox="1">
            <a:spLocks noChangeArrowheads="1"/>
          </p:cNvSpPr>
          <p:nvPr/>
        </p:nvSpPr>
        <p:spPr bwMode="auto">
          <a:xfrm>
            <a:off x="1844675" y="928689"/>
            <a:ext cx="8502650" cy="53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lnSpc>
                <a:spcPct val="90000"/>
              </a:lnSpc>
              <a:spcBef>
                <a:spcPct val="0"/>
              </a:spcBef>
              <a:spcAft>
                <a:spcPct val="0"/>
              </a:spcAft>
              <a:buClr>
                <a:prstClr val="black"/>
              </a:buClr>
              <a:buFont typeface="Arial" panose="020B0604020202020204" pitchFamily="34" charset="0"/>
              <a:buChar char="•"/>
            </a:pPr>
            <a:r>
              <a:rPr lang="ru-RU" altLang="ru-RU" b="1">
                <a:solidFill>
                  <a:srgbClr val="003300"/>
                </a:solidFill>
                <a:latin typeface="Verdana" panose="020B0604030504040204" pitchFamily="34" charset="0"/>
              </a:rPr>
              <a:t> </a:t>
            </a:r>
            <a:r>
              <a:rPr lang="ru-RU" altLang="ru-RU" sz="2000">
                <a:solidFill>
                  <a:srgbClr val="003300"/>
                </a:solidFill>
                <a:latin typeface="Times New Roman" panose="02020603050405020304" pitchFamily="18" charset="0"/>
                <a:cs typeface="Times New Roman" panose="02020603050405020304" pitchFamily="18" charset="0"/>
              </a:rPr>
              <a:t>Картель</a:t>
            </a:r>
            <a:r>
              <a:rPr lang="ru-RU" altLang="ru-RU" sz="2000">
                <a:solidFill>
                  <a:prstClr val="black"/>
                </a:solidFill>
                <a:latin typeface="Times New Roman" panose="02020603050405020304" pitchFamily="18" charset="0"/>
                <a:cs typeface="Times New Roman" panose="02020603050405020304" pitchFamily="18" charset="0"/>
              </a:rPr>
              <a:t> (объединение предприятий одной отрасли предполагающее совместную коммерческую деятельность) </a:t>
            </a:r>
          </a:p>
          <a:p>
            <a:pPr eaLnBrk="1" fontAlgn="base" hangingPunct="1">
              <a:lnSpc>
                <a:spcPct val="90000"/>
              </a:lnSpc>
              <a:spcBef>
                <a:spcPct val="0"/>
              </a:spcBef>
              <a:spcAft>
                <a:spcPct val="0"/>
              </a:spcAft>
              <a:buClr>
                <a:prstClr val="black"/>
              </a:buClr>
              <a:buFont typeface="Arial" panose="020B0604020202020204" pitchFamily="34" charset="0"/>
              <a:buChar char="•"/>
            </a:pPr>
            <a:endParaRPr lang="ru-RU" altLang="ru-RU" sz="2000">
              <a:solidFill>
                <a:prstClr val="black"/>
              </a:solidFill>
              <a:latin typeface="Times New Roman" panose="02020603050405020304" pitchFamily="18" charset="0"/>
              <a:cs typeface="Times New Roman" panose="02020603050405020304" pitchFamily="18" charset="0"/>
            </a:endParaRPr>
          </a:p>
          <a:p>
            <a:pPr eaLnBrk="1" fontAlgn="base" hangingPunct="1">
              <a:lnSpc>
                <a:spcPct val="90000"/>
              </a:lnSpc>
              <a:spcBef>
                <a:spcPct val="0"/>
              </a:spcBef>
              <a:spcAft>
                <a:spcPct val="0"/>
              </a:spcAft>
              <a:buClr>
                <a:prstClr val="black"/>
              </a:buClr>
              <a:buFont typeface="Arial" panose="020B0604020202020204" pitchFamily="34" charset="0"/>
              <a:buChar char="•"/>
            </a:pPr>
            <a:r>
              <a:rPr lang="ru-RU" altLang="ru-RU" sz="2000">
                <a:solidFill>
                  <a:srgbClr val="003300"/>
                </a:solidFill>
                <a:latin typeface="Times New Roman" panose="02020603050405020304" pitchFamily="18" charset="0"/>
                <a:cs typeface="Times New Roman" panose="02020603050405020304" pitchFamily="18" charset="0"/>
              </a:rPr>
              <a:t> Синдикат</a:t>
            </a:r>
            <a:r>
              <a:rPr lang="ru-RU" altLang="ru-RU" sz="2000">
                <a:solidFill>
                  <a:prstClr val="black"/>
                </a:solidFill>
                <a:latin typeface="Times New Roman" panose="02020603050405020304" pitchFamily="18" charset="0"/>
                <a:cs typeface="Times New Roman" panose="02020603050405020304" pitchFamily="18" charset="0"/>
              </a:rPr>
              <a:t> (разновидность картели, предполагает сбыт продукции её участников через единый сбытовой орган) </a:t>
            </a:r>
          </a:p>
          <a:p>
            <a:pPr eaLnBrk="1" fontAlgn="base" hangingPunct="1">
              <a:lnSpc>
                <a:spcPct val="90000"/>
              </a:lnSpc>
              <a:spcBef>
                <a:spcPct val="0"/>
              </a:spcBef>
              <a:spcAft>
                <a:spcPct val="0"/>
              </a:spcAft>
              <a:buClr>
                <a:prstClr val="black"/>
              </a:buClr>
              <a:buFont typeface="Arial" panose="020B0604020202020204" pitchFamily="34" charset="0"/>
              <a:buChar char="•"/>
            </a:pPr>
            <a:endParaRPr lang="ru-RU" altLang="ru-RU" sz="2000">
              <a:solidFill>
                <a:prstClr val="black"/>
              </a:solidFill>
              <a:latin typeface="Times New Roman" panose="02020603050405020304" pitchFamily="18" charset="0"/>
              <a:cs typeface="Times New Roman" panose="02020603050405020304" pitchFamily="18" charset="0"/>
            </a:endParaRPr>
          </a:p>
          <a:p>
            <a:pPr eaLnBrk="1" fontAlgn="base" hangingPunct="1">
              <a:lnSpc>
                <a:spcPct val="90000"/>
              </a:lnSpc>
              <a:spcBef>
                <a:spcPct val="0"/>
              </a:spcBef>
              <a:spcAft>
                <a:spcPct val="0"/>
              </a:spcAft>
              <a:buClr>
                <a:prstClr val="black"/>
              </a:buClr>
              <a:buFont typeface="Arial" panose="020B0604020202020204" pitchFamily="34" charset="0"/>
              <a:buChar char="•"/>
            </a:pPr>
            <a:r>
              <a:rPr lang="ru-RU" altLang="ru-RU" sz="2000">
                <a:solidFill>
                  <a:srgbClr val="003300"/>
                </a:solidFill>
                <a:latin typeface="Times New Roman" panose="02020603050405020304" pitchFamily="18" charset="0"/>
                <a:cs typeface="Times New Roman" panose="02020603050405020304" pitchFamily="18" charset="0"/>
              </a:rPr>
              <a:t> Пул</a:t>
            </a:r>
            <a:r>
              <a:rPr lang="ru-RU" altLang="ru-RU" sz="2000">
                <a:solidFill>
                  <a:prstClr val="black"/>
                </a:solidFill>
                <a:latin typeface="Times New Roman" panose="02020603050405020304" pitchFamily="18" charset="0"/>
                <a:cs typeface="Times New Roman" panose="02020603050405020304" pitchFamily="18" charset="0"/>
              </a:rPr>
              <a:t> (объединение картельного типа, предусматривает особый порядок распределения прибыли его участников) </a:t>
            </a:r>
          </a:p>
          <a:p>
            <a:pPr eaLnBrk="1" fontAlgn="base" hangingPunct="1">
              <a:lnSpc>
                <a:spcPct val="90000"/>
              </a:lnSpc>
              <a:spcBef>
                <a:spcPct val="0"/>
              </a:spcBef>
              <a:spcAft>
                <a:spcPct val="0"/>
              </a:spcAft>
              <a:buClr>
                <a:prstClr val="black"/>
              </a:buClr>
              <a:buFont typeface="Arial" panose="020B0604020202020204" pitchFamily="34" charset="0"/>
              <a:buChar char="•"/>
            </a:pPr>
            <a:endParaRPr lang="ru-RU" altLang="ru-RU" sz="2000">
              <a:solidFill>
                <a:prstClr val="black"/>
              </a:solidFill>
              <a:latin typeface="Times New Roman" panose="02020603050405020304" pitchFamily="18" charset="0"/>
              <a:cs typeface="Times New Roman" panose="02020603050405020304" pitchFamily="18" charset="0"/>
            </a:endParaRPr>
          </a:p>
          <a:p>
            <a:pPr eaLnBrk="1" fontAlgn="base" hangingPunct="1">
              <a:lnSpc>
                <a:spcPct val="90000"/>
              </a:lnSpc>
              <a:spcBef>
                <a:spcPct val="0"/>
              </a:spcBef>
              <a:spcAft>
                <a:spcPct val="0"/>
              </a:spcAft>
              <a:buClr>
                <a:prstClr val="black"/>
              </a:buClr>
              <a:buFont typeface="Arial" panose="020B0604020202020204" pitchFamily="34" charset="0"/>
              <a:buChar char="•"/>
            </a:pPr>
            <a:r>
              <a:rPr lang="ru-RU" altLang="ru-RU" sz="2000">
                <a:solidFill>
                  <a:srgbClr val="003300"/>
                </a:solidFill>
                <a:latin typeface="Times New Roman" panose="02020603050405020304" pitchFamily="18" charset="0"/>
                <a:cs typeface="Times New Roman" panose="02020603050405020304" pitchFamily="18" charset="0"/>
              </a:rPr>
              <a:t> Трест</a:t>
            </a:r>
            <a:r>
              <a:rPr lang="ru-RU" altLang="ru-RU" sz="2000">
                <a:solidFill>
                  <a:prstClr val="black"/>
                </a:solidFill>
                <a:latin typeface="Times New Roman" panose="02020603050405020304" pitchFamily="18" charset="0"/>
                <a:cs typeface="Times New Roman" panose="02020603050405020304" pitchFamily="18" charset="0"/>
              </a:rPr>
              <a:t> (слияние в единый производственный комплекс предприятий ранее принадлежащих разным предпринимателям)</a:t>
            </a:r>
          </a:p>
          <a:p>
            <a:pPr eaLnBrk="1" fontAlgn="base" hangingPunct="1">
              <a:lnSpc>
                <a:spcPct val="90000"/>
              </a:lnSpc>
              <a:spcBef>
                <a:spcPct val="0"/>
              </a:spcBef>
              <a:spcAft>
                <a:spcPct val="0"/>
              </a:spcAft>
              <a:buClr>
                <a:prstClr val="black"/>
              </a:buClr>
              <a:buFont typeface="Arial" panose="020B0604020202020204" pitchFamily="34" charset="0"/>
              <a:buChar char="•"/>
            </a:pPr>
            <a:endParaRPr lang="ru-RU" altLang="ru-RU" sz="2000">
              <a:solidFill>
                <a:prstClr val="black"/>
              </a:solidFill>
              <a:latin typeface="Times New Roman" panose="02020603050405020304" pitchFamily="18" charset="0"/>
              <a:cs typeface="Times New Roman" panose="02020603050405020304" pitchFamily="18" charset="0"/>
            </a:endParaRPr>
          </a:p>
          <a:p>
            <a:pPr eaLnBrk="1" fontAlgn="base" hangingPunct="1">
              <a:lnSpc>
                <a:spcPct val="90000"/>
              </a:lnSpc>
              <a:spcBef>
                <a:spcPct val="0"/>
              </a:spcBef>
              <a:spcAft>
                <a:spcPct val="0"/>
              </a:spcAft>
              <a:buClr>
                <a:prstClr val="black"/>
              </a:buClr>
              <a:buFont typeface="Arial" panose="020B0604020202020204" pitchFamily="34" charset="0"/>
              <a:buChar char="•"/>
            </a:pPr>
            <a:r>
              <a:rPr lang="ru-RU" altLang="ru-RU" sz="2000">
                <a:solidFill>
                  <a:srgbClr val="003300"/>
                </a:solidFill>
                <a:latin typeface="Times New Roman" panose="02020603050405020304" pitchFamily="18" charset="0"/>
                <a:cs typeface="Times New Roman" panose="02020603050405020304" pitchFamily="18" charset="0"/>
              </a:rPr>
              <a:t> Концерн</a:t>
            </a:r>
            <a:r>
              <a:rPr lang="ru-RU" altLang="ru-RU" sz="2000">
                <a:solidFill>
                  <a:prstClr val="black"/>
                </a:solidFill>
                <a:latin typeface="Times New Roman" panose="02020603050405020304" pitchFamily="18" charset="0"/>
                <a:cs typeface="Times New Roman" panose="02020603050405020304" pitchFamily="18" charset="0"/>
              </a:rPr>
              <a:t> (объединение самостоятельных предприятий, связанных посредствам системы участия финансирования, тесного производственного сотрудничества)</a:t>
            </a:r>
          </a:p>
          <a:p>
            <a:pPr eaLnBrk="1" fontAlgn="base" hangingPunct="1">
              <a:lnSpc>
                <a:spcPct val="90000"/>
              </a:lnSpc>
              <a:spcBef>
                <a:spcPct val="0"/>
              </a:spcBef>
              <a:spcAft>
                <a:spcPct val="0"/>
              </a:spcAft>
              <a:buClr>
                <a:prstClr val="black"/>
              </a:buClr>
              <a:buFont typeface="Arial" panose="020B0604020202020204" pitchFamily="34" charset="0"/>
              <a:buChar char="•"/>
            </a:pPr>
            <a:endParaRPr lang="ru-RU" altLang="ru-RU" sz="2000">
              <a:solidFill>
                <a:prstClr val="black"/>
              </a:solidFill>
              <a:latin typeface="Times New Roman" panose="02020603050405020304" pitchFamily="18" charset="0"/>
              <a:cs typeface="Times New Roman" panose="02020603050405020304" pitchFamily="18" charset="0"/>
            </a:endParaRPr>
          </a:p>
          <a:p>
            <a:pPr eaLnBrk="1" fontAlgn="base" hangingPunct="1">
              <a:lnSpc>
                <a:spcPct val="90000"/>
              </a:lnSpc>
              <a:spcBef>
                <a:spcPct val="0"/>
              </a:spcBef>
              <a:spcAft>
                <a:spcPct val="0"/>
              </a:spcAft>
              <a:buClr>
                <a:prstClr val="black"/>
              </a:buClr>
              <a:buFont typeface="Arial" panose="020B0604020202020204" pitchFamily="34" charset="0"/>
              <a:buChar char="•"/>
            </a:pPr>
            <a:r>
              <a:rPr lang="ru-RU" altLang="ru-RU" sz="2000">
                <a:solidFill>
                  <a:srgbClr val="003300"/>
                </a:solidFill>
                <a:latin typeface="Times New Roman" panose="02020603050405020304" pitchFamily="18" charset="0"/>
                <a:cs typeface="Times New Roman" panose="02020603050405020304" pitchFamily="18" charset="0"/>
              </a:rPr>
              <a:t> Холдинг</a:t>
            </a:r>
            <a:r>
              <a:rPr lang="ru-RU" altLang="ru-RU" sz="2000">
                <a:solidFill>
                  <a:prstClr val="black"/>
                </a:solidFill>
                <a:latin typeface="Times New Roman" panose="02020603050405020304" pitchFamily="18" charset="0"/>
                <a:cs typeface="Times New Roman" panose="02020603050405020304" pitchFamily="18" charset="0"/>
              </a:rPr>
              <a:t> (головная компания, обладающая контрольным пакетом акций предприятий, объединённых в единую структуру, обеспечивает контроль и управление над ними)</a:t>
            </a:r>
          </a:p>
        </p:txBody>
      </p:sp>
    </p:spTree>
    <p:extLst>
      <p:ext uri="{BB962C8B-B14F-4D97-AF65-F5344CB8AC3E}">
        <p14:creationId xmlns:p14="http://schemas.microsoft.com/office/powerpoint/2010/main" val="3699341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p:cNvSpPr>
            <a:spLocks noGrp="1"/>
          </p:cNvSpPr>
          <p:nvPr>
            <p:ph type="title"/>
          </p:nvPr>
        </p:nvSpPr>
        <p:spPr>
          <a:xfrm>
            <a:off x="1666876" y="274638"/>
            <a:ext cx="8543925" cy="1143000"/>
          </a:xfrm>
        </p:spPr>
        <p:txBody>
          <a:bodyPr/>
          <a:lstStyle/>
          <a:p>
            <a:pPr eaLnBrk="1" hangingPunct="1"/>
            <a:r>
              <a:rPr lang="ru-RU" altLang="ru-RU" sz="2800" b="1">
                <a:latin typeface="Times New Roman" panose="02020603050405020304" pitchFamily="18" charset="0"/>
                <a:cs typeface="Times New Roman" panose="02020603050405020304" pitchFamily="18" charset="0"/>
              </a:rPr>
              <a:t>СРЕДА ФУНКЦИОНИРОВАНИЯ ПРЕДПРИЯТИЯ</a:t>
            </a:r>
          </a:p>
        </p:txBody>
      </p:sp>
      <p:pic>
        <p:nvPicPr>
          <p:cNvPr id="33795" name="Picture 6" descr="http://www.sciteclibrary.ru/ris-stat/st137-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1285875"/>
            <a:ext cx="6500812"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Номер слайда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600E2D16-1A07-4F68-8B56-1069564E6F11}" type="slidenum">
              <a:rPr lang="ru-RU" altLang="ru-RU">
                <a:solidFill>
                  <a:srgbClr val="898989"/>
                </a:solidFill>
                <a:latin typeface="Calibri" panose="020F0502020204030204" pitchFamily="34" charset="0"/>
              </a:rPr>
              <a:pPr eaLnBrk="1" fontAlgn="base" hangingPunct="1">
                <a:spcBef>
                  <a:spcPct val="0"/>
                </a:spcBef>
                <a:spcAft>
                  <a:spcPct val="0"/>
                </a:spcAft>
              </a:pPr>
              <a:t>13</a:t>
            </a:fld>
            <a:endParaRPr lang="ru-RU" altLang="ru-RU">
              <a:solidFill>
                <a:srgbClr val="898989"/>
              </a:solidFill>
              <a:latin typeface="Calibri" panose="020F0502020204030204" pitchFamily="34" charset="0"/>
            </a:endParaRPr>
          </a:p>
        </p:txBody>
      </p:sp>
    </p:spTree>
    <p:extLst>
      <p:ext uri="{BB962C8B-B14F-4D97-AF65-F5344CB8AC3E}">
        <p14:creationId xmlns:p14="http://schemas.microsoft.com/office/powerpoint/2010/main" val="225189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4800600" y="2590801"/>
            <a:ext cx="1752600" cy="584775"/>
          </a:xfrm>
          <a:prstGeom prst="rect">
            <a:avLst/>
          </a:prstGeom>
          <a:solidFill>
            <a:srgbClr val="FF0066"/>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sz="1600" b="1">
                <a:solidFill>
                  <a:prstClr val="black"/>
                </a:solidFill>
                <a:latin typeface="Lucida Sans Unicode" panose="020B0602030504020204" pitchFamily="34" charset="0"/>
              </a:rPr>
              <a:t>Цели организации</a:t>
            </a:r>
          </a:p>
        </p:txBody>
      </p:sp>
      <p:sp>
        <p:nvSpPr>
          <p:cNvPr id="34819" name="Text Box 3"/>
          <p:cNvSpPr txBox="1">
            <a:spLocks noChangeArrowheads="1"/>
          </p:cNvSpPr>
          <p:nvPr/>
        </p:nvSpPr>
        <p:spPr bwMode="auto">
          <a:xfrm>
            <a:off x="4724400" y="3733800"/>
            <a:ext cx="2133600" cy="338554"/>
          </a:xfrm>
          <a:prstGeom prst="rect">
            <a:avLst/>
          </a:prstGeom>
          <a:solidFill>
            <a:srgbClr val="FF9933"/>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sz="1600" b="1">
                <a:solidFill>
                  <a:prstClr val="black"/>
                </a:solidFill>
                <a:latin typeface="Lucida Sans Unicode" panose="020B0602030504020204" pitchFamily="34" charset="0"/>
              </a:rPr>
              <a:t>Задачи</a:t>
            </a:r>
          </a:p>
        </p:txBody>
      </p:sp>
      <p:sp>
        <p:nvSpPr>
          <p:cNvPr id="34820" name="Text Box 5"/>
          <p:cNvSpPr txBox="1">
            <a:spLocks noChangeArrowheads="1"/>
          </p:cNvSpPr>
          <p:nvPr/>
        </p:nvSpPr>
        <p:spPr bwMode="auto">
          <a:xfrm>
            <a:off x="4648200" y="1752600"/>
            <a:ext cx="2133600" cy="338554"/>
          </a:xfrm>
          <a:prstGeom prst="rect">
            <a:avLst/>
          </a:prstGeom>
          <a:solidFill>
            <a:srgbClr val="3399FF"/>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sz="1600" b="1">
                <a:solidFill>
                  <a:prstClr val="black"/>
                </a:solidFill>
                <a:latin typeface="Lucida Sans Unicode" panose="020B0602030504020204" pitchFamily="34" charset="0"/>
              </a:rPr>
              <a:t>Технология</a:t>
            </a:r>
          </a:p>
        </p:txBody>
      </p:sp>
      <p:sp>
        <p:nvSpPr>
          <p:cNvPr id="34821" name="Text Box 6"/>
          <p:cNvSpPr txBox="1">
            <a:spLocks noChangeArrowheads="1"/>
          </p:cNvSpPr>
          <p:nvPr/>
        </p:nvSpPr>
        <p:spPr bwMode="auto">
          <a:xfrm>
            <a:off x="3657600" y="2028826"/>
            <a:ext cx="381000" cy="2085975"/>
          </a:xfrm>
          <a:prstGeom prst="rect">
            <a:avLst/>
          </a:prstGeom>
          <a:solidFill>
            <a:srgbClr val="FF9999"/>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sz="1600" b="1">
                <a:solidFill>
                  <a:prstClr val="black"/>
                </a:solidFill>
                <a:latin typeface="Lucida Sans Unicode" panose="020B0602030504020204" pitchFamily="34" charset="0"/>
              </a:rPr>
              <a:t>С</a:t>
            </a:r>
          </a:p>
          <a:p>
            <a:pPr eaLnBrk="1" fontAlgn="base" hangingPunct="1">
              <a:lnSpc>
                <a:spcPct val="20000"/>
              </a:lnSpc>
              <a:spcBef>
                <a:spcPct val="50000"/>
              </a:spcBef>
              <a:spcAft>
                <a:spcPct val="0"/>
              </a:spcAft>
            </a:pPr>
            <a:r>
              <a:rPr lang="ru-RU" altLang="ru-RU" sz="1600" b="1">
                <a:solidFill>
                  <a:prstClr val="black"/>
                </a:solidFill>
                <a:latin typeface="Lucida Sans Unicode" panose="020B0602030504020204" pitchFamily="34" charset="0"/>
              </a:rPr>
              <a:t>Т</a:t>
            </a:r>
          </a:p>
          <a:p>
            <a:pPr eaLnBrk="1" fontAlgn="base" hangingPunct="1">
              <a:lnSpc>
                <a:spcPct val="40000"/>
              </a:lnSpc>
              <a:spcBef>
                <a:spcPct val="50000"/>
              </a:spcBef>
              <a:spcAft>
                <a:spcPct val="0"/>
              </a:spcAft>
            </a:pPr>
            <a:r>
              <a:rPr lang="ru-RU" altLang="ru-RU" sz="1600" b="1">
                <a:solidFill>
                  <a:prstClr val="black"/>
                </a:solidFill>
                <a:latin typeface="Lucida Sans Unicode" panose="020B0602030504020204" pitchFamily="34" charset="0"/>
              </a:rPr>
              <a:t>Р</a:t>
            </a:r>
          </a:p>
          <a:p>
            <a:pPr eaLnBrk="1" fontAlgn="base" hangingPunct="1">
              <a:lnSpc>
                <a:spcPct val="30000"/>
              </a:lnSpc>
              <a:spcBef>
                <a:spcPct val="50000"/>
              </a:spcBef>
              <a:spcAft>
                <a:spcPct val="0"/>
              </a:spcAft>
            </a:pPr>
            <a:r>
              <a:rPr lang="ru-RU" altLang="ru-RU" sz="1600" b="1">
                <a:solidFill>
                  <a:prstClr val="black"/>
                </a:solidFill>
                <a:latin typeface="Lucida Sans Unicode" panose="020B0602030504020204" pitchFamily="34" charset="0"/>
              </a:rPr>
              <a:t>У</a:t>
            </a:r>
          </a:p>
          <a:p>
            <a:pPr eaLnBrk="1" fontAlgn="base" hangingPunct="1">
              <a:lnSpc>
                <a:spcPct val="20000"/>
              </a:lnSpc>
              <a:spcBef>
                <a:spcPct val="50000"/>
              </a:spcBef>
              <a:spcAft>
                <a:spcPct val="0"/>
              </a:spcAft>
            </a:pPr>
            <a:r>
              <a:rPr lang="ru-RU" altLang="ru-RU" sz="1600" b="1">
                <a:solidFill>
                  <a:prstClr val="black"/>
                </a:solidFill>
                <a:latin typeface="Lucida Sans Unicode" panose="020B0602030504020204" pitchFamily="34" charset="0"/>
              </a:rPr>
              <a:t>К</a:t>
            </a:r>
          </a:p>
          <a:p>
            <a:pPr eaLnBrk="1" fontAlgn="base" hangingPunct="1">
              <a:lnSpc>
                <a:spcPct val="60000"/>
              </a:lnSpc>
              <a:spcBef>
                <a:spcPct val="50000"/>
              </a:spcBef>
              <a:spcAft>
                <a:spcPct val="0"/>
              </a:spcAft>
            </a:pPr>
            <a:r>
              <a:rPr lang="ru-RU" altLang="ru-RU" sz="1600" b="1">
                <a:solidFill>
                  <a:prstClr val="black"/>
                </a:solidFill>
                <a:latin typeface="Lucida Sans Unicode" panose="020B0602030504020204" pitchFamily="34" charset="0"/>
              </a:rPr>
              <a:t>Т</a:t>
            </a:r>
          </a:p>
          <a:p>
            <a:pPr eaLnBrk="1" fontAlgn="base" hangingPunct="1">
              <a:lnSpc>
                <a:spcPct val="60000"/>
              </a:lnSpc>
              <a:spcBef>
                <a:spcPct val="50000"/>
              </a:spcBef>
              <a:spcAft>
                <a:spcPct val="0"/>
              </a:spcAft>
            </a:pPr>
            <a:r>
              <a:rPr lang="ru-RU" altLang="ru-RU" sz="1600" b="1">
                <a:solidFill>
                  <a:prstClr val="black"/>
                </a:solidFill>
                <a:latin typeface="Lucida Sans Unicode" panose="020B0602030504020204" pitchFamily="34" charset="0"/>
              </a:rPr>
              <a:t>У</a:t>
            </a:r>
          </a:p>
          <a:p>
            <a:pPr eaLnBrk="1" fontAlgn="base" hangingPunct="1">
              <a:lnSpc>
                <a:spcPct val="50000"/>
              </a:lnSpc>
              <a:spcBef>
                <a:spcPct val="50000"/>
              </a:spcBef>
              <a:spcAft>
                <a:spcPct val="0"/>
              </a:spcAft>
            </a:pPr>
            <a:r>
              <a:rPr lang="ru-RU" altLang="ru-RU" sz="1600" b="1">
                <a:solidFill>
                  <a:prstClr val="black"/>
                </a:solidFill>
                <a:latin typeface="Lucida Sans Unicode" panose="020B0602030504020204" pitchFamily="34" charset="0"/>
              </a:rPr>
              <a:t>Р</a:t>
            </a:r>
          </a:p>
          <a:p>
            <a:pPr eaLnBrk="1" fontAlgn="base" hangingPunct="1">
              <a:lnSpc>
                <a:spcPct val="20000"/>
              </a:lnSpc>
              <a:spcBef>
                <a:spcPct val="50000"/>
              </a:spcBef>
              <a:spcAft>
                <a:spcPct val="0"/>
              </a:spcAft>
            </a:pPr>
            <a:r>
              <a:rPr lang="ru-RU" altLang="ru-RU" sz="1600" b="1">
                <a:solidFill>
                  <a:prstClr val="black"/>
                </a:solidFill>
                <a:latin typeface="Lucida Sans Unicode" panose="020B0602030504020204" pitchFamily="34" charset="0"/>
              </a:rPr>
              <a:t>а</a:t>
            </a:r>
          </a:p>
        </p:txBody>
      </p:sp>
      <p:sp>
        <p:nvSpPr>
          <p:cNvPr id="34822" name="Text Box 7"/>
          <p:cNvSpPr txBox="1">
            <a:spLocks noChangeArrowheads="1"/>
          </p:cNvSpPr>
          <p:nvPr/>
        </p:nvSpPr>
        <p:spPr bwMode="auto">
          <a:xfrm>
            <a:off x="7391400" y="2401888"/>
            <a:ext cx="381000" cy="1255712"/>
          </a:xfrm>
          <a:prstGeom prst="rect">
            <a:avLst/>
          </a:prstGeom>
          <a:solidFill>
            <a:srgbClr val="FF9999"/>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sz="1600" b="1">
                <a:solidFill>
                  <a:prstClr val="black"/>
                </a:solidFill>
                <a:latin typeface="Lucida Sans Unicode" panose="020B0602030504020204" pitchFamily="34" charset="0"/>
              </a:rPr>
              <a:t>К</a:t>
            </a:r>
          </a:p>
          <a:p>
            <a:pPr eaLnBrk="1" fontAlgn="base" hangingPunct="1">
              <a:lnSpc>
                <a:spcPct val="40000"/>
              </a:lnSpc>
              <a:spcBef>
                <a:spcPct val="50000"/>
              </a:spcBef>
              <a:spcAft>
                <a:spcPct val="0"/>
              </a:spcAft>
            </a:pPr>
            <a:r>
              <a:rPr lang="ru-RU" altLang="ru-RU" sz="1600" b="1">
                <a:solidFill>
                  <a:prstClr val="black"/>
                </a:solidFill>
                <a:latin typeface="Lucida Sans Unicode" panose="020B0602030504020204" pitchFamily="34" charset="0"/>
              </a:rPr>
              <a:t>А</a:t>
            </a:r>
          </a:p>
          <a:p>
            <a:pPr eaLnBrk="1" fontAlgn="base" hangingPunct="1">
              <a:lnSpc>
                <a:spcPct val="50000"/>
              </a:lnSpc>
              <a:spcBef>
                <a:spcPct val="50000"/>
              </a:spcBef>
              <a:spcAft>
                <a:spcPct val="0"/>
              </a:spcAft>
            </a:pPr>
            <a:r>
              <a:rPr lang="ru-RU" altLang="ru-RU" sz="1600" b="1">
                <a:solidFill>
                  <a:prstClr val="black"/>
                </a:solidFill>
                <a:latin typeface="Lucida Sans Unicode" panose="020B0602030504020204" pitchFamily="34" charset="0"/>
              </a:rPr>
              <a:t>Д</a:t>
            </a:r>
          </a:p>
          <a:p>
            <a:pPr eaLnBrk="1" fontAlgn="base" hangingPunct="1">
              <a:lnSpc>
                <a:spcPct val="50000"/>
              </a:lnSpc>
              <a:spcBef>
                <a:spcPct val="50000"/>
              </a:spcBef>
              <a:spcAft>
                <a:spcPct val="0"/>
              </a:spcAft>
            </a:pPr>
            <a:r>
              <a:rPr lang="ru-RU" altLang="ru-RU" sz="1600" b="1">
                <a:solidFill>
                  <a:prstClr val="black"/>
                </a:solidFill>
                <a:latin typeface="Lucida Sans Unicode" panose="020B0602030504020204" pitchFamily="34" charset="0"/>
              </a:rPr>
              <a:t>Р</a:t>
            </a:r>
          </a:p>
          <a:p>
            <a:pPr eaLnBrk="1" fontAlgn="base" hangingPunct="1">
              <a:lnSpc>
                <a:spcPct val="20000"/>
              </a:lnSpc>
              <a:spcBef>
                <a:spcPct val="50000"/>
              </a:spcBef>
              <a:spcAft>
                <a:spcPct val="0"/>
              </a:spcAft>
            </a:pPr>
            <a:r>
              <a:rPr lang="ru-RU" altLang="ru-RU" sz="1600" b="1">
                <a:solidFill>
                  <a:prstClr val="black"/>
                </a:solidFill>
                <a:latin typeface="Lucida Sans Unicode" panose="020B0602030504020204" pitchFamily="34" charset="0"/>
              </a:rPr>
              <a:t>ы</a:t>
            </a:r>
            <a:endParaRPr lang="ru-RU" altLang="ru-RU" sz="1600">
              <a:solidFill>
                <a:prstClr val="black"/>
              </a:solidFill>
              <a:latin typeface="Lucida Sans Unicode" panose="020B0602030504020204" pitchFamily="34" charset="0"/>
            </a:endParaRPr>
          </a:p>
        </p:txBody>
      </p:sp>
      <p:sp>
        <p:nvSpPr>
          <p:cNvPr id="34823" name="AutoShape 8"/>
          <p:cNvSpPr>
            <a:spLocks noChangeArrowheads="1"/>
          </p:cNvSpPr>
          <p:nvPr/>
        </p:nvSpPr>
        <p:spPr bwMode="auto">
          <a:xfrm>
            <a:off x="2057400" y="1981200"/>
            <a:ext cx="1600200" cy="22098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4824" name="Text Box 9"/>
          <p:cNvSpPr txBox="1">
            <a:spLocks noChangeArrowheads="1"/>
          </p:cNvSpPr>
          <p:nvPr/>
        </p:nvSpPr>
        <p:spPr bwMode="auto">
          <a:xfrm>
            <a:off x="2209800" y="2743201"/>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sz="1600" b="1">
                <a:solidFill>
                  <a:prstClr val="black"/>
                </a:solidFill>
                <a:latin typeface="Lucida Sans Unicode" panose="020B0602030504020204" pitchFamily="34" charset="0"/>
              </a:rPr>
              <a:t>Вводимые ресурсы</a:t>
            </a:r>
          </a:p>
        </p:txBody>
      </p:sp>
      <p:sp>
        <p:nvSpPr>
          <p:cNvPr id="34825" name="AutoShape 10"/>
          <p:cNvSpPr>
            <a:spLocks noChangeArrowheads="1"/>
          </p:cNvSpPr>
          <p:nvPr/>
        </p:nvSpPr>
        <p:spPr bwMode="auto">
          <a:xfrm>
            <a:off x="7772400" y="1905000"/>
            <a:ext cx="2286000" cy="2209800"/>
          </a:xfrm>
          <a:prstGeom prst="rightArrow">
            <a:avLst>
              <a:gd name="adj1" fmla="val 50000"/>
              <a:gd name="adj2" fmla="val 25862"/>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4826" name="Text Box 11"/>
          <p:cNvSpPr txBox="1">
            <a:spLocks noChangeArrowheads="1"/>
          </p:cNvSpPr>
          <p:nvPr/>
        </p:nvSpPr>
        <p:spPr bwMode="auto">
          <a:xfrm>
            <a:off x="8305800" y="2667001"/>
            <a:ext cx="1752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sz="1600" b="1">
                <a:solidFill>
                  <a:prstClr val="black"/>
                </a:solidFill>
                <a:latin typeface="Lucida Sans Unicode" panose="020B0602030504020204" pitchFamily="34" charset="0"/>
              </a:rPr>
              <a:t>Результаты деятельности</a:t>
            </a:r>
          </a:p>
        </p:txBody>
      </p:sp>
      <p:sp>
        <p:nvSpPr>
          <p:cNvPr id="34827" name="Line 12"/>
          <p:cNvSpPr>
            <a:spLocks noChangeShapeType="1"/>
          </p:cNvSpPr>
          <p:nvPr/>
        </p:nvSpPr>
        <p:spPr bwMode="auto">
          <a:xfrm>
            <a:off x="5638800" y="21336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28" name="Line 13"/>
          <p:cNvSpPr>
            <a:spLocks noChangeShapeType="1"/>
          </p:cNvSpPr>
          <p:nvPr/>
        </p:nvSpPr>
        <p:spPr bwMode="auto">
          <a:xfrm>
            <a:off x="5638800" y="3200400"/>
            <a:ext cx="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29" name="Line 14"/>
          <p:cNvSpPr>
            <a:spLocks noChangeShapeType="1"/>
          </p:cNvSpPr>
          <p:nvPr/>
        </p:nvSpPr>
        <p:spPr bwMode="auto">
          <a:xfrm>
            <a:off x="4038600" y="2895600"/>
            <a:ext cx="7620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30" name="Line 15"/>
          <p:cNvSpPr>
            <a:spLocks noChangeShapeType="1"/>
          </p:cNvSpPr>
          <p:nvPr/>
        </p:nvSpPr>
        <p:spPr bwMode="auto">
          <a:xfrm>
            <a:off x="6553200" y="2895600"/>
            <a:ext cx="8382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31" name="Line 16"/>
          <p:cNvSpPr>
            <a:spLocks noChangeShapeType="1"/>
          </p:cNvSpPr>
          <p:nvPr/>
        </p:nvSpPr>
        <p:spPr bwMode="auto">
          <a:xfrm flipV="1">
            <a:off x="4038600" y="1905000"/>
            <a:ext cx="60960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32" name="Line 17"/>
          <p:cNvSpPr>
            <a:spLocks noChangeShapeType="1"/>
          </p:cNvSpPr>
          <p:nvPr/>
        </p:nvSpPr>
        <p:spPr bwMode="auto">
          <a:xfrm>
            <a:off x="6781800" y="1905000"/>
            <a:ext cx="76200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33" name="Line 18"/>
          <p:cNvSpPr>
            <a:spLocks noChangeShapeType="1"/>
          </p:cNvSpPr>
          <p:nvPr/>
        </p:nvSpPr>
        <p:spPr bwMode="auto">
          <a:xfrm>
            <a:off x="4038600" y="3581400"/>
            <a:ext cx="685800" cy="3810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34" name="Line 19"/>
          <p:cNvSpPr>
            <a:spLocks noChangeShapeType="1"/>
          </p:cNvSpPr>
          <p:nvPr/>
        </p:nvSpPr>
        <p:spPr bwMode="auto">
          <a:xfrm flipV="1">
            <a:off x="6858000" y="3657600"/>
            <a:ext cx="762000" cy="3048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35" name="Text Box 20"/>
          <p:cNvSpPr txBox="1">
            <a:spLocks noChangeArrowheads="1"/>
          </p:cNvSpPr>
          <p:nvPr/>
        </p:nvSpPr>
        <p:spPr bwMode="auto">
          <a:xfrm>
            <a:off x="1524000" y="2012950"/>
            <a:ext cx="3810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lnSpc>
                <a:spcPct val="80000"/>
              </a:lnSpc>
              <a:spcBef>
                <a:spcPct val="50000"/>
              </a:spcBef>
              <a:spcAft>
                <a:spcPct val="0"/>
              </a:spcAft>
            </a:pPr>
            <a:r>
              <a:rPr lang="ru-RU" altLang="ru-RU" sz="1600" b="1">
                <a:solidFill>
                  <a:prstClr val="black"/>
                </a:solidFill>
                <a:latin typeface="Lucida Sans Unicode" panose="020B0602030504020204" pitchFamily="34" charset="0"/>
              </a:rPr>
              <a:t>И</a:t>
            </a:r>
          </a:p>
          <a:p>
            <a:pPr eaLnBrk="1" fontAlgn="base" hangingPunct="1">
              <a:lnSpc>
                <a:spcPct val="30000"/>
              </a:lnSpc>
              <a:spcBef>
                <a:spcPct val="50000"/>
              </a:spcBef>
              <a:spcAft>
                <a:spcPct val="0"/>
              </a:spcAft>
            </a:pPr>
            <a:r>
              <a:rPr lang="ru-RU" altLang="ru-RU" sz="1600" b="1">
                <a:solidFill>
                  <a:prstClr val="black"/>
                </a:solidFill>
                <a:latin typeface="Lucida Sans Unicode" panose="020B0602030504020204" pitchFamily="34" charset="0"/>
              </a:rPr>
              <a:t>З</a:t>
            </a:r>
          </a:p>
          <a:p>
            <a:pPr eaLnBrk="1" fontAlgn="base" hangingPunct="1">
              <a:lnSpc>
                <a:spcPct val="40000"/>
              </a:lnSpc>
              <a:spcBef>
                <a:spcPct val="50000"/>
              </a:spcBef>
              <a:spcAft>
                <a:spcPct val="0"/>
              </a:spcAft>
            </a:pPr>
            <a:r>
              <a:rPr lang="ru-RU" altLang="ru-RU" sz="1600" b="1">
                <a:solidFill>
                  <a:prstClr val="black"/>
                </a:solidFill>
                <a:latin typeface="Lucida Sans Unicode" panose="020B0602030504020204" pitchFamily="34" charset="0"/>
              </a:rPr>
              <a:t>М</a:t>
            </a:r>
          </a:p>
          <a:p>
            <a:pPr eaLnBrk="1" fontAlgn="base" hangingPunct="1">
              <a:lnSpc>
                <a:spcPct val="40000"/>
              </a:lnSpc>
              <a:spcBef>
                <a:spcPct val="50000"/>
              </a:spcBef>
              <a:spcAft>
                <a:spcPct val="0"/>
              </a:spcAft>
            </a:pPr>
            <a:r>
              <a:rPr lang="ru-RU" altLang="ru-RU" sz="1600" b="1">
                <a:solidFill>
                  <a:prstClr val="black"/>
                </a:solidFill>
                <a:latin typeface="Lucida Sans Unicode" panose="020B0602030504020204" pitchFamily="34" charset="0"/>
              </a:rPr>
              <a:t>Е</a:t>
            </a:r>
          </a:p>
          <a:p>
            <a:pPr eaLnBrk="1" fontAlgn="base" hangingPunct="1">
              <a:lnSpc>
                <a:spcPct val="40000"/>
              </a:lnSpc>
              <a:spcBef>
                <a:spcPct val="50000"/>
              </a:spcBef>
              <a:spcAft>
                <a:spcPct val="0"/>
              </a:spcAft>
            </a:pPr>
            <a:r>
              <a:rPr lang="ru-RU" altLang="ru-RU" sz="1600" b="1">
                <a:solidFill>
                  <a:prstClr val="black"/>
                </a:solidFill>
                <a:latin typeface="Lucida Sans Unicode" panose="020B0602030504020204" pitchFamily="34" charset="0"/>
              </a:rPr>
              <a:t>Н</a:t>
            </a:r>
          </a:p>
          <a:p>
            <a:pPr eaLnBrk="1" fontAlgn="base" hangingPunct="1">
              <a:lnSpc>
                <a:spcPct val="40000"/>
              </a:lnSpc>
              <a:spcBef>
                <a:spcPct val="50000"/>
              </a:spcBef>
              <a:spcAft>
                <a:spcPct val="0"/>
              </a:spcAft>
            </a:pPr>
            <a:r>
              <a:rPr lang="ru-RU" altLang="ru-RU" sz="1600" b="1">
                <a:solidFill>
                  <a:prstClr val="black"/>
                </a:solidFill>
                <a:latin typeface="Lucida Sans Unicode" panose="020B0602030504020204" pitchFamily="34" charset="0"/>
              </a:rPr>
              <a:t>Е</a:t>
            </a:r>
          </a:p>
          <a:p>
            <a:pPr eaLnBrk="1" fontAlgn="base" hangingPunct="1">
              <a:lnSpc>
                <a:spcPct val="40000"/>
              </a:lnSpc>
              <a:spcBef>
                <a:spcPct val="50000"/>
              </a:spcBef>
              <a:spcAft>
                <a:spcPct val="0"/>
              </a:spcAft>
            </a:pPr>
            <a:r>
              <a:rPr lang="ru-RU" altLang="ru-RU" sz="1600" b="1">
                <a:solidFill>
                  <a:prstClr val="black"/>
                </a:solidFill>
                <a:latin typeface="Lucida Sans Unicode" panose="020B0602030504020204" pitchFamily="34" charset="0"/>
              </a:rPr>
              <a:t>Н</a:t>
            </a:r>
          </a:p>
          <a:p>
            <a:pPr eaLnBrk="1" fontAlgn="base" hangingPunct="1">
              <a:lnSpc>
                <a:spcPct val="50000"/>
              </a:lnSpc>
              <a:spcBef>
                <a:spcPct val="50000"/>
              </a:spcBef>
              <a:spcAft>
                <a:spcPct val="0"/>
              </a:spcAft>
            </a:pPr>
            <a:r>
              <a:rPr lang="ru-RU" altLang="ru-RU" sz="1600" b="1">
                <a:solidFill>
                  <a:prstClr val="black"/>
                </a:solidFill>
                <a:latin typeface="Lucida Sans Unicode" panose="020B0602030504020204" pitchFamily="34" charset="0"/>
              </a:rPr>
              <a:t>И</a:t>
            </a:r>
          </a:p>
          <a:p>
            <a:pPr eaLnBrk="1" fontAlgn="base" hangingPunct="1">
              <a:lnSpc>
                <a:spcPct val="30000"/>
              </a:lnSpc>
              <a:spcBef>
                <a:spcPct val="50000"/>
              </a:spcBef>
              <a:spcAft>
                <a:spcPct val="0"/>
              </a:spcAft>
            </a:pPr>
            <a:r>
              <a:rPr lang="ru-RU" altLang="ru-RU" sz="1600" b="1">
                <a:solidFill>
                  <a:prstClr val="black"/>
                </a:solidFill>
                <a:latin typeface="Lucida Sans Unicode" panose="020B0602030504020204" pitchFamily="34" charset="0"/>
              </a:rPr>
              <a:t>Я</a:t>
            </a:r>
          </a:p>
        </p:txBody>
      </p:sp>
      <p:sp>
        <p:nvSpPr>
          <p:cNvPr id="34836" name="Text Box 21"/>
          <p:cNvSpPr txBox="1">
            <a:spLocks noChangeArrowheads="1"/>
          </p:cNvSpPr>
          <p:nvPr/>
        </p:nvSpPr>
        <p:spPr bwMode="auto">
          <a:xfrm>
            <a:off x="10134600" y="2165350"/>
            <a:ext cx="3810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lnSpc>
                <a:spcPct val="80000"/>
              </a:lnSpc>
              <a:spcBef>
                <a:spcPct val="50000"/>
              </a:spcBef>
              <a:spcAft>
                <a:spcPct val="0"/>
              </a:spcAft>
            </a:pPr>
            <a:r>
              <a:rPr lang="ru-RU" altLang="ru-RU" sz="1600" b="1">
                <a:solidFill>
                  <a:prstClr val="black"/>
                </a:solidFill>
                <a:latin typeface="Lucida Sans Unicode" panose="020B0602030504020204" pitchFamily="34" charset="0"/>
              </a:rPr>
              <a:t>И</a:t>
            </a:r>
          </a:p>
          <a:p>
            <a:pPr eaLnBrk="1" fontAlgn="base" hangingPunct="1">
              <a:lnSpc>
                <a:spcPct val="30000"/>
              </a:lnSpc>
              <a:spcBef>
                <a:spcPct val="50000"/>
              </a:spcBef>
              <a:spcAft>
                <a:spcPct val="0"/>
              </a:spcAft>
            </a:pPr>
            <a:r>
              <a:rPr lang="ru-RU" altLang="ru-RU" sz="1600" b="1">
                <a:solidFill>
                  <a:prstClr val="black"/>
                </a:solidFill>
                <a:latin typeface="Lucida Sans Unicode" panose="020B0602030504020204" pitchFamily="34" charset="0"/>
              </a:rPr>
              <a:t>З</a:t>
            </a:r>
          </a:p>
          <a:p>
            <a:pPr eaLnBrk="1" fontAlgn="base" hangingPunct="1">
              <a:lnSpc>
                <a:spcPct val="40000"/>
              </a:lnSpc>
              <a:spcBef>
                <a:spcPct val="50000"/>
              </a:spcBef>
              <a:spcAft>
                <a:spcPct val="0"/>
              </a:spcAft>
            </a:pPr>
            <a:r>
              <a:rPr lang="ru-RU" altLang="ru-RU" sz="1600" b="1">
                <a:solidFill>
                  <a:prstClr val="black"/>
                </a:solidFill>
                <a:latin typeface="Lucida Sans Unicode" panose="020B0602030504020204" pitchFamily="34" charset="0"/>
              </a:rPr>
              <a:t>М</a:t>
            </a:r>
          </a:p>
          <a:p>
            <a:pPr eaLnBrk="1" fontAlgn="base" hangingPunct="1">
              <a:lnSpc>
                <a:spcPct val="40000"/>
              </a:lnSpc>
              <a:spcBef>
                <a:spcPct val="50000"/>
              </a:spcBef>
              <a:spcAft>
                <a:spcPct val="0"/>
              </a:spcAft>
            </a:pPr>
            <a:r>
              <a:rPr lang="ru-RU" altLang="ru-RU" sz="1600" b="1">
                <a:solidFill>
                  <a:prstClr val="black"/>
                </a:solidFill>
                <a:latin typeface="Lucida Sans Unicode" panose="020B0602030504020204" pitchFamily="34" charset="0"/>
              </a:rPr>
              <a:t>Е</a:t>
            </a:r>
          </a:p>
          <a:p>
            <a:pPr eaLnBrk="1" fontAlgn="base" hangingPunct="1">
              <a:lnSpc>
                <a:spcPct val="40000"/>
              </a:lnSpc>
              <a:spcBef>
                <a:spcPct val="50000"/>
              </a:spcBef>
              <a:spcAft>
                <a:spcPct val="0"/>
              </a:spcAft>
            </a:pPr>
            <a:r>
              <a:rPr lang="ru-RU" altLang="ru-RU" sz="1600" b="1">
                <a:solidFill>
                  <a:prstClr val="black"/>
                </a:solidFill>
                <a:latin typeface="Lucida Sans Unicode" panose="020B0602030504020204" pitchFamily="34" charset="0"/>
              </a:rPr>
              <a:t>Н</a:t>
            </a:r>
          </a:p>
          <a:p>
            <a:pPr eaLnBrk="1" fontAlgn="base" hangingPunct="1">
              <a:lnSpc>
                <a:spcPct val="40000"/>
              </a:lnSpc>
              <a:spcBef>
                <a:spcPct val="50000"/>
              </a:spcBef>
              <a:spcAft>
                <a:spcPct val="0"/>
              </a:spcAft>
            </a:pPr>
            <a:r>
              <a:rPr lang="ru-RU" altLang="ru-RU" sz="1600" b="1">
                <a:solidFill>
                  <a:prstClr val="black"/>
                </a:solidFill>
                <a:latin typeface="Lucida Sans Unicode" panose="020B0602030504020204" pitchFamily="34" charset="0"/>
              </a:rPr>
              <a:t>Е</a:t>
            </a:r>
          </a:p>
          <a:p>
            <a:pPr eaLnBrk="1" fontAlgn="base" hangingPunct="1">
              <a:lnSpc>
                <a:spcPct val="40000"/>
              </a:lnSpc>
              <a:spcBef>
                <a:spcPct val="50000"/>
              </a:spcBef>
              <a:spcAft>
                <a:spcPct val="0"/>
              </a:spcAft>
            </a:pPr>
            <a:r>
              <a:rPr lang="ru-RU" altLang="ru-RU" sz="1600" b="1">
                <a:solidFill>
                  <a:prstClr val="black"/>
                </a:solidFill>
                <a:latin typeface="Lucida Sans Unicode" panose="020B0602030504020204" pitchFamily="34" charset="0"/>
              </a:rPr>
              <a:t>Н</a:t>
            </a:r>
          </a:p>
          <a:p>
            <a:pPr eaLnBrk="1" fontAlgn="base" hangingPunct="1">
              <a:lnSpc>
                <a:spcPct val="50000"/>
              </a:lnSpc>
              <a:spcBef>
                <a:spcPct val="50000"/>
              </a:spcBef>
              <a:spcAft>
                <a:spcPct val="0"/>
              </a:spcAft>
            </a:pPr>
            <a:r>
              <a:rPr lang="ru-RU" altLang="ru-RU" sz="1600" b="1">
                <a:solidFill>
                  <a:prstClr val="black"/>
                </a:solidFill>
                <a:latin typeface="Lucida Sans Unicode" panose="020B0602030504020204" pitchFamily="34" charset="0"/>
              </a:rPr>
              <a:t>И</a:t>
            </a:r>
          </a:p>
          <a:p>
            <a:pPr eaLnBrk="1" fontAlgn="base" hangingPunct="1">
              <a:lnSpc>
                <a:spcPct val="30000"/>
              </a:lnSpc>
              <a:spcBef>
                <a:spcPct val="50000"/>
              </a:spcBef>
              <a:spcAft>
                <a:spcPct val="0"/>
              </a:spcAft>
            </a:pPr>
            <a:r>
              <a:rPr lang="ru-RU" altLang="ru-RU" sz="1600" b="1">
                <a:solidFill>
                  <a:prstClr val="black"/>
                </a:solidFill>
                <a:latin typeface="Lucida Sans Unicode" panose="020B0602030504020204" pitchFamily="34" charset="0"/>
              </a:rPr>
              <a:t>Я</a:t>
            </a:r>
          </a:p>
        </p:txBody>
      </p:sp>
      <p:sp>
        <p:nvSpPr>
          <p:cNvPr id="34837" name="Text Box 22"/>
          <p:cNvSpPr txBox="1">
            <a:spLocks noChangeArrowheads="1"/>
          </p:cNvSpPr>
          <p:nvPr/>
        </p:nvSpPr>
        <p:spPr bwMode="auto">
          <a:xfrm>
            <a:off x="5105400" y="1524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sz="1600" b="1">
                <a:solidFill>
                  <a:prstClr val="black"/>
                </a:solidFill>
                <a:latin typeface="Lucida Sans Unicode" panose="020B0602030504020204" pitchFamily="34" charset="0"/>
              </a:rPr>
              <a:t>Изменения</a:t>
            </a:r>
          </a:p>
        </p:txBody>
      </p:sp>
      <p:sp>
        <p:nvSpPr>
          <p:cNvPr id="34838" name="Text Box 23"/>
          <p:cNvSpPr txBox="1">
            <a:spLocks noChangeArrowheads="1"/>
          </p:cNvSpPr>
          <p:nvPr/>
        </p:nvSpPr>
        <p:spPr bwMode="auto">
          <a:xfrm>
            <a:off x="4953000" y="629285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sz="1600" b="1">
                <a:solidFill>
                  <a:prstClr val="black"/>
                </a:solidFill>
                <a:latin typeface="Lucida Sans Unicode" panose="020B0602030504020204" pitchFamily="34" charset="0"/>
              </a:rPr>
              <a:t>Изменения</a:t>
            </a:r>
          </a:p>
        </p:txBody>
      </p:sp>
      <p:sp>
        <p:nvSpPr>
          <p:cNvPr id="34839" name="Line 24"/>
          <p:cNvSpPr>
            <a:spLocks noChangeShapeType="1"/>
          </p:cNvSpPr>
          <p:nvPr/>
        </p:nvSpPr>
        <p:spPr bwMode="auto">
          <a:xfrm flipV="1">
            <a:off x="2362200" y="1295400"/>
            <a:ext cx="1295400"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40" name="Line 25"/>
          <p:cNvSpPr>
            <a:spLocks noChangeShapeType="1"/>
          </p:cNvSpPr>
          <p:nvPr/>
        </p:nvSpPr>
        <p:spPr bwMode="auto">
          <a:xfrm flipH="1" flipV="1">
            <a:off x="8229600" y="1295400"/>
            <a:ext cx="10668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41" name="Line 26"/>
          <p:cNvSpPr>
            <a:spLocks noChangeShapeType="1"/>
          </p:cNvSpPr>
          <p:nvPr/>
        </p:nvSpPr>
        <p:spPr bwMode="auto">
          <a:xfrm>
            <a:off x="3657600" y="12954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42" name="Line 27"/>
          <p:cNvSpPr>
            <a:spLocks noChangeShapeType="1"/>
          </p:cNvSpPr>
          <p:nvPr/>
        </p:nvSpPr>
        <p:spPr bwMode="auto">
          <a:xfrm>
            <a:off x="2209800" y="3733800"/>
            <a:ext cx="15240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43" name="Line 28"/>
          <p:cNvSpPr>
            <a:spLocks noChangeShapeType="1"/>
          </p:cNvSpPr>
          <p:nvPr/>
        </p:nvSpPr>
        <p:spPr bwMode="auto">
          <a:xfrm>
            <a:off x="3733800" y="4724400"/>
            <a:ext cx="434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44" name="Line 29"/>
          <p:cNvSpPr>
            <a:spLocks noChangeShapeType="1"/>
          </p:cNvSpPr>
          <p:nvPr/>
        </p:nvSpPr>
        <p:spPr bwMode="auto">
          <a:xfrm flipV="1">
            <a:off x="8077200" y="3733800"/>
            <a:ext cx="12192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45" name="Text Box 30"/>
          <p:cNvSpPr txBox="1">
            <a:spLocks noChangeArrowheads="1"/>
          </p:cNvSpPr>
          <p:nvPr/>
        </p:nvSpPr>
        <p:spPr bwMode="auto">
          <a:xfrm>
            <a:off x="1295400" y="76200"/>
            <a:ext cx="236220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lnSpc>
                <a:spcPct val="80000"/>
              </a:lnSpc>
              <a:spcBef>
                <a:spcPct val="50000"/>
              </a:spcBef>
              <a:spcAft>
                <a:spcPct val="0"/>
              </a:spcAft>
            </a:pPr>
            <a:r>
              <a:rPr lang="ru-RU" altLang="ru-RU" b="1">
                <a:solidFill>
                  <a:prstClr val="black"/>
                </a:solidFill>
                <a:latin typeface="Lucida Sans Unicode" panose="020B0602030504020204" pitchFamily="34" charset="0"/>
              </a:rPr>
              <a:t>Воздействие поставщиков и технологий</a:t>
            </a:r>
          </a:p>
        </p:txBody>
      </p:sp>
      <p:sp>
        <p:nvSpPr>
          <p:cNvPr id="34846" name="Text Box 31"/>
          <p:cNvSpPr txBox="1">
            <a:spLocks noChangeArrowheads="1"/>
          </p:cNvSpPr>
          <p:nvPr/>
        </p:nvSpPr>
        <p:spPr bwMode="auto">
          <a:xfrm>
            <a:off x="8382000" y="76200"/>
            <a:ext cx="236220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lnSpc>
                <a:spcPct val="80000"/>
              </a:lnSpc>
              <a:spcBef>
                <a:spcPct val="50000"/>
              </a:spcBef>
              <a:spcAft>
                <a:spcPct val="0"/>
              </a:spcAft>
            </a:pPr>
            <a:r>
              <a:rPr lang="ru-RU" altLang="ru-RU" b="1">
                <a:solidFill>
                  <a:prstClr val="black"/>
                </a:solidFill>
                <a:latin typeface="Lucida Sans Unicode" panose="020B0602030504020204" pitchFamily="34" charset="0"/>
              </a:rPr>
              <a:t>Социокультурные и культурные воздейчствия</a:t>
            </a:r>
          </a:p>
        </p:txBody>
      </p:sp>
      <p:sp>
        <p:nvSpPr>
          <p:cNvPr id="34847" name="Text Box 32"/>
          <p:cNvSpPr txBox="1">
            <a:spLocks noChangeArrowheads="1"/>
          </p:cNvSpPr>
          <p:nvPr/>
        </p:nvSpPr>
        <p:spPr bwMode="auto">
          <a:xfrm>
            <a:off x="8153400" y="5880100"/>
            <a:ext cx="251460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lnSpc>
                <a:spcPct val="80000"/>
              </a:lnSpc>
              <a:spcBef>
                <a:spcPct val="50000"/>
              </a:spcBef>
              <a:spcAft>
                <a:spcPct val="0"/>
              </a:spcAft>
            </a:pPr>
            <a:r>
              <a:rPr lang="ru-RU" altLang="ru-RU" b="1">
                <a:solidFill>
                  <a:prstClr val="black"/>
                </a:solidFill>
                <a:latin typeface="Lucida Sans Unicode" panose="020B0602030504020204" pitchFamily="34" charset="0"/>
              </a:rPr>
              <a:t>Законодательство и политические воздействия</a:t>
            </a:r>
          </a:p>
        </p:txBody>
      </p:sp>
      <p:sp>
        <p:nvSpPr>
          <p:cNvPr id="34848" name="Text Box 33"/>
          <p:cNvSpPr txBox="1">
            <a:spLocks noChangeArrowheads="1"/>
          </p:cNvSpPr>
          <p:nvPr/>
        </p:nvSpPr>
        <p:spPr bwMode="auto">
          <a:xfrm>
            <a:off x="1295400" y="5956300"/>
            <a:ext cx="236220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lnSpc>
                <a:spcPct val="80000"/>
              </a:lnSpc>
              <a:spcBef>
                <a:spcPct val="50000"/>
              </a:spcBef>
              <a:spcAft>
                <a:spcPct val="0"/>
              </a:spcAft>
            </a:pPr>
            <a:r>
              <a:rPr lang="ru-RU" altLang="ru-RU" b="1">
                <a:solidFill>
                  <a:prstClr val="black"/>
                </a:solidFill>
                <a:latin typeface="Lucida Sans Unicode" panose="020B0602030504020204" pitchFamily="34" charset="0"/>
              </a:rPr>
              <a:t>Воздействие поставщиков и конкуренции</a:t>
            </a:r>
          </a:p>
        </p:txBody>
      </p:sp>
      <p:sp>
        <p:nvSpPr>
          <p:cNvPr id="34849" name="Line 34"/>
          <p:cNvSpPr>
            <a:spLocks noChangeShapeType="1"/>
          </p:cNvSpPr>
          <p:nvPr/>
        </p:nvSpPr>
        <p:spPr bwMode="auto">
          <a:xfrm>
            <a:off x="3581400" y="304800"/>
            <a:ext cx="15240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50" name="Line 35"/>
          <p:cNvSpPr>
            <a:spLocks noChangeShapeType="1"/>
          </p:cNvSpPr>
          <p:nvPr/>
        </p:nvSpPr>
        <p:spPr bwMode="auto">
          <a:xfrm>
            <a:off x="6705600" y="6477000"/>
            <a:ext cx="15240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51" name="Line 36"/>
          <p:cNvSpPr>
            <a:spLocks noChangeShapeType="1"/>
          </p:cNvSpPr>
          <p:nvPr/>
        </p:nvSpPr>
        <p:spPr bwMode="auto">
          <a:xfrm>
            <a:off x="10287000" y="838200"/>
            <a:ext cx="0" cy="1295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52" name="Line 37"/>
          <p:cNvSpPr>
            <a:spLocks noChangeShapeType="1"/>
          </p:cNvSpPr>
          <p:nvPr/>
        </p:nvSpPr>
        <p:spPr bwMode="auto">
          <a:xfrm>
            <a:off x="1676400" y="4191000"/>
            <a:ext cx="0" cy="1676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53" name="Line 38"/>
          <p:cNvSpPr>
            <a:spLocks noChangeShapeType="1"/>
          </p:cNvSpPr>
          <p:nvPr/>
        </p:nvSpPr>
        <p:spPr bwMode="auto">
          <a:xfrm>
            <a:off x="10287000" y="4419600"/>
            <a:ext cx="0" cy="1295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54" name="Line 39"/>
          <p:cNvSpPr>
            <a:spLocks noChangeShapeType="1"/>
          </p:cNvSpPr>
          <p:nvPr/>
        </p:nvSpPr>
        <p:spPr bwMode="auto">
          <a:xfrm>
            <a:off x="1676400" y="685800"/>
            <a:ext cx="0" cy="1295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55" name="Line 40"/>
          <p:cNvSpPr>
            <a:spLocks noChangeShapeType="1"/>
          </p:cNvSpPr>
          <p:nvPr/>
        </p:nvSpPr>
        <p:spPr bwMode="auto">
          <a:xfrm>
            <a:off x="6781800" y="304800"/>
            <a:ext cx="15240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56" name="Line 41"/>
          <p:cNvSpPr>
            <a:spLocks noChangeShapeType="1"/>
          </p:cNvSpPr>
          <p:nvPr/>
        </p:nvSpPr>
        <p:spPr bwMode="auto">
          <a:xfrm>
            <a:off x="3352800" y="6477000"/>
            <a:ext cx="15240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57" name="Line 42"/>
          <p:cNvSpPr>
            <a:spLocks noChangeShapeType="1"/>
          </p:cNvSpPr>
          <p:nvPr/>
        </p:nvSpPr>
        <p:spPr bwMode="auto">
          <a:xfrm flipV="1">
            <a:off x="2438400" y="4953000"/>
            <a:ext cx="1219200" cy="914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58" name="Line 43"/>
          <p:cNvSpPr>
            <a:spLocks noChangeShapeType="1"/>
          </p:cNvSpPr>
          <p:nvPr/>
        </p:nvSpPr>
        <p:spPr bwMode="auto">
          <a:xfrm flipV="1">
            <a:off x="8763000" y="762000"/>
            <a:ext cx="1219200" cy="914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59" name="Line 44"/>
          <p:cNvSpPr>
            <a:spLocks noChangeShapeType="1"/>
          </p:cNvSpPr>
          <p:nvPr/>
        </p:nvSpPr>
        <p:spPr bwMode="auto">
          <a:xfrm>
            <a:off x="2362200" y="838200"/>
            <a:ext cx="762000" cy="609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60" name="Line 45"/>
          <p:cNvSpPr>
            <a:spLocks noChangeShapeType="1"/>
          </p:cNvSpPr>
          <p:nvPr/>
        </p:nvSpPr>
        <p:spPr bwMode="auto">
          <a:xfrm>
            <a:off x="8458200" y="4953000"/>
            <a:ext cx="1066800" cy="914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4861" name="Text Box 46"/>
          <p:cNvSpPr txBox="1">
            <a:spLocks noChangeArrowheads="1"/>
          </p:cNvSpPr>
          <p:nvPr/>
        </p:nvSpPr>
        <p:spPr bwMode="auto">
          <a:xfrm>
            <a:off x="4267200" y="990601"/>
            <a:ext cx="3581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a:solidFill>
                  <a:prstClr val="black"/>
                </a:solidFill>
                <a:latin typeface="Lucida Sans Unicode" panose="020B0602030504020204" pitchFamily="34" charset="0"/>
              </a:rPr>
              <a:t>Внешняя граница организации </a:t>
            </a:r>
          </a:p>
        </p:txBody>
      </p:sp>
      <p:sp>
        <p:nvSpPr>
          <p:cNvPr id="34862" name="Text Box 47"/>
          <p:cNvSpPr txBox="1">
            <a:spLocks noChangeArrowheads="1"/>
          </p:cNvSpPr>
          <p:nvPr/>
        </p:nvSpPr>
        <p:spPr bwMode="auto">
          <a:xfrm>
            <a:off x="4724400" y="5500688"/>
            <a:ext cx="3276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b="1">
                <a:solidFill>
                  <a:prstClr val="black"/>
                </a:solidFill>
                <a:latin typeface="Lucida Sans Unicode" panose="020B0602030504020204" pitchFamily="34" charset="0"/>
              </a:rPr>
              <a:t>Внешняя среда</a:t>
            </a:r>
          </a:p>
        </p:txBody>
      </p:sp>
      <p:sp>
        <p:nvSpPr>
          <p:cNvPr id="15408" name="Номер слайда 46"/>
          <p:cNvSpPr>
            <a:spLocks noGrp="1"/>
          </p:cNvSpPr>
          <p:nvPr>
            <p:ph type="sldNum" sz="quarter" idx="12"/>
          </p:nvPr>
        </p:nvSpPr>
        <p:spPr bwMode="auto">
          <a:ln>
            <a:miter lim="800000"/>
            <a:headEnd/>
            <a:tailEnd/>
          </a:ln>
        </p:spPr>
        <p:txBody>
          <a:bodyPr anchor="t"/>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7D25B30-0E66-4D75-A968-3A220D2E550E}" type="slidenum">
              <a:rPr lang="ru-RU" altLang="ru-RU">
                <a:solidFill>
                  <a:srgbClr val="898989"/>
                </a:solidFill>
                <a:latin typeface="Calibri" panose="020F0502020204030204" pitchFamily="34" charset="0"/>
              </a:rPr>
              <a:pPr eaLnBrk="1" fontAlgn="base" hangingPunct="1">
                <a:spcBef>
                  <a:spcPct val="0"/>
                </a:spcBef>
                <a:spcAft>
                  <a:spcPct val="0"/>
                </a:spcAft>
              </a:pPr>
              <a:t>14</a:t>
            </a:fld>
            <a:endParaRPr lang="ru-RU" altLang="ru-RU">
              <a:solidFill>
                <a:srgbClr val="898989"/>
              </a:solidFill>
              <a:latin typeface="Calibri" panose="020F0502020204030204" pitchFamily="34" charset="0"/>
            </a:endParaRPr>
          </a:p>
        </p:txBody>
      </p:sp>
    </p:spTree>
    <p:extLst>
      <p:ext uri="{BB962C8B-B14F-4D97-AF65-F5344CB8AC3E}">
        <p14:creationId xmlns:p14="http://schemas.microsoft.com/office/powerpoint/2010/main" val="3260909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3"/>
          <p:cNvSpPr>
            <a:spLocks noChangeArrowheads="1"/>
          </p:cNvSpPr>
          <p:nvPr/>
        </p:nvSpPr>
        <p:spPr bwMode="auto">
          <a:xfrm>
            <a:off x="4648200" y="2590800"/>
            <a:ext cx="2362200" cy="10668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5843" name="Text Box 4"/>
          <p:cNvSpPr txBox="1">
            <a:spLocks noChangeArrowheads="1"/>
          </p:cNvSpPr>
          <p:nvPr/>
        </p:nvSpPr>
        <p:spPr bwMode="auto">
          <a:xfrm>
            <a:off x="5029200" y="2895601"/>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a:solidFill>
                  <a:prstClr val="black"/>
                </a:solidFill>
                <a:latin typeface="Lucida Sans Unicode" panose="020B0602030504020204" pitchFamily="34" charset="0"/>
              </a:rPr>
              <a:t>Организация</a:t>
            </a:r>
          </a:p>
        </p:txBody>
      </p:sp>
      <p:sp>
        <p:nvSpPr>
          <p:cNvPr id="35844" name="Oval 5"/>
          <p:cNvSpPr>
            <a:spLocks noChangeArrowheads="1"/>
          </p:cNvSpPr>
          <p:nvPr/>
        </p:nvSpPr>
        <p:spPr bwMode="auto">
          <a:xfrm>
            <a:off x="1752600" y="3048000"/>
            <a:ext cx="2133600" cy="7620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5845" name="Text Box 6"/>
          <p:cNvSpPr txBox="1">
            <a:spLocks noChangeArrowheads="1"/>
          </p:cNvSpPr>
          <p:nvPr/>
        </p:nvSpPr>
        <p:spPr bwMode="auto">
          <a:xfrm>
            <a:off x="2133600" y="32766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sz="1600" b="1" i="1">
                <a:solidFill>
                  <a:prstClr val="black"/>
                </a:solidFill>
                <a:latin typeface="Lucida Sans Unicode" panose="020B0602030504020204" pitchFamily="34" charset="0"/>
              </a:rPr>
              <a:t>Профсоюзы</a:t>
            </a:r>
          </a:p>
        </p:txBody>
      </p:sp>
      <p:sp>
        <p:nvSpPr>
          <p:cNvPr id="35846" name="Text Box 7"/>
          <p:cNvSpPr txBox="1">
            <a:spLocks noChangeArrowheads="1"/>
          </p:cNvSpPr>
          <p:nvPr/>
        </p:nvSpPr>
        <p:spPr bwMode="auto">
          <a:xfrm>
            <a:off x="3505200" y="228601"/>
            <a:ext cx="510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sz="2800" b="1">
                <a:solidFill>
                  <a:prstClr val="black"/>
                </a:solidFill>
                <a:latin typeface="Lucida Sans Unicode" panose="020B0602030504020204" pitchFamily="34" charset="0"/>
              </a:rPr>
              <a:t>КОНКУРЕНТНАЯ СРЕДА</a:t>
            </a:r>
          </a:p>
        </p:txBody>
      </p:sp>
      <p:sp>
        <p:nvSpPr>
          <p:cNvPr id="35847" name="Oval 8"/>
          <p:cNvSpPr>
            <a:spLocks noChangeArrowheads="1"/>
          </p:cNvSpPr>
          <p:nvPr/>
        </p:nvSpPr>
        <p:spPr bwMode="auto">
          <a:xfrm>
            <a:off x="8001000" y="2514600"/>
            <a:ext cx="2362200" cy="9144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5848" name="Text Box 9"/>
          <p:cNvSpPr txBox="1">
            <a:spLocks noChangeArrowheads="1"/>
          </p:cNvSpPr>
          <p:nvPr/>
        </p:nvSpPr>
        <p:spPr bwMode="auto">
          <a:xfrm>
            <a:off x="8382000" y="2819401"/>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b="1">
                <a:solidFill>
                  <a:prstClr val="black"/>
                </a:solidFill>
                <a:latin typeface="Lucida Sans Unicode" panose="020B0602030504020204" pitchFamily="34" charset="0"/>
              </a:rPr>
              <a:t>Конкуренты</a:t>
            </a:r>
          </a:p>
        </p:txBody>
      </p:sp>
      <p:sp>
        <p:nvSpPr>
          <p:cNvPr id="35849" name="Oval 10"/>
          <p:cNvSpPr>
            <a:spLocks noChangeArrowheads="1"/>
          </p:cNvSpPr>
          <p:nvPr/>
        </p:nvSpPr>
        <p:spPr bwMode="auto">
          <a:xfrm>
            <a:off x="8153400" y="1371600"/>
            <a:ext cx="2362200" cy="9144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5850" name="Text Box 11"/>
          <p:cNvSpPr txBox="1">
            <a:spLocks noChangeArrowheads="1"/>
          </p:cNvSpPr>
          <p:nvPr/>
        </p:nvSpPr>
        <p:spPr bwMode="auto">
          <a:xfrm>
            <a:off x="8382000" y="1676401"/>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b="1">
                <a:solidFill>
                  <a:prstClr val="black"/>
                </a:solidFill>
                <a:latin typeface="Lucida Sans Unicode" panose="020B0602030504020204" pitchFamily="34" charset="0"/>
              </a:rPr>
              <a:t>Потребители</a:t>
            </a:r>
          </a:p>
        </p:txBody>
      </p:sp>
      <p:sp>
        <p:nvSpPr>
          <p:cNvPr id="35851" name="Oval 12"/>
          <p:cNvSpPr>
            <a:spLocks noChangeArrowheads="1"/>
          </p:cNvSpPr>
          <p:nvPr/>
        </p:nvSpPr>
        <p:spPr bwMode="auto">
          <a:xfrm>
            <a:off x="2133600" y="2133600"/>
            <a:ext cx="2667000" cy="8382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5852" name="Text Box 13"/>
          <p:cNvSpPr txBox="1">
            <a:spLocks noChangeArrowheads="1"/>
          </p:cNvSpPr>
          <p:nvPr/>
        </p:nvSpPr>
        <p:spPr bwMode="auto">
          <a:xfrm>
            <a:off x="2667000" y="2362201"/>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a:solidFill>
                  <a:prstClr val="black"/>
                </a:solidFill>
                <a:latin typeface="Lucida Sans Unicode" panose="020B0602030504020204" pitchFamily="34" charset="0"/>
              </a:rPr>
              <a:t>Поставщики</a:t>
            </a:r>
          </a:p>
        </p:txBody>
      </p:sp>
      <p:sp>
        <p:nvSpPr>
          <p:cNvPr id="35853" name="Text Box 14"/>
          <p:cNvSpPr txBox="1">
            <a:spLocks noChangeArrowheads="1"/>
          </p:cNvSpPr>
          <p:nvPr/>
        </p:nvSpPr>
        <p:spPr bwMode="auto">
          <a:xfrm>
            <a:off x="1905000" y="762000"/>
            <a:ext cx="1828800" cy="369332"/>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b="1">
                <a:solidFill>
                  <a:prstClr val="black"/>
                </a:solidFill>
                <a:latin typeface="Lucida Sans Unicode" panose="020B0602030504020204" pitchFamily="34" charset="0"/>
              </a:rPr>
              <a:t>Материалов</a:t>
            </a:r>
          </a:p>
        </p:txBody>
      </p:sp>
      <p:sp>
        <p:nvSpPr>
          <p:cNvPr id="35854" name="Text Box 15"/>
          <p:cNvSpPr txBox="1">
            <a:spLocks noChangeArrowheads="1"/>
          </p:cNvSpPr>
          <p:nvPr/>
        </p:nvSpPr>
        <p:spPr bwMode="auto">
          <a:xfrm>
            <a:off x="4038600" y="762000"/>
            <a:ext cx="1828800" cy="369332"/>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b="1">
                <a:solidFill>
                  <a:prstClr val="black"/>
                </a:solidFill>
                <a:latin typeface="Lucida Sans Unicode" panose="020B0602030504020204" pitchFamily="34" charset="0"/>
              </a:rPr>
              <a:t>Капитала</a:t>
            </a:r>
          </a:p>
        </p:txBody>
      </p:sp>
      <p:sp>
        <p:nvSpPr>
          <p:cNvPr id="35855" name="Text Box 16"/>
          <p:cNvSpPr txBox="1">
            <a:spLocks noChangeArrowheads="1"/>
          </p:cNvSpPr>
          <p:nvPr/>
        </p:nvSpPr>
        <p:spPr bwMode="auto">
          <a:xfrm>
            <a:off x="6324600" y="762001"/>
            <a:ext cx="1828800" cy="646331"/>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b="1">
                <a:solidFill>
                  <a:prstClr val="black"/>
                </a:solidFill>
                <a:latin typeface="Lucida Sans Unicode" panose="020B0602030504020204" pitchFamily="34" charset="0"/>
              </a:rPr>
              <a:t>Трудовых ресурсов</a:t>
            </a:r>
          </a:p>
        </p:txBody>
      </p:sp>
      <p:sp>
        <p:nvSpPr>
          <p:cNvPr id="35856" name="Line 17"/>
          <p:cNvSpPr>
            <a:spLocks noChangeShapeType="1"/>
          </p:cNvSpPr>
          <p:nvPr/>
        </p:nvSpPr>
        <p:spPr bwMode="auto">
          <a:xfrm>
            <a:off x="2743200" y="1143000"/>
            <a:ext cx="8382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5857" name="Line 18"/>
          <p:cNvSpPr>
            <a:spLocks noChangeShapeType="1"/>
          </p:cNvSpPr>
          <p:nvPr/>
        </p:nvSpPr>
        <p:spPr bwMode="auto">
          <a:xfrm flipH="1">
            <a:off x="3581400" y="1143000"/>
            <a:ext cx="13716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5858" name="Line 19"/>
          <p:cNvSpPr>
            <a:spLocks noChangeShapeType="1"/>
          </p:cNvSpPr>
          <p:nvPr/>
        </p:nvSpPr>
        <p:spPr bwMode="auto">
          <a:xfrm flipV="1">
            <a:off x="3581400" y="1447800"/>
            <a:ext cx="373380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5859" name="Line 20"/>
          <p:cNvSpPr>
            <a:spLocks noChangeShapeType="1"/>
          </p:cNvSpPr>
          <p:nvPr/>
        </p:nvSpPr>
        <p:spPr bwMode="auto">
          <a:xfrm>
            <a:off x="3505200" y="2971800"/>
            <a:ext cx="1143000" cy="76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5860" name="Line 21"/>
          <p:cNvSpPr>
            <a:spLocks noChangeShapeType="1"/>
          </p:cNvSpPr>
          <p:nvPr/>
        </p:nvSpPr>
        <p:spPr bwMode="auto">
          <a:xfrm flipV="1">
            <a:off x="3886200" y="3276600"/>
            <a:ext cx="838200" cy="152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5861" name="Line 22"/>
          <p:cNvSpPr>
            <a:spLocks noChangeShapeType="1"/>
          </p:cNvSpPr>
          <p:nvPr/>
        </p:nvSpPr>
        <p:spPr bwMode="auto">
          <a:xfrm flipV="1">
            <a:off x="7010400" y="2971800"/>
            <a:ext cx="990600" cy="152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5862" name="Line 23"/>
          <p:cNvSpPr>
            <a:spLocks noChangeShapeType="1"/>
          </p:cNvSpPr>
          <p:nvPr/>
        </p:nvSpPr>
        <p:spPr bwMode="auto">
          <a:xfrm flipV="1">
            <a:off x="6477000" y="2057400"/>
            <a:ext cx="1828800" cy="609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5863" name="Oval 24"/>
          <p:cNvSpPr>
            <a:spLocks noChangeArrowheads="1"/>
          </p:cNvSpPr>
          <p:nvPr/>
        </p:nvSpPr>
        <p:spPr bwMode="auto">
          <a:xfrm>
            <a:off x="1752600" y="4191000"/>
            <a:ext cx="4495800" cy="26670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5864" name="Text Box 25"/>
          <p:cNvSpPr txBox="1">
            <a:spLocks noChangeArrowheads="1"/>
          </p:cNvSpPr>
          <p:nvPr/>
        </p:nvSpPr>
        <p:spPr bwMode="auto">
          <a:xfrm>
            <a:off x="2881314" y="4343400"/>
            <a:ext cx="2452687" cy="825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fontAlgn="base" hangingPunct="1">
              <a:spcBef>
                <a:spcPct val="50000"/>
              </a:spcBef>
              <a:spcAft>
                <a:spcPct val="0"/>
              </a:spcAft>
            </a:pPr>
            <a:r>
              <a:rPr lang="ru-RU" altLang="ru-RU" sz="1600" b="1">
                <a:solidFill>
                  <a:prstClr val="black"/>
                </a:solidFill>
                <a:latin typeface="Lucida Sans Unicode" panose="020B0602030504020204" pitchFamily="34" charset="0"/>
              </a:rPr>
              <a:t>Законы и государственные органы</a:t>
            </a:r>
          </a:p>
        </p:txBody>
      </p:sp>
      <p:sp>
        <p:nvSpPr>
          <p:cNvPr id="35865" name="Oval 26"/>
          <p:cNvSpPr>
            <a:spLocks noChangeArrowheads="1"/>
          </p:cNvSpPr>
          <p:nvPr/>
        </p:nvSpPr>
        <p:spPr bwMode="auto">
          <a:xfrm>
            <a:off x="1752600" y="4953000"/>
            <a:ext cx="2362200" cy="9144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5866" name="Text Box 27"/>
          <p:cNvSpPr txBox="1">
            <a:spLocks noChangeArrowheads="1"/>
          </p:cNvSpPr>
          <p:nvPr/>
        </p:nvSpPr>
        <p:spPr bwMode="auto">
          <a:xfrm>
            <a:off x="1952625" y="5143501"/>
            <a:ext cx="2133600"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sz="1600" b="1">
                <a:solidFill>
                  <a:prstClr val="black"/>
                </a:solidFill>
                <a:latin typeface="Lucida Sans Unicode" panose="020B0602030504020204" pitchFamily="34" charset="0"/>
              </a:rPr>
              <a:t>Государственные органы</a:t>
            </a:r>
          </a:p>
        </p:txBody>
      </p:sp>
      <p:sp>
        <p:nvSpPr>
          <p:cNvPr id="35867" name="Oval 28"/>
          <p:cNvSpPr>
            <a:spLocks noChangeArrowheads="1"/>
          </p:cNvSpPr>
          <p:nvPr/>
        </p:nvSpPr>
        <p:spPr bwMode="auto">
          <a:xfrm>
            <a:off x="3276600" y="5486400"/>
            <a:ext cx="2590800" cy="11430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5868" name="Text Box 29"/>
          <p:cNvSpPr txBox="1">
            <a:spLocks noChangeArrowheads="1"/>
          </p:cNvSpPr>
          <p:nvPr/>
        </p:nvSpPr>
        <p:spPr bwMode="auto">
          <a:xfrm>
            <a:off x="3657600" y="5722938"/>
            <a:ext cx="21336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lnSpc>
                <a:spcPct val="80000"/>
              </a:lnSpc>
              <a:spcBef>
                <a:spcPct val="50000"/>
              </a:spcBef>
              <a:spcAft>
                <a:spcPct val="0"/>
              </a:spcAft>
            </a:pPr>
            <a:r>
              <a:rPr lang="ru-RU" altLang="ru-RU" sz="1600" b="1">
                <a:solidFill>
                  <a:prstClr val="black"/>
                </a:solidFill>
                <a:latin typeface="Lucida Sans Unicode" panose="020B0602030504020204" pitchFamily="34" charset="0"/>
              </a:rPr>
              <a:t>Законотворчество местных органов управления</a:t>
            </a:r>
          </a:p>
        </p:txBody>
      </p:sp>
      <p:sp>
        <p:nvSpPr>
          <p:cNvPr id="35869" name="Line 31"/>
          <p:cNvSpPr>
            <a:spLocks noChangeShapeType="1"/>
          </p:cNvSpPr>
          <p:nvPr/>
        </p:nvSpPr>
        <p:spPr bwMode="auto">
          <a:xfrm flipV="1">
            <a:off x="3962400" y="3581400"/>
            <a:ext cx="1371600" cy="609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5870" name="Text Box 32"/>
          <p:cNvSpPr txBox="1">
            <a:spLocks noChangeArrowheads="1"/>
          </p:cNvSpPr>
          <p:nvPr/>
        </p:nvSpPr>
        <p:spPr bwMode="auto">
          <a:xfrm>
            <a:off x="6705600" y="3581401"/>
            <a:ext cx="35814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lnSpc>
                <a:spcPct val="80000"/>
              </a:lnSpc>
              <a:spcBef>
                <a:spcPct val="50000"/>
              </a:spcBef>
              <a:spcAft>
                <a:spcPct val="0"/>
              </a:spcAft>
            </a:pPr>
            <a:r>
              <a:rPr lang="ru-RU" altLang="ru-RU" b="1">
                <a:solidFill>
                  <a:prstClr val="black"/>
                </a:solidFill>
                <a:latin typeface="Lucida Sans Unicode" panose="020B0602030504020204" pitchFamily="34" charset="0"/>
              </a:rPr>
              <a:t>Конкуренты </a:t>
            </a:r>
            <a:r>
              <a:rPr lang="ru-RU" altLang="ru-RU" sz="1600" b="1">
                <a:solidFill>
                  <a:prstClr val="black"/>
                </a:solidFill>
                <a:latin typeface="Lucida Sans Unicode" panose="020B0602030504020204" pitchFamily="34" charset="0"/>
              </a:rPr>
              <a:t>– во многих случаях определяют, какого рода результаты деятельности можно продать и по какой цене</a:t>
            </a:r>
          </a:p>
        </p:txBody>
      </p:sp>
      <p:sp>
        <p:nvSpPr>
          <p:cNvPr id="35871" name="Text Box 33"/>
          <p:cNvSpPr txBox="1">
            <a:spLocks noChangeArrowheads="1"/>
          </p:cNvSpPr>
          <p:nvPr/>
        </p:nvSpPr>
        <p:spPr bwMode="auto">
          <a:xfrm>
            <a:off x="6705600" y="4994276"/>
            <a:ext cx="373380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lnSpc>
                <a:spcPct val="80000"/>
              </a:lnSpc>
              <a:spcBef>
                <a:spcPct val="50000"/>
              </a:spcBef>
              <a:spcAft>
                <a:spcPct val="0"/>
              </a:spcAft>
            </a:pPr>
            <a:r>
              <a:rPr lang="ru-RU" altLang="ru-RU" b="1">
                <a:solidFill>
                  <a:prstClr val="black"/>
                </a:solidFill>
                <a:latin typeface="Lucida Sans Unicode" panose="020B0602030504020204" pitchFamily="34" charset="0"/>
              </a:rPr>
              <a:t>Потребители</a:t>
            </a:r>
            <a:r>
              <a:rPr lang="ru-RU" altLang="ru-RU" sz="1600">
                <a:solidFill>
                  <a:prstClr val="black"/>
                </a:solidFill>
                <a:latin typeface="Lucida Sans Unicode" panose="020B0602030504020204" pitchFamily="34" charset="0"/>
              </a:rPr>
              <a:t> -  </a:t>
            </a:r>
            <a:r>
              <a:rPr lang="ru-RU" altLang="ru-RU" sz="1600" b="1">
                <a:solidFill>
                  <a:prstClr val="black"/>
                </a:solidFill>
                <a:latin typeface="Lucida Sans Unicode" panose="020B0602030504020204" pitchFamily="34" charset="0"/>
              </a:rPr>
              <a:t>влияют на организацию, ее цели и стратегию. Удовлетворение потребностей потребителей влияет на взаимодействие с поставщиками материалов и трудовых ресурсов</a:t>
            </a:r>
          </a:p>
        </p:txBody>
      </p:sp>
      <p:sp>
        <p:nvSpPr>
          <p:cNvPr id="16417" name="Номер слайда 31"/>
          <p:cNvSpPr>
            <a:spLocks noGrp="1"/>
          </p:cNvSpPr>
          <p:nvPr>
            <p:ph type="sldNum" sz="quarter" idx="12"/>
          </p:nvPr>
        </p:nvSpPr>
        <p:spPr bwMode="auto">
          <a:ln>
            <a:miter lim="800000"/>
            <a:headEnd/>
            <a:tailEnd/>
          </a:ln>
        </p:spPr>
        <p:txBody>
          <a:bodyPr anchor="t"/>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DAE24323-F1EE-4058-8E6C-76DFE7E1073F}" type="slidenum">
              <a:rPr lang="ru-RU" altLang="ru-RU">
                <a:solidFill>
                  <a:srgbClr val="898989"/>
                </a:solidFill>
                <a:latin typeface="Calibri" panose="020F0502020204030204" pitchFamily="34" charset="0"/>
              </a:rPr>
              <a:pPr eaLnBrk="1" fontAlgn="base" hangingPunct="1">
                <a:spcBef>
                  <a:spcPct val="0"/>
                </a:spcBef>
                <a:spcAft>
                  <a:spcPct val="0"/>
                </a:spcAft>
              </a:pPr>
              <a:t>15</a:t>
            </a:fld>
            <a:endParaRPr lang="ru-RU" altLang="ru-RU">
              <a:solidFill>
                <a:srgbClr val="898989"/>
              </a:solidFill>
              <a:latin typeface="Calibri" panose="020F0502020204030204" pitchFamily="34" charset="0"/>
            </a:endParaRPr>
          </a:p>
        </p:txBody>
      </p:sp>
    </p:spTree>
    <p:extLst>
      <p:ext uri="{BB962C8B-B14F-4D97-AF65-F5344CB8AC3E}">
        <p14:creationId xmlns:p14="http://schemas.microsoft.com/office/powerpoint/2010/main" val="567466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26"/>
          <p:cNvSpPr>
            <a:spLocks noChangeArrowheads="1"/>
          </p:cNvSpPr>
          <p:nvPr/>
        </p:nvSpPr>
        <p:spPr bwMode="auto">
          <a:xfrm>
            <a:off x="3792538" y="1617663"/>
            <a:ext cx="4679950" cy="4392612"/>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6867" name="Text Box 4"/>
          <p:cNvSpPr txBox="1">
            <a:spLocks noChangeArrowheads="1"/>
          </p:cNvSpPr>
          <p:nvPr/>
        </p:nvSpPr>
        <p:spPr bwMode="auto">
          <a:xfrm>
            <a:off x="2952751" y="142876"/>
            <a:ext cx="7167563" cy="52387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sz="2800" b="1">
                <a:solidFill>
                  <a:prstClr val="black"/>
                </a:solidFill>
                <a:latin typeface="Lucida Sans Unicode" panose="020B0602030504020204" pitchFamily="34" charset="0"/>
              </a:rPr>
              <a:t>ОТРАСЛЕВАЯ И КОНКУРЕНТНАЯ СРЕДА</a:t>
            </a:r>
          </a:p>
        </p:txBody>
      </p:sp>
      <p:sp>
        <p:nvSpPr>
          <p:cNvPr id="36868" name="Oval 5"/>
          <p:cNvSpPr>
            <a:spLocks noChangeArrowheads="1"/>
          </p:cNvSpPr>
          <p:nvPr/>
        </p:nvSpPr>
        <p:spPr bwMode="auto">
          <a:xfrm>
            <a:off x="4727575" y="2708275"/>
            <a:ext cx="2736850" cy="10810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6869" name="Text Box 6"/>
          <p:cNvSpPr txBox="1">
            <a:spLocks noChangeArrowheads="1"/>
          </p:cNvSpPr>
          <p:nvPr/>
        </p:nvSpPr>
        <p:spPr bwMode="auto">
          <a:xfrm>
            <a:off x="5087939" y="2997200"/>
            <a:ext cx="2016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b="1">
                <a:solidFill>
                  <a:prstClr val="black"/>
                </a:solidFill>
                <a:latin typeface="Lucida Sans Unicode" panose="020B0602030504020204" pitchFamily="34" charset="0"/>
              </a:rPr>
              <a:t>Организация в обществе</a:t>
            </a:r>
          </a:p>
        </p:txBody>
      </p:sp>
      <p:sp>
        <p:nvSpPr>
          <p:cNvPr id="36870" name="Text Box 7"/>
          <p:cNvSpPr txBox="1">
            <a:spLocks noChangeArrowheads="1"/>
          </p:cNvSpPr>
          <p:nvPr/>
        </p:nvSpPr>
        <p:spPr bwMode="auto">
          <a:xfrm>
            <a:off x="5232401" y="968375"/>
            <a:ext cx="2016125" cy="1168400"/>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sz="2000" b="1">
                <a:solidFill>
                  <a:prstClr val="black"/>
                </a:solidFill>
                <a:latin typeface="Lucida Sans Unicode" panose="020B0602030504020204" pitchFamily="34" charset="0"/>
              </a:rPr>
              <a:t>Клиенты:</a:t>
            </a:r>
            <a:r>
              <a:rPr lang="ru-RU" altLang="ru-RU">
                <a:solidFill>
                  <a:prstClr val="black"/>
                </a:solidFill>
                <a:latin typeface="Lucida Sans Unicode" panose="020B0602030504020204" pitchFamily="34" charset="0"/>
              </a:rPr>
              <a:t> </a:t>
            </a:r>
            <a:r>
              <a:rPr lang="ru-RU" altLang="ru-RU" sz="1600" b="1">
                <a:solidFill>
                  <a:prstClr val="black"/>
                </a:solidFill>
                <a:latin typeface="Lucida Sans Unicode" panose="020B0602030504020204" pitchFamily="34" charset="0"/>
              </a:rPr>
              <a:t>прямые, косвенные, потенциальные</a:t>
            </a:r>
          </a:p>
        </p:txBody>
      </p:sp>
      <p:sp>
        <p:nvSpPr>
          <p:cNvPr id="36871" name="Text Box 8"/>
          <p:cNvSpPr txBox="1">
            <a:spLocks noChangeArrowheads="1"/>
          </p:cNvSpPr>
          <p:nvPr/>
        </p:nvSpPr>
        <p:spPr bwMode="auto">
          <a:xfrm>
            <a:off x="7680325" y="968376"/>
            <a:ext cx="2808288" cy="900113"/>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lnSpc>
                <a:spcPct val="90000"/>
              </a:lnSpc>
              <a:spcBef>
                <a:spcPct val="50000"/>
              </a:spcBef>
              <a:spcAft>
                <a:spcPct val="0"/>
              </a:spcAft>
            </a:pPr>
            <a:r>
              <a:rPr lang="ru-RU" altLang="ru-RU" sz="2000" b="1">
                <a:solidFill>
                  <a:prstClr val="black"/>
                </a:solidFill>
                <a:latin typeface="Lucida Sans Unicode" panose="020B0602030504020204" pitchFamily="34" charset="0"/>
              </a:rPr>
              <a:t>Контролирующие органы:</a:t>
            </a:r>
            <a:r>
              <a:rPr lang="ru-RU" altLang="ru-RU" sz="2000">
                <a:solidFill>
                  <a:prstClr val="black"/>
                </a:solidFill>
                <a:latin typeface="Lucida Sans Unicode" panose="020B0602030504020204" pitchFamily="34" charset="0"/>
              </a:rPr>
              <a:t> </a:t>
            </a:r>
            <a:r>
              <a:rPr lang="ru-RU" altLang="ru-RU" sz="1600" b="1">
                <a:solidFill>
                  <a:prstClr val="black"/>
                </a:solidFill>
                <a:latin typeface="Lucida Sans Unicode" panose="020B0602030504020204" pitchFamily="34" charset="0"/>
              </a:rPr>
              <a:t>инспекции; фонды; комиссии</a:t>
            </a:r>
          </a:p>
        </p:txBody>
      </p:sp>
      <p:sp>
        <p:nvSpPr>
          <p:cNvPr id="36872" name="Text Box 9"/>
          <p:cNvSpPr txBox="1">
            <a:spLocks noChangeArrowheads="1"/>
          </p:cNvSpPr>
          <p:nvPr/>
        </p:nvSpPr>
        <p:spPr bwMode="auto">
          <a:xfrm>
            <a:off x="7751763" y="2193926"/>
            <a:ext cx="2665412" cy="12541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lnSpc>
                <a:spcPct val="80000"/>
              </a:lnSpc>
              <a:spcBef>
                <a:spcPct val="50000"/>
              </a:spcBef>
              <a:spcAft>
                <a:spcPct val="0"/>
              </a:spcAft>
            </a:pPr>
            <a:r>
              <a:rPr lang="ru-RU" altLang="ru-RU" sz="2000" b="1">
                <a:solidFill>
                  <a:prstClr val="black"/>
                </a:solidFill>
                <a:latin typeface="Lucida Sans Unicode" panose="020B0602030504020204" pitchFamily="34" charset="0"/>
              </a:rPr>
              <a:t>Финансово-кредитные учреждения:</a:t>
            </a:r>
            <a:r>
              <a:rPr lang="ru-RU" altLang="ru-RU">
                <a:solidFill>
                  <a:prstClr val="black"/>
                </a:solidFill>
                <a:latin typeface="Lucida Sans Unicode" panose="020B0602030504020204" pitchFamily="34" charset="0"/>
              </a:rPr>
              <a:t> </a:t>
            </a:r>
            <a:r>
              <a:rPr lang="ru-RU" altLang="ru-RU" sz="1600" b="1">
                <a:solidFill>
                  <a:prstClr val="black"/>
                </a:solidFill>
                <a:latin typeface="Lucida Sans Unicode" panose="020B0602030504020204" pitchFamily="34" charset="0"/>
              </a:rPr>
              <a:t>банки; фонды; трастовые компании</a:t>
            </a:r>
          </a:p>
        </p:txBody>
      </p:sp>
      <p:sp>
        <p:nvSpPr>
          <p:cNvPr id="36873" name="Text Box 10"/>
          <p:cNvSpPr txBox="1">
            <a:spLocks noChangeArrowheads="1"/>
          </p:cNvSpPr>
          <p:nvPr/>
        </p:nvSpPr>
        <p:spPr bwMode="auto">
          <a:xfrm>
            <a:off x="7751764" y="3944939"/>
            <a:ext cx="2592387" cy="9239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sz="2000" b="1">
                <a:solidFill>
                  <a:prstClr val="black"/>
                </a:solidFill>
                <a:latin typeface="Lucida Sans Unicode" panose="020B0602030504020204" pitchFamily="34" charset="0"/>
              </a:rPr>
              <a:t>Общественность: </a:t>
            </a:r>
            <a:r>
              <a:rPr lang="ru-RU" altLang="ru-RU" sz="1600" b="1">
                <a:solidFill>
                  <a:prstClr val="black"/>
                </a:solidFill>
                <a:latin typeface="Lucida Sans Unicode" panose="020B0602030504020204" pitchFamily="34" charset="0"/>
              </a:rPr>
              <a:t>партии, объединения, союзы, общества</a:t>
            </a:r>
          </a:p>
        </p:txBody>
      </p:sp>
      <p:sp>
        <p:nvSpPr>
          <p:cNvPr id="36874" name="Text Box 11"/>
          <p:cNvSpPr txBox="1">
            <a:spLocks noChangeArrowheads="1"/>
          </p:cNvSpPr>
          <p:nvPr/>
        </p:nvSpPr>
        <p:spPr bwMode="auto">
          <a:xfrm>
            <a:off x="7104063" y="5445125"/>
            <a:ext cx="3492500" cy="863600"/>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lnSpc>
                <a:spcPct val="80000"/>
              </a:lnSpc>
              <a:spcBef>
                <a:spcPct val="50000"/>
              </a:spcBef>
              <a:spcAft>
                <a:spcPct val="0"/>
              </a:spcAft>
            </a:pPr>
            <a:r>
              <a:rPr lang="ru-RU" altLang="ru-RU" sz="2000" b="1">
                <a:solidFill>
                  <a:prstClr val="black"/>
                </a:solidFill>
                <a:latin typeface="Lucida Sans Unicode" panose="020B0602030504020204" pitchFamily="34" charset="0"/>
              </a:rPr>
              <a:t>Законодательная база в соответствующей области</a:t>
            </a:r>
          </a:p>
        </p:txBody>
      </p:sp>
      <p:sp>
        <p:nvSpPr>
          <p:cNvPr id="36875" name="Text Box 12"/>
          <p:cNvSpPr txBox="1">
            <a:spLocks noChangeArrowheads="1"/>
          </p:cNvSpPr>
          <p:nvPr/>
        </p:nvSpPr>
        <p:spPr bwMode="auto">
          <a:xfrm>
            <a:off x="3792538" y="5500689"/>
            <a:ext cx="2951162" cy="12287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sz="2000" b="1">
                <a:solidFill>
                  <a:prstClr val="black"/>
                </a:solidFill>
                <a:latin typeface="Lucida Sans Unicode" panose="020B0602030504020204" pitchFamily="34" charset="0"/>
              </a:rPr>
              <a:t>Заинтересованные юридические лица: </a:t>
            </a:r>
            <a:r>
              <a:rPr lang="ru-RU" altLang="ru-RU" sz="1600" b="1">
                <a:solidFill>
                  <a:prstClr val="black"/>
                </a:solidFill>
                <a:latin typeface="Lucida Sans Unicode" panose="020B0602030504020204" pitchFamily="34" charset="0"/>
              </a:rPr>
              <a:t>крупные акционеры; вышестоящие компании</a:t>
            </a:r>
          </a:p>
        </p:txBody>
      </p:sp>
      <p:sp>
        <p:nvSpPr>
          <p:cNvPr id="36876" name="Text Box 13"/>
          <p:cNvSpPr txBox="1">
            <a:spLocks noChangeArrowheads="1"/>
          </p:cNvSpPr>
          <p:nvPr/>
        </p:nvSpPr>
        <p:spPr bwMode="auto">
          <a:xfrm>
            <a:off x="1666875" y="4084638"/>
            <a:ext cx="3276600" cy="1204912"/>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lnSpc>
                <a:spcPct val="80000"/>
              </a:lnSpc>
              <a:spcBef>
                <a:spcPct val="50000"/>
              </a:spcBef>
              <a:spcAft>
                <a:spcPct val="0"/>
              </a:spcAft>
            </a:pPr>
            <a:r>
              <a:rPr lang="ru-RU" altLang="ru-RU" sz="2000" b="1">
                <a:solidFill>
                  <a:prstClr val="black"/>
                </a:solidFill>
                <a:latin typeface="Lucida Sans Unicode" panose="020B0602030504020204" pitchFamily="34" charset="0"/>
              </a:rPr>
              <a:t>Заинтересованные физические лица: </a:t>
            </a:r>
            <a:r>
              <a:rPr lang="ru-RU" altLang="ru-RU" sz="1600" b="1">
                <a:solidFill>
                  <a:prstClr val="black"/>
                </a:solidFill>
                <a:latin typeface="Lucida Sans Unicode" panose="020B0602030504020204" pitchFamily="34" charset="0"/>
              </a:rPr>
              <a:t>семьи работников, пенсионеры, держатели мелких ценных бумаг</a:t>
            </a:r>
          </a:p>
        </p:txBody>
      </p:sp>
      <p:sp>
        <p:nvSpPr>
          <p:cNvPr id="36877" name="Text Box 14"/>
          <p:cNvSpPr txBox="1">
            <a:spLocks noChangeArrowheads="1"/>
          </p:cNvSpPr>
          <p:nvPr/>
        </p:nvSpPr>
        <p:spPr bwMode="auto">
          <a:xfrm>
            <a:off x="1774826" y="2409825"/>
            <a:ext cx="2449513" cy="117570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lnSpc>
                <a:spcPct val="80000"/>
              </a:lnSpc>
              <a:spcBef>
                <a:spcPct val="50000"/>
              </a:spcBef>
              <a:spcAft>
                <a:spcPct val="0"/>
              </a:spcAft>
            </a:pPr>
            <a:r>
              <a:rPr lang="ru-RU" altLang="ru-RU" sz="2000" b="1">
                <a:solidFill>
                  <a:prstClr val="black"/>
                </a:solidFill>
                <a:latin typeface="Lucida Sans Unicode" panose="020B0602030504020204" pitchFamily="34" charset="0"/>
              </a:rPr>
              <a:t>Партнеры по бизнесу</a:t>
            </a:r>
            <a:r>
              <a:rPr lang="ru-RU" altLang="ru-RU" sz="2000">
                <a:solidFill>
                  <a:prstClr val="black"/>
                </a:solidFill>
                <a:latin typeface="Lucida Sans Unicode" panose="020B0602030504020204" pitchFamily="34" charset="0"/>
              </a:rPr>
              <a:t>: </a:t>
            </a:r>
            <a:r>
              <a:rPr lang="ru-RU" altLang="ru-RU" sz="1600" b="1">
                <a:solidFill>
                  <a:prstClr val="black"/>
                </a:solidFill>
                <a:latin typeface="Lucida Sans Unicode" panose="020B0602030504020204" pitchFamily="34" charset="0"/>
              </a:rPr>
              <a:t>заемщики, кредиторы, поставщики, потребители</a:t>
            </a:r>
          </a:p>
        </p:txBody>
      </p:sp>
      <p:sp>
        <p:nvSpPr>
          <p:cNvPr id="36878" name="Text Box 15"/>
          <p:cNvSpPr txBox="1">
            <a:spLocks noChangeArrowheads="1"/>
          </p:cNvSpPr>
          <p:nvPr/>
        </p:nvSpPr>
        <p:spPr bwMode="auto">
          <a:xfrm>
            <a:off x="1774826" y="896938"/>
            <a:ext cx="3025775" cy="892552"/>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sz="2000" b="1">
                <a:solidFill>
                  <a:prstClr val="black"/>
                </a:solidFill>
                <a:latin typeface="Lucida Sans Unicode" panose="020B0602030504020204" pitchFamily="34" charset="0"/>
              </a:rPr>
              <a:t>Конкуренты:</a:t>
            </a:r>
            <a:r>
              <a:rPr lang="ru-RU" altLang="ru-RU" sz="2000">
                <a:solidFill>
                  <a:prstClr val="black"/>
                </a:solidFill>
                <a:latin typeface="Lucida Sans Unicode" panose="020B0602030504020204" pitchFamily="34" charset="0"/>
              </a:rPr>
              <a:t> </a:t>
            </a:r>
            <a:r>
              <a:rPr lang="ru-RU" altLang="ru-RU" sz="1600" b="1">
                <a:solidFill>
                  <a:prstClr val="black"/>
                </a:solidFill>
                <a:latin typeface="Lucida Sans Unicode" panose="020B0602030504020204" pitchFamily="34" charset="0"/>
              </a:rPr>
              <a:t>добросовестные, агрессивные, выжидающие</a:t>
            </a:r>
          </a:p>
        </p:txBody>
      </p:sp>
      <p:sp>
        <p:nvSpPr>
          <p:cNvPr id="36879" name="Line 17"/>
          <p:cNvSpPr>
            <a:spLocks noChangeShapeType="1"/>
          </p:cNvSpPr>
          <p:nvPr/>
        </p:nvSpPr>
        <p:spPr bwMode="auto">
          <a:xfrm>
            <a:off x="4511676" y="1989139"/>
            <a:ext cx="1223963" cy="719137"/>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6880" name="Line 18"/>
          <p:cNvSpPr>
            <a:spLocks noChangeShapeType="1"/>
          </p:cNvSpPr>
          <p:nvPr/>
        </p:nvSpPr>
        <p:spPr bwMode="auto">
          <a:xfrm>
            <a:off x="6096000" y="2060575"/>
            <a:ext cx="0" cy="6477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6881" name="Line 19"/>
          <p:cNvSpPr>
            <a:spLocks noChangeShapeType="1"/>
          </p:cNvSpPr>
          <p:nvPr/>
        </p:nvSpPr>
        <p:spPr bwMode="auto">
          <a:xfrm flipH="1">
            <a:off x="6743701" y="1773238"/>
            <a:ext cx="936625" cy="1008062"/>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6882" name="Line 20"/>
          <p:cNvSpPr>
            <a:spLocks noChangeShapeType="1"/>
          </p:cNvSpPr>
          <p:nvPr/>
        </p:nvSpPr>
        <p:spPr bwMode="auto">
          <a:xfrm flipH="1">
            <a:off x="7175501" y="2636839"/>
            <a:ext cx="576263" cy="287337"/>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6883" name="Line 21"/>
          <p:cNvSpPr>
            <a:spLocks noChangeShapeType="1"/>
          </p:cNvSpPr>
          <p:nvPr/>
        </p:nvSpPr>
        <p:spPr bwMode="auto">
          <a:xfrm flipH="1" flipV="1">
            <a:off x="7104063" y="3573463"/>
            <a:ext cx="647700" cy="863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6884" name="Line 22"/>
          <p:cNvSpPr>
            <a:spLocks noChangeShapeType="1"/>
          </p:cNvSpPr>
          <p:nvPr/>
        </p:nvSpPr>
        <p:spPr bwMode="auto">
          <a:xfrm flipH="1" flipV="1">
            <a:off x="6672264" y="3716339"/>
            <a:ext cx="719137" cy="1728787"/>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6885" name="Line 23"/>
          <p:cNvSpPr>
            <a:spLocks noChangeShapeType="1"/>
          </p:cNvSpPr>
          <p:nvPr/>
        </p:nvSpPr>
        <p:spPr bwMode="auto">
          <a:xfrm flipV="1">
            <a:off x="5808663" y="3789363"/>
            <a:ext cx="0" cy="1655762"/>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6886" name="Line 24"/>
          <p:cNvSpPr>
            <a:spLocks noChangeShapeType="1"/>
          </p:cNvSpPr>
          <p:nvPr/>
        </p:nvSpPr>
        <p:spPr bwMode="auto">
          <a:xfrm flipV="1">
            <a:off x="4943476" y="3716339"/>
            <a:ext cx="360363" cy="2889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6887" name="Line 25"/>
          <p:cNvSpPr>
            <a:spLocks noChangeShapeType="1"/>
          </p:cNvSpPr>
          <p:nvPr/>
        </p:nvSpPr>
        <p:spPr bwMode="auto">
          <a:xfrm>
            <a:off x="4224339" y="3213100"/>
            <a:ext cx="503237"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17433" name="Номер слайда 23"/>
          <p:cNvSpPr>
            <a:spLocks noGrp="1"/>
          </p:cNvSpPr>
          <p:nvPr>
            <p:ph type="sldNum" sz="quarter" idx="12"/>
          </p:nvPr>
        </p:nvSpPr>
        <p:spPr bwMode="auto">
          <a:ln>
            <a:miter lim="800000"/>
            <a:headEnd/>
            <a:tailEnd/>
          </a:ln>
        </p:spPr>
        <p:txBody>
          <a:bodyPr anchor="t"/>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87641831-3F6A-41C0-8B17-5763DA7A3792}" type="slidenum">
              <a:rPr lang="ru-RU" altLang="ru-RU">
                <a:solidFill>
                  <a:srgbClr val="898989"/>
                </a:solidFill>
                <a:latin typeface="Calibri" panose="020F0502020204030204" pitchFamily="34" charset="0"/>
              </a:rPr>
              <a:pPr eaLnBrk="1" fontAlgn="base" hangingPunct="1">
                <a:spcBef>
                  <a:spcPct val="0"/>
                </a:spcBef>
                <a:spcAft>
                  <a:spcPct val="0"/>
                </a:spcAft>
              </a:pPr>
              <a:t>16</a:t>
            </a:fld>
            <a:endParaRPr lang="ru-RU" altLang="ru-RU">
              <a:solidFill>
                <a:srgbClr val="898989"/>
              </a:solidFill>
              <a:latin typeface="Calibri" panose="020F0502020204030204" pitchFamily="34" charset="0"/>
            </a:endParaRPr>
          </a:p>
        </p:txBody>
      </p:sp>
    </p:spTree>
    <p:extLst>
      <p:ext uri="{BB962C8B-B14F-4D97-AF65-F5344CB8AC3E}">
        <p14:creationId xmlns:p14="http://schemas.microsoft.com/office/powerpoint/2010/main" val="4185875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17"/>
          <p:cNvSpPr>
            <a:spLocks noChangeArrowheads="1"/>
          </p:cNvSpPr>
          <p:nvPr/>
        </p:nvSpPr>
        <p:spPr bwMode="auto">
          <a:xfrm>
            <a:off x="3000376" y="1341439"/>
            <a:ext cx="6264275" cy="4751387"/>
          </a:xfrm>
          <a:prstGeom prst="ellipse">
            <a:avLst/>
          </a:prstGeom>
          <a:solidFill>
            <a:srgbClr val="FFFF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7891" name="Text Box 4"/>
          <p:cNvSpPr txBox="1">
            <a:spLocks noChangeArrowheads="1"/>
          </p:cNvSpPr>
          <p:nvPr/>
        </p:nvSpPr>
        <p:spPr bwMode="auto">
          <a:xfrm>
            <a:off x="2986089" y="260351"/>
            <a:ext cx="5616575" cy="52387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sz="2800" b="1">
                <a:solidFill>
                  <a:prstClr val="black"/>
                </a:solidFill>
                <a:latin typeface="Lucida Sans Unicode" panose="020B0602030504020204" pitchFamily="34" charset="0"/>
              </a:rPr>
              <a:t>МАКРОСРЕДА</a:t>
            </a:r>
          </a:p>
        </p:txBody>
      </p:sp>
      <p:sp>
        <p:nvSpPr>
          <p:cNvPr id="37892" name="Oval 5"/>
          <p:cNvSpPr>
            <a:spLocks noChangeArrowheads="1"/>
          </p:cNvSpPr>
          <p:nvPr/>
        </p:nvSpPr>
        <p:spPr bwMode="auto">
          <a:xfrm>
            <a:off x="4800600" y="2492376"/>
            <a:ext cx="2736850" cy="1584325"/>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prstClr val="black"/>
              </a:solidFill>
              <a:latin typeface="Lucida Sans Unicode" panose="020B0602030504020204" pitchFamily="34" charset="0"/>
            </a:endParaRPr>
          </a:p>
        </p:txBody>
      </p:sp>
      <p:sp>
        <p:nvSpPr>
          <p:cNvPr id="37893" name="Text Box 6"/>
          <p:cNvSpPr txBox="1">
            <a:spLocks noChangeArrowheads="1"/>
          </p:cNvSpPr>
          <p:nvPr/>
        </p:nvSpPr>
        <p:spPr bwMode="auto">
          <a:xfrm>
            <a:off x="5016501" y="2924175"/>
            <a:ext cx="2087563"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b="1">
                <a:solidFill>
                  <a:prstClr val="black"/>
                </a:solidFill>
                <a:latin typeface="Lucida Sans Unicode" panose="020B0602030504020204" pitchFamily="34" charset="0"/>
              </a:rPr>
              <a:t>Организация в обществе</a:t>
            </a:r>
          </a:p>
        </p:txBody>
      </p:sp>
      <p:sp>
        <p:nvSpPr>
          <p:cNvPr id="37894" name="Text Box 7"/>
          <p:cNvSpPr txBox="1">
            <a:spLocks noChangeArrowheads="1"/>
          </p:cNvSpPr>
          <p:nvPr/>
        </p:nvSpPr>
        <p:spPr bwMode="auto">
          <a:xfrm>
            <a:off x="6369050" y="1128713"/>
            <a:ext cx="2592388" cy="757130"/>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lnSpc>
                <a:spcPct val="80000"/>
              </a:lnSpc>
              <a:spcBef>
                <a:spcPct val="50000"/>
              </a:spcBef>
              <a:spcAft>
                <a:spcPct val="0"/>
              </a:spcAft>
            </a:pPr>
            <a:r>
              <a:rPr lang="ru-RU" altLang="ru-RU" b="1">
                <a:solidFill>
                  <a:prstClr val="black"/>
                </a:solidFill>
                <a:latin typeface="Lucida Sans Unicode" panose="020B0602030504020204" pitchFamily="34" charset="0"/>
              </a:rPr>
              <a:t>Обычаи местного и международного делового оборота</a:t>
            </a:r>
          </a:p>
        </p:txBody>
      </p:sp>
      <p:sp>
        <p:nvSpPr>
          <p:cNvPr id="37895" name="Text Box 8"/>
          <p:cNvSpPr txBox="1">
            <a:spLocks noChangeArrowheads="1"/>
          </p:cNvSpPr>
          <p:nvPr/>
        </p:nvSpPr>
        <p:spPr bwMode="auto">
          <a:xfrm>
            <a:off x="8097839" y="2205039"/>
            <a:ext cx="2232025" cy="8731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lnSpc>
                <a:spcPct val="90000"/>
              </a:lnSpc>
              <a:spcBef>
                <a:spcPct val="50000"/>
              </a:spcBef>
              <a:spcAft>
                <a:spcPct val="0"/>
              </a:spcAft>
            </a:pPr>
            <a:r>
              <a:rPr lang="ru-RU" altLang="ru-RU" b="1">
                <a:solidFill>
                  <a:prstClr val="black"/>
                </a:solidFill>
                <a:latin typeface="Lucida Sans Unicode" panose="020B0602030504020204" pitchFamily="34" charset="0"/>
              </a:rPr>
              <a:t>Политическая обстановка в стране и мире</a:t>
            </a:r>
          </a:p>
        </p:txBody>
      </p:sp>
      <p:sp>
        <p:nvSpPr>
          <p:cNvPr id="37896" name="Text Box 9"/>
          <p:cNvSpPr txBox="1">
            <a:spLocks noChangeArrowheads="1"/>
          </p:cNvSpPr>
          <p:nvPr/>
        </p:nvSpPr>
        <p:spPr bwMode="auto">
          <a:xfrm>
            <a:off x="7883525" y="3500439"/>
            <a:ext cx="2374900" cy="100647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lnSpc>
                <a:spcPct val="80000"/>
              </a:lnSpc>
              <a:spcBef>
                <a:spcPct val="50000"/>
              </a:spcBef>
              <a:spcAft>
                <a:spcPct val="0"/>
              </a:spcAft>
            </a:pPr>
            <a:r>
              <a:rPr lang="ru-RU" altLang="ru-RU" b="1">
                <a:solidFill>
                  <a:prstClr val="black"/>
                </a:solidFill>
                <a:latin typeface="Lucida Sans Unicode" panose="020B0602030504020204" pitchFamily="34" charset="0"/>
              </a:rPr>
              <a:t>Экономическая обстановка в отрасли, стране и мире</a:t>
            </a:r>
          </a:p>
        </p:txBody>
      </p:sp>
      <p:sp>
        <p:nvSpPr>
          <p:cNvPr id="37897" name="Text Box 10"/>
          <p:cNvSpPr txBox="1">
            <a:spLocks noChangeArrowheads="1"/>
          </p:cNvSpPr>
          <p:nvPr/>
        </p:nvSpPr>
        <p:spPr bwMode="auto">
          <a:xfrm>
            <a:off x="7953375" y="4724400"/>
            <a:ext cx="2376488" cy="757130"/>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lnSpc>
                <a:spcPct val="80000"/>
              </a:lnSpc>
              <a:spcBef>
                <a:spcPct val="50000"/>
              </a:spcBef>
              <a:spcAft>
                <a:spcPct val="0"/>
              </a:spcAft>
            </a:pPr>
            <a:r>
              <a:rPr lang="ru-RU" altLang="ru-RU" b="1">
                <a:solidFill>
                  <a:prstClr val="black"/>
                </a:solidFill>
                <a:latin typeface="Lucida Sans Unicode" panose="020B0602030504020204" pitchFamily="34" charset="0"/>
              </a:rPr>
              <a:t>Социальная и экологическая ответственность</a:t>
            </a:r>
          </a:p>
        </p:txBody>
      </p:sp>
      <p:sp>
        <p:nvSpPr>
          <p:cNvPr id="37898" name="Text Box 11"/>
          <p:cNvSpPr txBox="1">
            <a:spLocks noChangeArrowheads="1"/>
          </p:cNvSpPr>
          <p:nvPr/>
        </p:nvSpPr>
        <p:spPr bwMode="auto">
          <a:xfrm>
            <a:off x="7391400" y="5805488"/>
            <a:ext cx="2952750" cy="369332"/>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b="1">
                <a:solidFill>
                  <a:prstClr val="black"/>
                </a:solidFill>
                <a:latin typeface="Lucida Sans Unicode" panose="020B0602030504020204" pitchFamily="34" charset="0"/>
              </a:rPr>
              <a:t>Налоговая система</a:t>
            </a:r>
          </a:p>
        </p:txBody>
      </p:sp>
      <p:sp>
        <p:nvSpPr>
          <p:cNvPr id="37899" name="Text Box 12"/>
          <p:cNvSpPr txBox="1">
            <a:spLocks noChangeArrowheads="1"/>
          </p:cNvSpPr>
          <p:nvPr/>
        </p:nvSpPr>
        <p:spPr bwMode="auto">
          <a:xfrm>
            <a:off x="4440238" y="5486401"/>
            <a:ext cx="2735262" cy="646331"/>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b="1">
                <a:solidFill>
                  <a:prstClr val="black"/>
                </a:solidFill>
                <a:latin typeface="Lucida Sans Unicode" panose="020B0602030504020204" pitchFamily="34" charset="0"/>
              </a:rPr>
              <a:t>Институциональная система</a:t>
            </a:r>
          </a:p>
        </p:txBody>
      </p:sp>
      <p:sp>
        <p:nvSpPr>
          <p:cNvPr id="37900" name="Text Box 13"/>
          <p:cNvSpPr txBox="1">
            <a:spLocks noChangeArrowheads="1"/>
          </p:cNvSpPr>
          <p:nvPr/>
        </p:nvSpPr>
        <p:spPr bwMode="auto">
          <a:xfrm>
            <a:off x="1703389" y="5013326"/>
            <a:ext cx="2447925" cy="646331"/>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b="1">
                <a:solidFill>
                  <a:prstClr val="black"/>
                </a:solidFill>
                <a:latin typeface="Lucida Sans Unicode" panose="020B0602030504020204" pitchFamily="34" charset="0"/>
              </a:rPr>
              <a:t>Природные катаклизмы</a:t>
            </a:r>
          </a:p>
        </p:txBody>
      </p:sp>
      <p:sp>
        <p:nvSpPr>
          <p:cNvPr id="37901" name="Text Box 14"/>
          <p:cNvSpPr txBox="1">
            <a:spLocks noChangeArrowheads="1"/>
          </p:cNvSpPr>
          <p:nvPr/>
        </p:nvSpPr>
        <p:spPr bwMode="auto">
          <a:xfrm>
            <a:off x="1689100" y="4076700"/>
            <a:ext cx="2808288" cy="369332"/>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pPr>
            <a:r>
              <a:rPr lang="ru-RU" altLang="ru-RU" b="1">
                <a:solidFill>
                  <a:prstClr val="black"/>
                </a:solidFill>
                <a:latin typeface="Lucida Sans Unicode" panose="020B0602030504020204" pitchFamily="34" charset="0"/>
              </a:rPr>
              <a:t>Народные волнения</a:t>
            </a:r>
          </a:p>
        </p:txBody>
      </p:sp>
      <p:sp>
        <p:nvSpPr>
          <p:cNvPr id="37902" name="Text Box 15"/>
          <p:cNvSpPr txBox="1">
            <a:spLocks noChangeArrowheads="1"/>
          </p:cNvSpPr>
          <p:nvPr/>
        </p:nvSpPr>
        <p:spPr bwMode="auto">
          <a:xfrm>
            <a:off x="1760539" y="2781301"/>
            <a:ext cx="2376487" cy="646331"/>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b="1">
                <a:solidFill>
                  <a:prstClr val="black"/>
                </a:solidFill>
                <a:latin typeface="Lucida Sans Unicode" panose="020B0602030504020204" pitchFamily="34" charset="0"/>
              </a:rPr>
              <a:t>Криминализация внешних связей</a:t>
            </a:r>
          </a:p>
        </p:txBody>
      </p:sp>
      <p:sp>
        <p:nvSpPr>
          <p:cNvPr id="37903" name="Text Box 16"/>
          <p:cNvSpPr txBox="1">
            <a:spLocks noChangeArrowheads="1"/>
          </p:cNvSpPr>
          <p:nvPr/>
        </p:nvSpPr>
        <p:spPr bwMode="auto">
          <a:xfrm>
            <a:off x="2481264" y="1125539"/>
            <a:ext cx="2808287" cy="104457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pPr>
            <a:r>
              <a:rPr lang="ru-RU" altLang="ru-RU" sz="2000" b="1">
                <a:solidFill>
                  <a:prstClr val="black"/>
                </a:solidFill>
                <a:latin typeface="Lucida Sans Unicode" panose="020B0602030504020204" pitchFamily="34" charset="0"/>
              </a:rPr>
              <a:t>Система ценностей и их приоритеты в обществе</a:t>
            </a:r>
          </a:p>
        </p:txBody>
      </p:sp>
      <p:sp>
        <p:nvSpPr>
          <p:cNvPr id="37904" name="Line 18"/>
          <p:cNvSpPr>
            <a:spLocks noChangeShapeType="1"/>
          </p:cNvSpPr>
          <p:nvPr/>
        </p:nvSpPr>
        <p:spPr bwMode="auto">
          <a:xfrm flipH="1">
            <a:off x="6527801" y="1916113"/>
            <a:ext cx="792163" cy="5762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7905" name="Line 19"/>
          <p:cNvSpPr>
            <a:spLocks noChangeShapeType="1"/>
          </p:cNvSpPr>
          <p:nvPr/>
        </p:nvSpPr>
        <p:spPr bwMode="auto">
          <a:xfrm flipH="1">
            <a:off x="7248525" y="2565400"/>
            <a:ext cx="863600" cy="215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7906" name="Line 21"/>
          <p:cNvSpPr>
            <a:spLocks noChangeShapeType="1"/>
          </p:cNvSpPr>
          <p:nvPr/>
        </p:nvSpPr>
        <p:spPr bwMode="auto">
          <a:xfrm flipH="1" flipV="1">
            <a:off x="7319963" y="3716338"/>
            <a:ext cx="576262" cy="3603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7907" name="Line 22"/>
          <p:cNvSpPr>
            <a:spLocks noChangeShapeType="1"/>
          </p:cNvSpPr>
          <p:nvPr/>
        </p:nvSpPr>
        <p:spPr bwMode="auto">
          <a:xfrm flipH="1" flipV="1">
            <a:off x="7104063" y="3860801"/>
            <a:ext cx="863600" cy="12239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7908" name="Line 23"/>
          <p:cNvSpPr>
            <a:spLocks noChangeShapeType="1"/>
          </p:cNvSpPr>
          <p:nvPr/>
        </p:nvSpPr>
        <p:spPr bwMode="auto">
          <a:xfrm flipH="1" flipV="1">
            <a:off x="6743701" y="4005264"/>
            <a:ext cx="1223963" cy="18002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7909" name="Line 24"/>
          <p:cNvSpPr>
            <a:spLocks noChangeShapeType="1"/>
          </p:cNvSpPr>
          <p:nvPr/>
        </p:nvSpPr>
        <p:spPr bwMode="auto">
          <a:xfrm flipV="1">
            <a:off x="5735638" y="4076701"/>
            <a:ext cx="215900" cy="13684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7910" name="Line 25"/>
          <p:cNvSpPr>
            <a:spLocks noChangeShapeType="1"/>
          </p:cNvSpPr>
          <p:nvPr/>
        </p:nvSpPr>
        <p:spPr bwMode="auto">
          <a:xfrm flipV="1">
            <a:off x="4151314" y="4005264"/>
            <a:ext cx="1368425" cy="11525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7911" name="Line 26"/>
          <p:cNvSpPr>
            <a:spLocks noChangeShapeType="1"/>
          </p:cNvSpPr>
          <p:nvPr/>
        </p:nvSpPr>
        <p:spPr bwMode="auto">
          <a:xfrm flipV="1">
            <a:off x="4511676" y="3716339"/>
            <a:ext cx="504825" cy="5048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7912" name="Line 27"/>
          <p:cNvSpPr>
            <a:spLocks noChangeShapeType="1"/>
          </p:cNvSpPr>
          <p:nvPr/>
        </p:nvSpPr>
        <p:spPr bwMode="auto">
          <a:xfrm>
            <a:off x="4151314" y="3141664"/>
            <a:ext cx="649287" cy="714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37913" name="Line 28"/>
          <p:cNvSpPr>
            <a:spLocks noChangeShapeType="1"/>
          </p:cNvSpPr>
          <p:nvPr/>
        </p:nvSpPr>
        <p:spPr bwMode="auto">
          <a:xfrm>
            <a:off x="4800600" y="2133600"/>
            <a:ext cx="86360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ru-RU">
              <a:solidFill>
                <a:prstClr val="black"/>
              </a:solidFill>
              <a:latin typeface="Arial" panose="020B0604020202020204" pitchFamily="34" charset="0"/>
              <a:cs typeface="Arial" panose="020B0604020202020204" pitchFamily="34" charset="0"/>
            </a:endParaRPr>
          </a:p>
        </p:txBody>
      </p:sp>
      <p:sp>
        <p:nvSpPr>
          <p:cNvPr id="18459" name="Номер слайда 25"/>
          <p:cNvSpPr>
            <a:spLocks noGrp="1"/>
          </p:cNvSpPr>
          <p:nvPr>
            <p:ph type="sldNum" sz="quarter" idx="12"/>
          </p:nvPr>
        </p:nvSpPr>
        <p:spPr bwMode="auto">
          <a:ln>
            <a:miter lim="800000"/>
            <a:headEnd/>
            <a:tailEnd/>
          </a:ln>
        </p:spPr>
        <p:txBody>
          <a:bodyPr anchor="t"/>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F7AA968-8274-4592-A0AB-29FCA1CDD6E0}" type="slidenum">
              <a:rPr lang="ru-RU" altLang="ru-RU">
                <a:solidFill>
                  <a:srgbClr val="898989"/>
                </a:solidFill>
                <a:latin typeface="Calibri" panose="020F0502020204030204" pitchFamily="34" charset="0"/>
              </a:rPr>
              <a:pPr eaLnBrk="1" fontAlgn="base" hangingPunct="1">
                <a:spcBef>
                  <a:spcPct val="0"/>
                </a:spcBef>
                <a:spcAft>
                  <a:spcPct val="0"/>
                </a:spcAft>
              </a:pPr>
              <a:t>17</a:t>
            </a:fld>
            <a:endParaRPr lang="ru-RU" altLang="ru-RU">
              <a:solidFill>
                <a:srgbClr val="898989"/>
              </a:solidFill>
              <a:latin typeface="Calibri" panose="020F0502020204030204" pitchFamily="34" charset="0"/>
            </a:endParaRPr>
          </a:p>
        </p:txBody>
      </p:sp>
    </p:spTree>
    <p:extLst>
      <p:ext uri="{BB962C8B-B14F-4D97-AF65-F5344CB8AC3E}">
        <p14:creationId xmlns:p14="http://schemas.microsoft.com/office/powerpoint/2010/main" val="593358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8"/>
          <p:cNvSpPr>
            <a:spLocks noChangeArrowheads="1"/>
          </p:cNvSpPr>
          <p:nvPr/>
        </p:nvSpPr>
        <p:spPr bwMode="auto">
          <a:xfrm>
            <a:off x="2925764" y="2643188"/>
            <a:ext cx="1495425" cy="1016000"/>
          </a:xfrm>
          <a:prstGeom prst="rect">
            <a:avLst/>
          </a:prstGeom>
          <a:solidFill>
            <a:srgbClr val="CCFFCC"/>
          </a:solidFill>
          <a:ln w="952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ru-RU" altLang="ru-RU" sz="2000">
                <a:solidFill>
                  <a:prstClr val="black"/>
                </a:solidFill>
                <a:latin typeface="Calibri" panose="020F0502020204030204" pitchFamily="34" charset="0"/>
              </a:rPr>
              <a:t>Модель </a:t>
            </a:r>
            <a:r>
              <a:rPr lang="ru-RU" altLang="ru-RU" sz="2000" b="1">
                <a:solidFill>
                  <a:prstClr val="black"/>
                </a:solidFill>
                <a:latin typeface="Calibri" panose="020F0502020204030204" pitchFamily="34" charset="0"/>
              </a:rPr>
              <a:t>«5 сил» </a:t>
            </a:r>
            <a:r>
              <a:rPr lang="ru-RU" altLang="ru-RU" sz="2000">
                <a:solidFill>
                  <a:prstClr val="black"/>
                </a:solidFill>
                <a:latin typeface="Calibri" panose="020F0502020204030204" pitchFamily="34" charset="0"/>
              </a:rPr>
              <a:t> </a:t>
            </a:r>
          </a:p>
          <a:p>
            <a:pPr eaLnBrk="1" fontAlgn="base" hangingPunct="1">
              <a:spcBef>
                <a:spcPct val="0"/>
              </a:spcBef>
              <a:spcAft>
                <a:spcPct val="0"/>
              </a:spcAft>
            </a:pPr>
            <a:endParaRPr lang="ru-RU" altLang="ru-RU" sz="2000">
              <a:solidFill>
                <a:prstClr val="black"/>
              </a:solidFill>
              <a:latin typeface="Calibri" panose="020F0502020204030204" pitchFamily="34" charset="0"/>
            </a:endParaRPr>
          </a:p>
        </p:txBody>
      </p:sp>
      <p:sp>
        <p:nvSpPr>
          <p:cNvPr id="38915" name="Rectangle 29"/>
          <p:cNvSpPr>
            <a:spLocks noChangeArrowheads="1"/>
          </p:cNvSpPr>
          <p:nvPr/>
        </p:nvSpPr>
        <p:spPr bwMode="auto">
          <a:xfrm>
            <a:off x="2287588" y="1571625"/>
            <a:ext cx="2133600" cy="1016000"/>
          </a:xfrm>
          <a:prstGeom prst="rect">
            <a:avLst/>
          </a:prstGeom>
          <a:solidFill>
            <a:srgbClr val="FFCCCC"/>
          </a:solidFill>
          <a:ln w="952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ru-RU" altLang="ru-RU" sz="2000">
                <a:solidFill>
                  <a:prstClr val="black"/>
                </a:solidFill>
                <a:latin typeface="Calibri" panose="020F0502020204030204" pitchFamily="34" charset="0"/>
              </a:rPr>
              <a:t>Анализ факторов дальнего </a:t>
            </a:r>
          </a:p>
          <a:p>
            <a:pPr algn="ctr" eaLnBrk="1" fontAlgn="base" hangingPunct="1">
              <a:spcBef>
                <a:spcPct val="0"/>
              </a:spcBef>
              <a:spcAft>
                <a:spcPct val="0"/>
              </a:spcAft>
            </a:pPr>
            <a:r>
              <a:rPr lang="ru-RU" altLang="ru-RU" sz="2000">
                <a:solidFill>
                  <a:prstClr val="black"/>
                </a:solidFill>
                <a:latin typeface="Calibri" panose="020F0502020204030204" pitchFamily="34" charset="0"/>
              </a:rPr>
              <a:t>окружения (</a:t>
            </a:r>
            <a:r>
              <a:rPr lang="ru-RU" altLang="ru-RU" sz="2000" b="1">
                <a:solidFill>
                  <a:prstClr val="black"/>
                </a:solidFill>
                <a:latin typeface="Calibri" panose="020F0502020204030204" pitchFamily="34" charset="0"/>
              </a:rPr>
              <a:t>PEST</a:t>
            </a:r>
            <a:r>
              <a:rPr lang="ru-RU" altLang="ru-RU" sz="2000">
                <a:solidFill>
                  <a:prstClr val="black"/>
                </a:solidFill>
                <a:latin typeface="Calibri" panose="020F0502020204030204" pitchFamily="34" charset="0"/>
              </a:rPr>
              <a:t>) </a:t>
            </a:r>
          </a:p>
        </p:txBody>
      </p:sp>
      <p:sp>
        <p:nvSpPr>
          <p:cNvPr id="38916" name="Rectangle 30"/>
          <p:cNvSpPr>
            <a:spLocks noChangeArrowheads="1"/>
          </p:cNvSpPr>
          <p:nvPr/>
        </p:nvSpPr>
        <p:spPr bwMode="auto">
          <a:xfrm>
            <a:off x="1992314" y="3714750"/>
            <a:ext cx="2428875" cy="1016000"/>
          </a:xfrm>
          <a:prstGeom prst="rect">
            <a:avLst/>
          </a:prstGeom>
          <a:solidFill>
            <a:srgbClr val="FFFFCC"/>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ru-RU" altLang="ru-RU" sz="2000">
                <a:solidFill>
                  <a:prstClr val="black"/>
                </a:solidFill>
                <a:latin typeface="Calibri" panose="020F0502020204030204" pitchFamily="34" charset="0"/>
              </a:rPr>
              <a:t>Анализ цепочки </a:t>
            </a:r>
          </a:p>
          <a:p>
            <a:pPr algn="ctr" eaLnBrk="1" fontAlgn="base" hangingPunct="1">
              <a:spcBef>
                <a:spcPct val="0"/>
              </a:spcBef>
              <a:spcAft>
                <a:spcPct val="0"/>
              </a:spcAft>
            </a:pPr>
            <a:r>
              <a:rPr lang="ru-RU" altLang="ru-RU" sz="2000">
                <a:solidFill>
                  <a:prstClr val="black"/>
                </a:solidFill>
                <a:latin typeface="Calibri" panose="020F0502020204030204" pitchFamily="34" charset="0"/>
              </a:rPr>
              <a:t>создания ценности</a:t>
            </a:r>
          </a:p>
          <a:p>
            <a:pPr algn="ctr" eaLnBrk="1" fontAlgn="base" hangingPunct="1">
              <a:spcBef>
                <a:spcPct val="0"/>
              </a:spcBef>
              <a:spcAft>
                <a:spcPct val="0"/>
              </a:spcAft>
            </a:pPr>
            <a:endParaRPr lang="ru-RU" altLang="ru-RU" sz="2000">
              <a:solidFill>
                <a:prstClr val="black"/>
              </a:solidFill>
              <a:latin typeface="Calibri" panose="020F0502020204030204" pitchFamily="34" charset="0"/>
            </a:endParaRPr>
          </a:p>
        </p:txBody>
      </p:sp>
      <p:sp>
        <p:nvSpPr>
          <p:cNvPr id="8" name="Правая фигурная скобка 7"/>
          <p:cNvSpPr/>
          <p:nvPr/>
        </p:nvSpPr>
        <p:spPr>
          <a:xfrm>
            <a:off x="4564064" y="1500189"/>
            <a:ext cx="357187" cy="2143125"/>
          </a:xfrm>
          <a:prstGeom prst="rightBrace">
            <a:avLst>
              <a:gd name="adj1" fmla="val 8333"/>
              <a:gd name="adj2" fmla="val 50000"/>
            </a:avLst>
          </a:prstGeom>
          <a:ln w="31750">
            <a:solidFill>
              <a:srgbClr val="99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ru-RU" dirty="0">
              <a:solidFill>
                <a:srgbClr val="990000"/>
              </a:solidFill>
              <a:latin typeface="Calibri"/>
            </a:endParaRPr>
          </a:p>
        </p:txBody>
      </p:sp>
      <p:sp>
        <p:nvSpPr>
          <p:cNvPr id="38918" name="Прямоугольник 24"/>
          <p:cNvSpPr>
            <a:spLocks noChangeArrowheads="1"/>
          </p:cNvSpPr>
          <p:nvPr/>
        </p:nvSpPr>
        <p:spPr bwMode="auto">
          <a:xfrm>
            <a:off x="5072064" y="2214564"/>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ru-RU" altLang="ru-RU" b="1">
                <a:solidFill>
                  <a:prstClr val="black"/>
                </a:solidFill>
              </a:rPr>
              <a:t>Opportunities</a:t>
            </a:r>
            <a:endParaRPr lang="ru-RU" altLang="ru-RU">
              <a:solidFill>
                <a:prstClr val="black"/>
              </a:solidFill>
            </a:endParaRPr>
          </a:p>
        </p:txBody>
      </p:sp>
      <p:sp>
        <p:nvSpPr>
          <p:cNvPr id="38919" name="Прямоугольник 25"/>
          <p:cNvSpPr>
            <a:spLocks noChangeArrowheads="1"/>
          </p:cNvSpPr>
          <p:nvPr/>
        </p:nvSpPr>
        <p:spPr bwMode="auto">
          <a:xfrm>
            <a:off x="5064125" y="2541589"/>
            <a:ext cx="1017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ru-RU" altLang="ru-RU" b="1">
                <a:solidFill>
                  <a:prstClr val="black"/>
                </a:solidFill>
              </a:rPr>
              <a:t>Threats</a:t>
            </a:r>
            <a:endParaRPr lang="ru-RU" altLang="ru-RU">
              <a:solidFill>
                <a:prstClr val="black"/>
              </a:solidFill>
            </a:endParaRPr>
          </a:p>
        </p:txBody>
      </p:sp>
      <p:sp>
        <p:nvSpPr>
          <p:cNvPr id="11" name="Правая фигурная скобка 10"/>
          <p:cNvSpPr/>
          <p:nvPr/>
        </p:nvSpPr>
        <p:spPr>
          <a:xfrm>
            <a:off x="4564064" y="3714751"/>
            <a:ext cx="357187" cy="1071563"/>
          </a:xfrm>
          <a:prstGeom prst="rightBrace">
            <a:avLst>
              <a:gd name="adj1" fmla="val 8333"/>
              <a:gd name="adj2" fmla="val 50000"/>
            </a:avLst>
          </a:prstGeom>
          <a:ln w="31750">
            <a:solidFill>
              <a:srgbClr val="99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ru-RU" dirty="0">
              <a:solidFill>
                <a:srgbClr val="990000"/>
              </a:solidFill>
              <a:latin typeface="Calibri"/>
            </a:endParaRPr>
          </a:p>
        </p:txBody>
      </p:sp>
      <p:sp>
        <p:nvSpPr>
          <p:cNvPr id="38921" name="Прямоугольник 27"/>
          <p:cNvSpPr>
            <a:spLocks noChangeArrowheads="1"/>
          </p:cNvSpPr>
          <p:nvPr/>
        </p:nvSpPr>
        <p:spPr bwMode="auto">
          <a:xfrm>
            <a:off x="5070476" y="3816350"/>
            <a:ext cx="1262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ru-RU" altLang="ru-RU" b="1">
                <a:solidFill>
                  <a:prstClr val="black"/>
                </a:solidFill>
              </a:rPr>
              <a:t>Strengths</a:t>
            </a:r>
            <a:endParaRPr lang="ru-RU" altLang="ru-RU">
              <a:solidFill>
                <a:prstClr val="black"/>
              </a:solidFill>
            </a:endParaRPr>
          </a:p>
        </p:txBody>
      </p:sp>
      <p:sp>
        <p:nvSpPr>
          <p:cNvPr id="38922" name="Прямоугольник 28"/>
          <p:cNvSpPr>
            <a:spLocks noChangeArrowheads="1"/>
          </p:cNvSpPr>
          <p:nvPr/>
        </p:nvSpPr>
        <p:spPr bwMode="auto">
          <a:xfrm>
            <a:off x="5064126" y="4202114"/>
            <a:ext cx="1565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ru-RU" altLang="ru-RU" b="1">
                <a:solidFill>
                  <a:prstClr val="black"/>
                </a:solidFill>
              </a:rPr>
              <a:t>Weaknesses</a:t>
            </a:r>
            <a:endParaRPr lang="ru-RU" altLang="ru-RU">
              <a:solidFill>
                <a:prstClr val="black"/>
              </a:solidFill>
            </a:endParaRPr>
          </a:p>
        </p:txBody>
      </p:sp>
      <p:sp>
        <p:nvSpPr>
          <p:cNvPr id="38923" name="Rectangle 34"/>
          <p:cNvSpPr>
            <a:spLocks noChangeArrowheads="1"/>
          </p:cNvSpPr>
          <p:nvPr/>
        </p:nvSpPr>
        <p:spPr bwMode="auto">
          <a:xfrm>
            <a:off x="7207250" y="1643063"/>
            <a:ext cx="863600" cy="7921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ru-RU">
                <a:solidFill>
                  <a:prstClr val="black"/>
                </a:solidFill>
                <a:latin typeface="Calibri" panose="020F0502020204030204" pitchFamily="34" charset="0"/>
              </a:rPr>
              <a:t>S</a:t>
            </a:r>
            <a:endParaRPr lang="ru-RU" altLang="ru-RU">
              <a:solidFill>
                <a:prstClr val="black"/>
              </a:solidFill>
              <a:latin typeface="Calibri" panose="020F0502020204030204" pitchFamily="34" charset="0"/>
            </a:endParaRPr>
          </a:p>
        </p:txBody>
      </p:sp>
      <p:sp>
        <p:nvSpPr>
          <p:cNvPr id="38924" name="Rectangle 35"/>
          <p:cNvSpPr>
            <a:spLocks noChangeArrowheads="1"/>
          </p:cNvSpPr>
          <p:nvPr/>
        </p:nvSpPr>
        <p:spPr bwMode="auto">
          <a:xfrm>
            <a:off x="8429625" y="1643063"/>
            <a:ext cx="863600" cy="7921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ru-RU">
                <a:solidFill>
                  <a:prstClr val="black"/>
                </a:solidFill>
                <a:latin typeface="Calibri" panose="020F0502020204030204" pitchFamily="34" charset="0"/>
              </a:rPr>
              <a:t>O</a:t>
            </a:r>
            <a:endParaRPr lang="ru-RU" altLang="ru-RU">
              <a:solidFill>
                <a:prstClr val="black"/>
              </a:solidFill>
              <a:latin typeface="Calibri" panose="020F0502020204030204" pitchFamily="34" charset="0"/>
            </a:endParaRPr>
          </a:p>
        </p:txBody>
      </p:sp>
      <p:sp>
        <p:nvSpPr>
          <p:cNvPr id="38925" name="Rectangle 36"/>
          <p:cNvSpPr>
            <a:spLocks noChangeArrowheads="1"/>
          </p:cNvSpPr>
          <p:nvPr/>
        </p:nvSpPr>
        <p:spPr bwMode="auto">
          <a:xfrm>
            <a:off x="7207250" y="2506663"/>
            <a:ext cx="863600" cy="7921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ru-RU">
                <a:solidFill>
                  <a:prstClr val="black"/>
                </a:solidFill>
                <a:latin typeface="Calibri" panose="020F0502020204030204" pitchFamily="34" charset="0"/>
              </a:rPr>
              <a:t>W</a:t>
            </a:r>
            <a:endParaRPr lang="ru-RU" altLang="ru-RU">
              <a:solidFill>
                <a:prstClr val="black"/>
              </a:solidFill>
              <a:latin typeface="Calibri" panose="020F0502020204030204" pitchFamily="34" charset="0"/>
            </a:endParaRPr>
          </a:p>
        </p:txBody>
      </p:sp>
      <p:sp>
        <p:nvSpPr>
          <p:cNvPr id="38926" name="Rectangle 37"/>
          <p:cNvSpPr>
            <a:spLocks noChangeArrowheads="1"/>
          </p:cNvSpPr>
          <p:nvPr/>
        </p:nvSpPr>
        <p:spPr bwMode="auto">
          <a:xfrm>
            <a:off x="8429625" y="2506663"/>
            <a:ext cx="863600" cy="7921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ru-RU">
                <a:solidFill>
                  <a:prstClr val="black"/>
                </a:solidFill>
                <a:latin typeface="Calibri" panose="020F0502020204030204" pitchFamily="34" charset="0"/>
              </a:rPr>
              <a:t>O</a:t>
            </a:r>
            <a:endParaRPr lang="ru-RU" altLang="ru-RU">
              <a:solidFill>
                <a:prstClr val="black"/>
              </a:solidFill>
              <a:latin typeface="Calibri" panose="020F0502020204030204" pitchFamily="34" charset="0"/>
            </a:endParaRPr>
          </a:p>
        </p:txBody>
      </p:sp>
      <p:sp>
        <p:nvSpPr>
          <p:cNvPr id="19" name="Правая фигурная скобка 18"/>
          <p:cNvSpPr/>
          <p:nvPr/>
        </p:nvSpPr>
        <p:spPr>
          <a:xfrm>
            <a:off x="6635750" y="2214563"/>
            <a:ext cx="357188" cy="2286000"/>
          </a:xfrm>
          <a:prstGeom prst="rightBrace">
            <a:avLst>
              <a:gd name="adj1" fmla="val 8333"/>
              <a:gd name="adj2" fmla="val 50000"/>
            </a:avLst>
          </a:prstGeom>
          <a:ln w="31750">
            <a:solidFill>
              <a:srgbClr val="99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ru-RU" dirty="0">
              <a:solidFill>
                <a:srgbClr val="990000"/>
              </a:solidFill>
              <a:latin typeface="Calibri"/>
            </a:endParaRPr>
          </a:p>
        </p:txBody>
      </p:sp>
      <p:sp>
        <p:nvSpPr>
          <p:cNvPr id="38928" name="Rectangle 34"/>
          <p:cNvSpPr>
            <a:spLocks noChangeArrowheads="1"/>
          </p:cNvSpPr>
          <p:nvPr/>
        </p:nvSpPr>
        <p:spPr bwMode="auto">
          <a:xfrm>
            <a:off x="7221538" y="3363913"/>
            <a:ext cx="863600" cy="7921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ru-RU">
                <a:solidFill>
                  <a:prstClr val="black"/>
                </a:solidFill>
                <a:latin typeface="Calibri" panose="020F0502020204030204" pitchFamily="34" charset="0"/>
              </a:rPr>
              <a:t>S</a:t>
            </a:r>
            <a:endParaRPr lang="ru-RU" altLang="ru-RU">
              <a:solidFill>
                <a:prstClr val="black"/>
              </a:solidFill>
              <a:latin typeface="Calibri" panose="020F0502020204030204" pitchFamily="34" charset="0"/>
            </a:endParaRPr>
          </a:p>
        </p:txBody>
      </p:sp>
      <p:sp>
        <p:nvSpPr>
          <p:cNvPr id="38929" name="Rectangle 35"/>
          <p:cNvSpPr>
            <a:spLocks noChangeArrowheads="1"/>
          </p:cNvSpPr>
          <p:nvPr/>
        </p:nvSpPr>
        <p:spPr bwMode="auto">
          <a:xfrm>
            <a:off x="8429625" y="3363913"/>
            <a:ext cx="863600" cy="7921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ru-RU">
                <a:solidFill>
                  <a:prstClr val="black"/>
                </a:solidFill>
                <a:latin typeface="Calibri" panose="020F0502020204030204" pitchFamily="34" charset="0"/>
              </a:rPr>
              <a:t>T</a:t>
            </a:r>
            <a:endParaRPr lang="ru-RU" altLang="ru-RU">
              <a:solidFill>
                <a:prstClr val="black"/>
              </a:solidFill>
              <a:latin typeface="Calibri" panose="020F0502020204030204" pitchFamily="34" charset="0"/>
            </a:endParaRPr>
          </a:p>
        </p:txBody>
      </p:sp>
      <p:sp>
        <p:nvSpPr>
          <p:cNvPr id="38930" name="Rectangle 36"/>
          <p:cNvSpPr>
            <a:spLocks noChangeArrowheads="1"/>
          </p:cNvSpPr>
          <p:nvPr/>
        </p:nvSpPr>
        <p:spPr bwMode="auto">
          <a:xfrm>
            <a:off x="7221538" y="4227513"/>
            <a:ext cx="863600" cy="7921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ru-RU">
                <a:solidFill>
                  <a:prstClr val="black"/>
                </a:solidFill>
                <a:latin typeface="Calibri" panose="020F0502020204030204" pitchFamily="34" charset="0"/>
              </a:rPr>
              <a:t>W</a:t>
            </a:r>
            <a:endParaRPr lang="ru-RU" altLang="ru-RU">
              <a:solidFill>
                <a:prstClr val="black"/>
              </a:solidFill>
              <a:latin typeface="Calibri" panose="020F0502020204030204" pitchFamily="34" charset="0"/>
            </a:endParaRPr>
          </a:p>
        </p:txBody>
      </p:sp>
      <p:sp>
        <p:nvSpPr>
          <p:cNvPr id="38931" name="Rectangle 37"/>
          <p:cNvSpPr>
            <a:spLocks noChangeArrowheads="1"/>
          </p:cNvSpPr>
          <p:nvPr/>
        </p:nvSpPr>
        <p:spPr bwMode="auto">
          <a:xfrm>
            <a:off x="8429625" y="4227513"/>
            <a:ext cx="863600" cy="7921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ru-RU">
                <a:solidFill>
                  <a:prstClr val="black"/>
                </a:solidFill>
                <a:latin typeface="Calibri" panose="020F0502020204030204" pitchFamily="34" charset="0"/>
              </a:rPr>
              <a:t>T</a:t>
            </a:r>
            <a:endParaRPr lang="ru-RU" altLang="ru-RU">
              <a:solidFill>
                <a:prstClr val="black"/>
              </a:solidFill>
              <a:latin typeface="Calibri" panose="020F0502020204030204" pitchFamily="34" charset="0"/>
            </a:endParaRPr>
          </a:p>
        </p:txBody>
      </p:sp>
      <p:sp>
        <p:nvSpPr>
          <p:cNvPr id="38932" name="TextBox 10"/>
          <p:cNvSpPr txBox="1">
            <a:spLocks noChangeArrowheads="1"/>
          </p:cNvSpPr>
          <p:nvPr/>
        </p:nvSpPr>
        <p:spPr bwMode="auto">
          <a:xfrm>
            <a:off x="7067550" y="5416550"/>
            <a:ext cx="2827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ru-RU" b="1">
                <a:solidFill>
                  <a:prstClr val="black"/>
                </a:solidFill>
                <a:latin typeface="Calibri" panose="020F0502020204030204" pitchFamily="34" charset="0"/>
              </a:rPr>
              <a:t>SO</a:t>
            </a:r>
            <a:r>
              <a:rPr lang="ru-RU" altLang="ru-RU" b="1">
                <a:solidFill>
                  <a:prstClr val="black"/>
                </a:solidFill>
                <a:latin typeface="Calibri" panose="020F0502020204030204" pitchFamily="34" charset="0"/>
              </a:rPr>
              <a:t>, </a:t>
            </a:r>
            <a:r>
              <a:rPr lang="en-US" altLang="ru-RU" b="1">
                <a:solidFill>
                  <a:prstClr val="black"/>
                </a:solidFill>
                <a:latin typeface="Calibri" panose="020F0502020204030204" pitchFamily="34" charset="0"/>
              </a:rPr>
              <a:t>ST</a:t>
            </a:r>
            <a:r>
              <a:rPr lang="ru-RU" altLang="ru-RU" b="1">
                <a:solidFill>
                  <a:prstClr val="black"/>
                </a:solidFill>
                <a:latin typeface="Calibri" panose="020F0502020204030204" pitchFamily="34" charset="0"/>
              </a:rPr>
              <a:t>, </a:t>
            </a:r>
            <a:r>
              <a:rPr lang="en-US" altLang="ru-RU" b="1">
                <a:solidFill>
                  <a:prstClr val="black"/>
                </a:solidFill>
                <a:latin typeface="Calibri" panose="020F0502020204030204" pitchFamily="34" charset="0"/>
              </a:rPr>
              <a:t>WO</a:t>
            </a:r>
            <a:r>
              <a:rPr lang="ru-RU" altLang="ru-RU" b="1">
                <a:solidFill>
                  <a:prstClr val="black"/>
                </a:solidFill>
                <a:latin typeface="Calibri" panose="020F0502020204030204" pitchFamily="34" charset="0"/>
              </a:rPr>
              <a:t>, </a:t>
            </a:r>
            <a:r>
              <a:rPr lang="en-US" altLang="ru-RU" b="1">
                <a:solidFill>
                  <a:prstClr val="black"/>
                </a:solidFill>
                <a:latin typeface="Calibri" panose="020F0502020204030204" pitchFamily="34" charset="0"/>
              </a:rPr>
              <a:t>WT</a:t>
            </a:r>
            <a:r>
              <a:rPr lang="ru-RU" altLang="ru-RU" b="1">
                <a:solidFill>
                  <a:prstClr val="black"/>
                </a:solidFill>
                <a:latin typeface="Calibri" panose="020F0502020204030204" pitchFamily="34" charset="0"/>
              </a:rPr>
              <a:t> - Стратегии</a:t>
            </a:r>
          </a:p>
        </p:txBody>
      </p:sp>
      <p:sp>
        <p:nvSpPr>
          <p:cNvPr id="25" name="Правая фигурная скобка 24"/>
          <p:cNvSpPr/>
          <p:nvPr/>
        </p:nvSpPr>
        <p:spPr>
          <a:xfrm rot="5400000">
            <a:off x="8100220" y="4107657"/>
            <a:ext cx="357187" cy="2286000"/>
          </a:xfrm>
          <a:prstGeom prst="rightBrace">
            <a:avLst>
              <a:gd name="adj1" fmla="val 8333"/>
              <a:gd name="adj2" fmla="val 50000"/>
            </a:avLst>
          </a:prstGeom>
          <a:ln w="31750">
            <a:solidFill>
              <a:srgbClr val="99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ru-RU" dirty="0">
              <a:solidFill>
                <a:srgbClr val="990000"/>
              </a:solidFill>
              <a:latin typeface="Calibri"/>
            </a:endParaRPr>
          </a:p>
        </p:txBody>
      </p:sp>
      <p:cxnSp>
        <p:nvCxnSpPr>
          <p:cNvPr id="26" name="Прямая со стрелкой 25"/>
          <p:cNvCxnSpPr/>
          <p:nvPr/>
        </p:nvCxnSpPr>
        <p:spPr>
          <a:xfrm>
            <a:off x="8135938" y="1998664"/>
            <a:ext cx="285750" cy="1587"/>
          </a:xfrm>
          <a:prstGeom prst="straightConnector1">
            <a:avLst/>
          </a:prstGeom>
          <a:ln w="31750">
            <a:solidFill>
              <a:srgbClr val="99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p:nvPr/>
        </p:nvCxnSpPr>
        <p:spPr>
          <a:xfrm>
            <a:off x="8135938" y="2784475"/>
            <a:ext cx="285750" cy="1588"/>
          </a:xfrm>
          <a:prstGeom prst="straightConnector1">
            <a:avLst/>
          </a:prstGeom>
          <a:ln w="31750">
            <a:solidFill>
              <a:srgbClr val="99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p:nvPr/>
        </p:nvCxnSpPr>
        <p:spPr>
          <a:xfrm>
            <a:off x="8135938" y="3713164"/>
            <a:ext cx="285750" cy="1587"/>
          </a:xfrm>
          <a:prstGeom prst="straightConnector1">
            <a:avLst/>
          </a:prstGeom>
          <a:ln w="31750">
            <a:solidFill>
              <a:srgbClr val="99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p:nvPr/>
        </p:nvCxnSpPr>
        <p:spPr>
          <a:xfrm>
            <a:off x="8135938" y="4570414"/>
            <a:ext cx="285750" cy="1587"/>
          </a:xfrm>
          <a:prstGeom prst="straightConnector1">
            <a:avLst/>
          </a:prstGeom>
          <a:ln w="31750">
            <a:solidFill>
              <a:srgbClr val="99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8683" name="Номер слайда 29"/>
          <p:cNvSpPr>
            <a:spLocks noGrp="1"/>
          </p:cNvSpPr>
          <p:nvPr>
            <p:ph type="sldNum" sz="quarter" idx="12"/>
          </p:nvPr>
        </p:nvSpPr>
        <p:spPr bwMode="auto">
          <a:ln>
            <a:miter lim="800000"/>
            <a:headEnd/>
            <a:tailEnd/>
          </a:ln>
        </p:spPr>
        <p:txBody>
          <a:bodyPr anchor="t"/>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7E8213E9-387A-4745-83A7-60C59C5416BE}" type="slidenum">
              <a:rPr lang="ru-RU" altLang="ru-RU">
                <a:solidFill>
                  <a:srgbClr val="898989"/>
                </a:solidFill>
                <a:latin typeface="Calibri" panose="020F0502020204030204" pitchFamily="34" charset="0"/>
              </a:rPr>
              <a:pPr eaLnBrk="1" fontAlgn="base" hangingPunct="1">
                <a:spcBef>
                  <a:spcPct val="0"/>
                </a:spcBef>
                <a:spcAft>
                  <a:spcPct val="0"/>
                </a:spcAft>
              </a:pPr>
              <a:t>18</a:t>
            </a:fld>
            <a:endParaRPr lang="ru-RU" altLang="ru-RU">
              <a:solidFill>
                <a:srgbClr val="898989"/>
              </a:solidFill>
              <a:latin typeface="Calibri" panose="020F0502020204030204" pitchFamily="34" charset="0"/>
            </a:endParaRPr>
          </a:p>
        </p:txBody>
      </p:sp>
      <p:sp>
        <p:nvSpPr>
          <p:cNvPr id="198684" name="Нижний колонтитул 30"/>
          <p:cNvSpPr>
            <a:spLocks noGrp="1"/>
          </p:cNvSpPr>
          <p:nvPr>
            <p:ph type="ftr" sz="quarter" idx="11"/>
          </p:nvPr>
        </p:nvSpPr>
        <p:spPr bwMode="auto">
          <a:ln>
            <a:miter lim="800000"/>
            <a:headEnd/>
            <a:tailEnd/>
          </a:ln>
        </p:spPr>
        <p:txBody>
          <a:bodyPr wrap="square" numCol="1" anchor="t" anchorCtr="0" compatLnSpc="1">
            <a:prstTxWarp prst="textNoShape">
              <a:avLst/>
            </a:prstTxWarp>
          </a:bodyPr>
          <a:lstStyle/>
          <a:p>
            <a:pPr>
              <a:defRPr/>
            </a:pPr>
            <a:r>
              <a:rPr lang="ru-RU">
                <a:solidFill>
                  <a:prstClr val="black">
                    <a:tint val="75000"/>
                  </a:prstClr>
                </a:solidFill>
                <a:latin typeface="Calibri"/>
              </a:rPr>
              <a:t>стратегический менеджмент</a:t>
            </a:r>
          </a:p>
        </p:txBody>
      </p:sp>
      <p:sp>
        <p:nvSpPr>
          <p:cNvPr id="30" name="Rectangle 2"/>
          <p:cNvSpPr txBox="1">
            <a:spLocks noChangeArrowheads="1"/>
          </p:cNvSpPr>
          <p:nvPr/>
        </p:nvSpPr>
        <p:spPr bwMode="auto">
          <a:xfrm>
            <a:off x="1981200" y="274639"/>
            <a:ext cx="8229600" cy="725487"/>
          </a:xfrm>
          <a:prstGeom prst="rect">
            <a:avLst/>
          </a:prstGeom>
          <a:noFill/>
          <a:ln w="9525">
            <a:noFill/>
            <a:miter lim="800000"/>
            <a:headEnd/>
            <a:tailEnd/>
          </a:ln>
        </p:spPr>
        <p:txBody>
          <a:bodyPr anchor="ctr"/>
          <a:lstStyle/>
          <a:p>
            <a:pPr algn="ctr" fontAlgn="base">
              <a:spcBef>
                <a:spcPct val="0"/>
              </a:spcBef>
              <a:spcAft>
                <a:spcPct val="0"/>
              </a:spcAft>
              <a:defRPr/>
            </a:pPr>
            <a:r>
              <a:rPr lang="ru-RU" sz="2800" b="1" dirty="0">
                <a:solidFill>
                  <a:srgbClr val="000000"/>
                </a:solidFill>
                <a:latin typeface="Times New Roman" pitchFamily="18" charset="0"/>
                <a:cs typeface="Times New Roman" pitchFamily="18" charset="0"/>
              </a:rPr>
              <a:t>ЛОГИКА АНАЛИЗА СРЕДЫ</a:t>
            </a:r>
            <a:endParaRPr lang="ru-RU" sz="28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02384894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4114800" cy="914400"/>
          </a:xfrm>
        </p:spPr>
        <p:txBody>
          <a:bodyPr/>
          <a:lstStyle/>
          <a:p>
            <a:r>
              <a:rPr lang="en-US" dirty="0">
                <a:solidFill>
                  <a:schemeClr val="accent2"/>
                </a:solidFill>
              </a:rPr>
              <a:t>Practical work</a:t>
            </a:r>
          </a:p>
        </p:txBody>
      </p:sp>
      <p:sp>
        <p:nvSpPr>
          <p:cNvPr id="3" name="Content Placeholder 2"/>
          <p:cNvSpPr>
            <a:spLocks noGrp="1"/>
          </p:cNvSpPr>
          <p:nvPr>
            <p:ph idx="1"/>
          </p:nvPr>
        </p:nvSpPr>
        <p:spPr>
          <a:xfrm>
            <a:off x="1981200" y="1219200"/>
            <a:ext cx="8229600" cy="5470526"/>
          </a:xfrm>
        </p:spPr>
        <p:txBody>
          <a:bodyPr/>
          <a:lstStyle/>
          <a:p>
            <a:pPr>
              <a:lnSpc>
                <a:spcPct val="110000"/>
              </a:lnSpc>
              <a:spcAft>
                <a:spcPts val="1200"/>
              </a:spcAft>
            </a:pPr>
            <a:r>
              <a:rPr lang="en-US" dirty="0" smtClean="0"/>
              <a:t>Step </a:t>
            </a:r>
            <a:r>
              <a:rPr lang="en-US" dirty="0"/>
              <a:t>1 - Select an </a:t>
            </a:r>
            <a:r>
              <a:rPr lang="en-US" dirty="0" smtClean="0"/>
              <a:t>enterprise</a:t>
            </a:r>
            <a:r>
              <a:rPr lang="ru-RU" dirty="0" smtClean="0"/>
              <a:t> (группа 2-3 человека)</a:t>
            </a:r>
            <a:endParaRPr lang="en-US" dirty="0"/>
          </a:p>
          <a:p>
            <a:pPr>
              <a:lnSpc>
                <a:spcPct val="110000"/>
              </a:lnSpc>
              <a:spcAft>
                <a:spcPts val="1200"/>
              </a:spcAft>
            </a:pPr>
            <a:r>
              <a:rPr lang="en-US" dirty="0"/>
              <a:t>Step 2 - Task 1. </a:t>
            </a:r>
            <a:r>
              <a:rPr lang="ru-RU" dirty="0" smtClean="0"/>
              <a:t>Классифицировать предприятие (минимум 5 признаков)</a:t>
            </a:r>
            <a:endParaRPr lang="en-US" dirty="0"/>
          </a:p>
          <a:p>
            <a:pPr>
              <a:lnSpc>
                <a:spcPct val="110000"/>
              </a:lnSpc>
              <a:spcAft>
                <a:spcPts val="1200"/>
              </a:spcAft>
            </a:pPr>
            <a:r>
              <a:rPr lang="en-US" dirty="0"/>
              <a:t>Step 3 – Task 2. </a:t>
            </a:r>
            <a:r>
              <a:rPr lang="ru-RU" dirty="0" smtClean="0"/>
              <a:t>Анализ среды функционирования предприятия</a:t>
            </a:r>
          </a:p>
          <a:p>
            <a:pPr>
              <a:lnSpc>
                <a:spcPct val="110000"/>
              </a:lnSpc>
              <a:spcAft>
                <a:spcPts val="1200"/>
              </a:spcAft>
            </a:pPr>
            <a:r>
              <a:rPr lang="en-US" dirty="0"/>
              <a:t>Step </a:t>
            </a:r>
            <a:r>
              <a:rPr lang="ru-RU" dirty="0" smtClean="0"/>
              <a:t>4</a:t>
            </a:r>
            <a:r>
              <a:rPr lang="en-US" dirty="0" smtClean="0"/>
              <a:t> </a:t>
            </a:r>
            <a:r>
              <a:rPr lang="en-US" dirty="0"/>
              <a:t>– Task </a:t>
            </a:r>
            <a:r>
              <a:rPr lang="ru-RU" dirty="0" smtClean="0"/>
              <a:t>3</a:t>
            </a:r>
            <a:r>
              <a:rPr lang="en-US" dirty="0" smtClean="0"/>
              <a:t>. </a:t>
            </a:r>
            <a:r>
              <a:rPr lang="en-US" dirty="0"/>
              <a:t>Construction of the organizational structure of the enterprise </a:t>
            </a:r>
            <a:r>
              <a:rPr lang="ru-RU" dirty="0" smtClean="0"/>
              <a:t>с формулировкой ее достоинств и недостатков и путей совершенствования</a:t>
            </a:r>
            <a:endParaRPr lang="en-US" dirty="0"/>
          </a:p>
          <a:p>
            <a:pPr>
              <a:lnSpc>
                <a:spcPct val="110000"/>
              </a:lnSpc>
              <a:spcAft>
                <a:spcPts val="1200"/>
              </a:spcAft>
            </a:pPr>
            <a:endParaRPr lang="en-US" dirty="0"/>
          </a:p>
          <a:p>
            <a:pPr>
              <a:lnSpc>
                <a:spcPct val="110000"/>
              </a:lnSpc>
              <a:spcAft>
                <a:spcPts val="1200"/>
              </a:spcAft>
            </a:pPr>
            <a:endParaRPr lang="en-US" dirty="0"/>
          </a:p>
          <a:p>
            <a:pPr>
              <a:lnSpc>
                <a:spcPct val="110000"/>
              </a:lnSpc>
              <a:spcAft>
                <a:spcPts val="1200"/>
              </a:spcAft>
            </a:pPr>
            <a:r>
              <a:rPr lang="en-US" dirty="0"/>
              <a:t>Deadline – 1) Task </a:t>
            </a:r>
            <a:r>
              <a:rPr lang="en-US" dirty="0" smtClean="0"/>
              <a:t>1</a:t>
            </a:r>
            <a:r>
              <a:rPr lang="ru-RU" dirty="0" smtClean="0"/>
              <a:t>,2</a:t>
            </a:r>
            <a:r>
              <a:rPr lang="en-US" dirty="0" smtClean="0"/>
              <a:t> </a:t>
            </a:r>
            <a:r>
              <a:rPr lang="en-US" dirty="0"/>
              <a:t>- </a:t>
            </a:r>
            <a:r>
              <a:rPr lang="ru-RU" dirty="0" smtClean="0"/>
              <a:t>17</a:t>
            </a:r>
            <a:r>
              <a:rPr lang="en-US" dirty="0" smtClean="0"/>
              <a:t>.0</a:t>
            </a:r>
            <a:r>
              <a:rPr lang="ru-RU" dirty="0" smtClean="0"/>
              <a:t>2</a:t>
            </a:r>
            <a:r>
              <a:rPr lang="en-US" dirty="0" smtClean="0"/>
              <a:t>.20</a:t>
            </a:r>
            <a:r>
              <a:rPr lang="ru-RU" dirty="0" smtClean="0"/>
              <a:t>20</a:t>
            </a:r>
            <a:r>
              <a:rPr lang="en-US" dirty="0" smtClean="0"/>
              <a:t>; </a:t>
            </a:r>
            <a:r>
              <a:rPr lang="en-US" dirty="0"/>
              <a:t>2) final date – </a:t>
            </a:r>
            <a:r>
              <a:rPr lang="ru-RU" dirty="0" smtClean="0"/>
              <a:t>24</a:t>
            </a:r>
            <a:r>
              <a:rPr lang="en-US" dirty="0" smtClean="0"/>
              <a:t>.0</a:t>
            </a:r>
            <a:r>
              <a:rPr lang="ru-RU" dirty="0" smtClean="0"/>
              <a:t>2</a:t>
            </a:r>
            <a:r>
              <a:rPr lang="en-US" dirty="0" smtClean="0"/>
              <a:t>.20</a:t>
            </a:r>
            <a:r>
              <a:rPr lang="ru-RU" dirty="0" smtClean="0"/>
              <a:t>20</a:t>
            </a:r>
            <a:r>
              <a:rPr lang="en-US" dirty="0" smtClean="0"/>
              <a:t> </a:t>
            </a:r>
            <a:r>
              <a:rPr lang="ru-RU" dirty="0" smtClean="0"/>
              <a:t>Готовая работа в презентации</a:t>
            </a:r>
            <a:endParaRPr lang="en-US" dirty="0"/>
          </a:p>
          <a:p>
            <a:pPr>
              <a:lnSpc>
                <a:spcPct val="110000"/>
              </a:lnSpc>
              <a:spcAft>
                <a:spcPts val="1200"/>
              </a:spcAft>
            </a:pPr>
            <a:endParaRPr lang="en-US" dirty="0"/>
          </a:p>
        </p:txBody>
      </p:sp>
      <p:sp>
        <p:nvSpPr>
          <p:cNvPr id="5" name="Slide Number Placeholder 2"/>
          <p:cNvSpPr>
            <a:spLocks noGrp="1"/>
          </p:cNvSpPr>
          <p:nvPr>
            <p:ph type="sldNum" sz="quarter" idx="10"/>
          </p:nvPr>
        </p:nvSpPr>
        <p:spPr>
          <a:xfrm>
            <a:off x="7924800" y="6324601"/>
            <a:ext cx="2743200" cy="365125"/>
          </a:xfrm>
        </p:spPr>
        <p:txBody>
          <a:bodyPr/>
          <a:lstStyle/>
          <a:p>
            <a:pPr defTabSz="457200" fontAlgn="base">
              <a:spcBef>
                <a:spcPct val="0"/>
              </a:spcBef>
              <a:spcAft>
                <a:spcPct val="0"/>
              </a:spcAft>
              <a:defRPr/>
            </a:pPr>
            <a:fld id="{3C7DC2BC-9C26-42ED-9786-2E2FE499DF6C}" type="slidenum">
              <a:rPr lang="en-US">
                <a:latin typeface="Arial" charset="0"/>
                <a:cs typeface="Arial"/>
              </a:rPr>
              <a:pPr defTabSz="457200" fontAlgn="base">
                <a:spcBef>
                  <a:spcPct val="0"/>
                </a:spcBef>
                <a:spcAft>
                  <a:spcPct val="0"/>
                </a:spcAft>
                <a:defRPr/>
              </a:pPr>
              <a:t>19</a:t>
            </a:fld>
            <a:endParaRPr lang="en-US" dirty="0">
              <a:latin typeface="Arial" charset="0"/>
              <a:cs typeface="Arial"/>
            </a:endParaRPr>
          </a:p>
        </p:txBody>
      </p:sp>
      <p:pic>
        <p:nvPicPr>
          <p:cNvPr id="6" name="Picture 2" descr="http://www.ifmo.ru/file/news/4246/itmo_horiz_white_e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6050" y="1"/>
            <a:ext cx="4171950" cy="76994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330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AA24EE30-2534-4CE2-AEBF-C5CDF2B394DE}" type="slidenum">
              <a:rPr lang="ru-RU" altLang="ru-RU">
                <a:solidFill>
                  <a:srgbClr val="898989"/>
                </a:solidFill>
                <a:latin typeface="Calibri" panose="020F0502020204030204" pitchFamily="34" charset="0"/>
              </a:rPr>
              <a:pPr eaLnBrk="1" fontAlgn="base" hangingPunct="1">
                <a:spcBef>
                  <a:spcPct val="0"/>
                </a:spcBef>
                <a:spcAft>
                  <a:spcPct val="0"/>
                </a:spcAft>
              </a:pPr>
              <a:t>2</a:t>
            </a:fld>
            <a:endParaRPr lang="ru-RU" altLang="ru-RU">
              <a:solidFill>
                <a:srgbClr val="898989"/>
              </a:solidFill>
              <a:latin typeface="Calibri" panose="020F0502020204030204" pitchFamily="34" charset="0"/>
            </a:endParaRPr>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1052514"/>
            <a:ext cx="6624638"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050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8575"/>
            <a:ext cx="4114800" cy="914400"/>
          </a:xfrm>
        </p:spPr>
        <p:txBody>
          <a:bodyPr/>
          <a:lstStyle/>
          <a:p>
            <a:r>
              <a:rPr lang="en-US" dirty="0"/>
              <a:t>Step 1 - Select an enterprise</a:t>
            </a:r>
            <a:endParaRPr lang="ru-RU" dirty="0"/>
          </a:p>
        </p:txBody>
      </p:sp>
      <p:sp>
        <p:nvSpPr>
          <p:cNvPr id="3" name="Объект 2"/>
          <p:cNvSpPr>
            <a:spLocks noGrp="1"/>
          </p:cNvSpPr>
          <p:nvPr>
            <p:ph idx="1"/>
          </p:nvPr>
        </p:nvSpPr>
        <p:spPr>
          <a:xfrm>
            <a:off x="1666876" y="803136"/>
            <a:ext cx="4714875" cy="6054864"/>
          </a:xfrm>
        </p:spPr>
        <p:txBody>
          <a:bodyPr/>
          <a:lstStyle/>
          <a:p>
            <a:pPr>
              <a:lnSpc>
                <a:spcPct val="110000"/>
              </a:lnSpc>
              <a:spcAft>
                <a:spcPts val="1200"/>
              </a:spcAft>
            </a:pPr>
            <a:r>
              <a:rPr lang="en-US" sz="1800" b="1" dirty="0"/>
              <a:t>Option 1 - supermarket;</a:t>
            </a:r>
          </a:p>
          <a:p>
            <a:pPr>
              <a:lnSpc>
                <a:spcPct val="110000"/>
              </a:lnSpc>
              <a:spcAft>
                <a:spcPts val="1200"/>
              </a:spcAft>
            </a:pPr>
            <a:r>
              <a:rPr lang="en-US" sz="1800" b="1" dirty="0"/>
              <a:t>Option 2 is a large agricultural enterprise;</a:t>
            </a:r>
          </a:p>
          <a:p>
            <a:pPr>
              <a:lnSpc>
                <a:spcPct val="110000"/>
              </a:lnSpc>
              <a:spcAft>
                <a:spcPts val="1200"/>
              </a:spcAft>
            </a:pPr>
            <a:r>
              <a:rPr lang="en-US" sz="1800" b="1" dirty="0"/>
              <a:t>Option 3 - petrochemical enterprise;</a:t>
            </a:r>
          </a:p>
          <a:p>
            <a:pPr>
              <a:lnSpc>
                <a:spcPct val="110000"/>
              </a:lnSpc>
              <a:spcAft>
                <a:spcPts val="1200"/>
              </a:spcAft>
            </a:pPr>
            <a:r>
              <a:rPr lang="en-US" sz="1800" b="1" dirty="0"/>
              <a:t>Option 4 - Metallurgical Plant;</a:t>
            </a:r>
          </a:p>
          <a:p>
            <a:pPr>
              <a:lnSpc>
                <a:spcPct val="110000"/>
              </a:lnSpc>
              <a:spcAft>
                <a:spcPts val="1200"/>
              </a:spcAft>
            </a:pPr>
            <a:r>
              <a:rPr lang="en-US" sz="1800" b="1" dirty="0"/>
              <a:t>Option 5 - garment factory;</a:t>
            </a:r>
          </a:p>
          <a:p>
            <a:pPr>
              <a:lnSpc>
                <a:spcPct val="110000"/>
              </a:lnSpc>
              <a:spcAft>
                <a:spcPts val="1200"/>
              </a:spcAft>
            </a:pPr>
            <a:r>
              <a:rPr lang="en-US" sz="1800" b="1" dirty="0"/>
              <a:t>Option 6 - an innovative enterprise for the production of scientific and technical Products;</a:t>
            </a:r>
          </a:p>
          <a:p>
            <a:pPr>
              <a:lnSpc>
                <a:spcPct val="110000"/>
              </a:lnSpc>
              <a:spcAft>
                <a:spcPts val="1200"/>
              </a:spcAft>
            </a:pPr>
            <a:r>
              <a:rPr lang="en-US" sz="1800" b="1" dirty="0"/>
              <a:t>Option 7 - car concern;</a:t>
            </a:r>
          </a:p>
          <a:p>
            <a:r>
              <a:rPr lang="en-US" sz="1800" b="1" dirty="0"/>
              <a:t>Option 8 - higher education institution;</a:t>
            </a:r>
          </a:p>
          <a:p>
            <a:r>
              <a:rPr lang="en-US" sz="1800" b="1" dirty="0"/>
              <a:t>Option 9 - a concert hall, a theater or a cinema;</a:t>
            </a:r>
          </a:p>
          <a:p>
            <a:r>
              <a:rPr lang="en-US" sz="1800" b="1" dirty="0"/>
              <a:t>Option 10 - confectionary factory;</a:t>
            </a:r>
          </a:p>
          <a:p>
            <a:endParaRPr lang="ru-RU" dirty="0"/>
          </a:p>
        </p:txBody>
      </p:sp>
      <p:sp>
        <p:nvSpPr>
          <p:cNvPr id="4" name="Номер слайда 3"/>
          <p:cNvSpPr>
            <a:spLocks noGrp="1"/>
          </p:cNvSpPr>
          <p:nvPr>
            <p:ph type="sldNum" sz="quarter" idx="10"/>
          </p:nvPr>
        </p:nvSpPr>
        <p:spPr/>
        <p:txBody>
          <a:bodyPr/>
          <a:lstStyle/>
          <a:p>
            <a:pPr defTabSz="457200" fontAlgn="base">
              <a:spcBef>
                <a:spcPct val="0"/>
              </a:spcBef>
              <a:spcAft>
                <a:spcPct val="0"/>
              </a:spcAft>
              <a:defRPr/>
            </a:pPr>
            <a:fld id="{3C7DC2BC-9C26-42ED-9786-2E2FE499DF6C}" type="slidenum">
              <a:rPr lang="en-US">
                <a:latin typeface="Arial" charset="0"/>
                <a:cs typeface="Arial"/>
              </a:rPr>
              <a:pPr defTabSz="457200" fontAlgn="base">
                <a:spcBef>
                  <a:spcPct val="0"/>
                </a:spcBef>
                <a:spcAft>
                  <a:spcPct val="0"/>
                </a:spcAft>
                <a:defRPr/>
              </a:pPr>
              <a:t>20</a:t>
            </a:fld>
            <a:endParaRPr lang="en-US">
              <a:latin typeface="Arial" charset="0"/>
              <a:cs typeface="Arial"/>
            </a:endParaRPr>
          </a:p>
        </p:txBody>
      </p:sp>
      <p:sp>
        <p:nvSpPr>
          <p:cNvPr id="7" name="Прямоугольник 6"/>
          <p:cNvSpPr/>
          <p:nvPr/>
        </p:nvSpPr>
        <p:spPr>
          <a:xfrm>
            <a:off x="6381750" y="803136"/>
            <a:ext cx="4286250" cy="5858014"/>
          </a:xfrm>
          <a:prstGeom prst="rect">
            <a:avLst/>
          </a:prstGeom>
        </p:spPr>
        <p:txBody>
          <a:bodyPr wrap="square">
            <a:spAutoFit/>
          </a:bodyPr>
          <a:lstStyle/>
          <a:p>
            <a:pPr defTabSz="457200" fontAlgn="base">
              <a:lnSpc>
                <a:spcPct val="150000"/>
              </a:lnSpc>
              <a:spcBef>
                <a:spcPct val="0"/>
              </a:spcBef>
              <a:spcAft>
                <a:spcPct val="0"/>
              </a:spcAft>
            </a:pPr>
            <a:r>
              <a:rPr lang="en-US" b="1" dirty="0">
                <a:solidFill>
                  <a:srgbClr val="000000"/>
                </a:solidFill>
                <a:latin typeface="Arial" charset="0"/>
                <a:cs typeface="Arial" charset="0"/>
              </a:rPr>
              <a:t>Option 11 - power station;</a:t>
            </a:r>
          </a:p>
          <a:p>
            <a:pPr defTabSz="457200" fontAlgn="base">
              <a:lnSpc>
                <a:spcPct val="150000"/>
              </a:lnSpc>
              <a:spcBef>
                <a:spcPct val="0"/>
              </a:spcBef>
              <a:spcAft>
                <a:spcPct val="0"/>
              </a:spcAft>
            </a:pPr>
            <a:r>
              <a:rPr lang="en-US" b="1" dirty="0">
                <a:solidFill>
                  <a:srgbClr val="000000"/>
                </a:solidFill>
                <a:latin typeface="Arial" charset="0"/>
                <a:cs typeface="Arial" charset="0"/>
              </a:rPr>
              <a:t>Option 12 - transport company;</a:t>
            </a:r>
          </a:p>
          <a:p>
            <a:pPr defTabSz="457200" fontAlgn="base">
              <a:lnSpc>
                <a:spcPct val="150000"/>
              </a:lnSpc>
              <a:spcBef>
                <a:spcPct val="0"/>
              </a:spcBef>
              <a:spcAft>
                <a:spcPct val="0"/>
              </a:spcAft>
            </a:pPr>
            <a:r>
              <a:rPr lang="en-US" b="1" dirty="0">
                <a:solidFill>
                  <a:srgbClr val="000000"/>
                </a:solidFill>
                <a:latin typeface="Arial" charset="0"/>
                <a:cs typeface="Arial" charset="0"/>
              </a:rPr>
              <a:t>Option 13 - the bank;</a:t>
            </a:r>
          </a:p>
          <a:p>
            <a:pPr defTabSz="457200" fontAlgn="base">
              <a:lnSpc>
                <a:spcPct val="150000"/>
              </a:lnSpc>
              <a:spcBef>
                <a:spcPct val="0"/>
              </a:spcBef>
              <a:spcAft>
                <a:spcPct val="0"/>
              </a:spcAft>
            </a:pPr>
            <a:r>
              <a:rPr lang="en-US" b="1" dirty="0">
                <a:solidFill>
                  <a:srgbClr val="000000"/>
                </a:solidFill>
                <a:latin typeface="Arial" charset="0"/>
                <a:cs typeface="Arial" charset="0"/>
              </a:rPr>
              <a:t>Option 14 - tour operator;</a:t>
            </a:r>
          </a:p>
          <a:p>
            <a:pPr defTabSz="457200" fontAlgn="base">
              <a:lnSpc>
                <a:spcPct val="150000"/>
              </a:lnSpc>
              <a:spcBef>
                <a:spcPct val="0"/>
              </a:spcBef>
              <a:spcAft>
                <a:spcPct val="0"/>
              </a:spcAft>
            </a:pPr>
            <a:r>
              <a:rPr lang="en-US" b="1" dirty="0">
                <a:solidFill>
                  <a:srgbClr val="000000"/>
                </a:solidFill>
                <a:latin typeface="Arial" charset="0"/>
                <a:cs typeface="Arial" charset="0"/>
              </a:rPr>
              <a:t>Option 15 - insurance company;</a:t>
            </a:r>
          </a:p>
          <a:p>
            <a:pPr defTabSz="457200" fontAlgn="base">
              <a:lnSpc>
                <a:spcPct val="150000"/>
              </a:lnSpc>
              <a:spcBef>
                <a:spcPct val="0"/>
              </a:spcBef>
              <a:spcAft>
                <a:spcPct val="0"/>
              </a:spcAft>
            </a:pPr>
            <a:r>
              <a:rPr lang="en-US" b="1" dirty="0">
                <a:solidFill>
                  <a:srgbClr val="000000"/>
                </a:solidFill>
                <a:latin typeface="Arial" charset="0"/>
                <a:cs typeface="Arial" charset="0"/>
              </a:rPr>
              <a:t>Option 16 - construction company;</a:t>
            </a:r>
          </a:p>
          <a:p>
            <a:pPr defTabSz="457200" fontAlgn="base">
              <a:lnSpc>
                <a:spcPct val="150000"/>
              </a:lnSpc>
              <a:spcBef>
                <a:spcPct val="0"/>
              </a:spcBef>
              <a:spcAft>
                <a:spcPct val="0"/>
              </a:spcAft>
            </a:pPr>
            <a:r>
              <a:rPr lang="en-US" b="1" dirty="0">
                <a:solidFill>
                  <a:srgbClr val="000000"/>
                </a:solidFill>
                <a:latin typeface="Arial" charset="0"/>
                <a:cs typeface="Arial" charset="0"/>
              </a:rPr>
              <a:t>Option 17 - Exchange;</a:t>
            </a:r>
          </a:p>
          <a:p>
            <a:pPr defTabSz="457200" fontAlgn="base">
              <a:lnSpc>
                <a:spcPct val="150000"/>
              </a:lnSpc>
              <a:spcBef>
                <a:spcPct val="0"/>
              </a:spcBef>
              <a:spcAft>
                <a:spcPct val="0"/>
              </a:spcAft>
            </a:pPr>
            <a:r>
              <a:rPr lang="en-US" b="1" dirty="0">
                <a:solidFill>
                  <a:srgbClr val="000000"/>
                </a:solidFill>
                <a:latin typeface="Arial" charset="0"/>
                <a:cs typeface="Arial" charset="0"/>
              </a:rPr>
              <a:t>Option 18 is a large wholesale trade enterprise with access to an inter-</a:t>
            </a:r>
          </a:p>
          <a:p>
            <a:pPr defTabSz="457200" fontAlgn="base">
              <a:lnSpc>
                <a:spcPct val="150000"/>
              </a:lnSpc>
              <a:spcBef>
                <a:spcPct val="0"/>
              </a:spcBef>
              <a:spcAft>
                <a:spcPct val="0"/>
              </a:spcAft>
            </a:pPr>
            <a:r>
              <a:rPr lang="en-US" b="1" dirty="0">
                <a:solidFill>
                  <a:srgbClr val="000000"/>
                </a:solidFill>
                <a:latin typeface="Arial" charset="0"/>
                <a:cs typeface="Arial" charset="0"/>
              </a:rPr>
              <a:t>The national market;</a:t>
            </a:r>
          </a:p>
          <a:p>
            <a:pPr defTabSz="457200" fontAlgn="base">
              <a:lnSpc>
                <a:spcPct val="150000"/>
              </a:lnSpc>
              <a:spcBef>
                <a:spcPct val="0"/>
              </a:spcBef>
              <a:spcAft>
                <a:spcPct val="0"/>
              </a:spcAft>
            </a:pPr>
            <a:r>
              <a:rPr lang="en-US" b="1" dirty="0">
                <a:solidFill>
                  <a:srgbClr val="000000"/>
                </a:solidFill>
                <a:latin typeface="Arial" charset="0"/>
                <a:cs typeface="Arial" charset="0"/>
              </a:rPr>
              <a:t>Option 19 - an enterprise for the extraction of minerals;</a:t>
            </a:r>
          </a:p>
          <a:p>
            <a:pPr defTabSz="457200" fontAlgn="base">
              <a:lnSpc>
                <a:spcPct val="150000"/>
              </a:lnSpc>
              <a:spcBef>
                <a:spcPct val="0"/>
              </a:spcBef>
              <a:spcAft>
                <a:spcPct val="0"/>
              </a:spcAft>
            </a:pPr>
            <a:r>
              <a:rPr lang="en-US" b="1" dirty="0">
                <a:solidFill>
                  <a:srgbClr val="000000"/>
                </a:solidFill>
                <a:latin typeface="Arial" charset="0"/>
                <a:cs typeface="Arial" charset="0"/>
              </a:rPr>
              <a:t>Option 20 - an enterprise for the production of military weapons.</a:t>
            </a:r>
          </a:p>
        </p:txBody>
      </p:sp>
      <p:pic>
        <p:nvPicPr>
          <p:cNvPr id="8" name="Picture 2" descr="http://www.ifmo.ru/file/news/4246/itmo_horiz_white_e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6050" y="1"/>
            <a:ext cx="4171950" cy="76994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832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726" y="152400"/>
            <a:ext cx="6254114" cy="914400"/>
          </a:xfrm>
        </p:spPr>
        <p:txBody>
          <a:bodyPr/>
          <a:lstStyle/>
          <a:p>
            <a:r>
              <a:rPr lang="en-US" dirty="0"/>
              <a:t>Step 2 - Task 1. </a:t>
            </a:r>
            <a:r>
              <a:rPr lang="ru-RU" dirty="0"/>
              <a:t>Классифицировать предприятие (минимум 5 признаков)</a:t>
            </a:r>
            <a:endParaRPr lang="en-US" dirty="0">
              <a:solidFill>
                <a:schemeClr val="accent2"/>
              </a:solidFill>
            </a:endParaRPr>
          </a:p>
        </p:txBody>
      </p:sp>
      <p:sp>
        <p:nvSpPr>
          <p:cNvPr id="3" name="Content Placeholder 2"/>
          <p:cNvSpPr>
            <a:spLocks noGrp="1"/>
          </p:cNvSpPr>
          <p:nvPr>
            <p:ph idx="1"/>
          </p:nvPr>
        </p:nvSpPr>
        <p:spPr>
          <a:xfrm>
            <a:off x="1039091" y="1396538"/>
            <a:ext cx="9900458" cy="2703021"/>
          </a:xfrm>
        </p:spPr>
        <p:txBody>
          <a:bodyPr/>
          <a:lstStyle/>
          <a:p>
            <a:pPr>
              <a:lnSpc>
                <a:spcPct val="110000"/>
              </a:lnSpc>
              <a:spcAft>
                <a:spcPts val="1200"/>
              </a:spcAft>
            </a:pPr>
            <a:r>
              <a:rPr lang="en-US" dirty="0"/>
              <a:t>I. </a:t>
            </a:r>
            <a:r>
              <a:rPr lang="ru-RU" dirty="0" smtClean="0"/>
              <a:t>Можно взять существующее предприятие</a:t>
            </a:r>
            <a:endParaRPr lang="en-US" dirty="0"/>
          </a:p>
          <a:p>
            <a:pPr>
              <a:lnSpc>
                <a:spcPct val="110000"/>
              </a:lnSpc>
              <a:spcAft>
                <a:spcPts val="1200"/>
              </a:spcAft>
            </a:pPr>
            <a:r>
              <a:rPr lang="en-US" dirty="0"/>
              <a:t>1) </a:t>
            </a:r>
            <a:r>
              <a:rPr lang="ru-RU" dirty="0" smtClean="0"/>
              <a:t>Определить его организационно-правовую форму, дать ей характеристики (гражданский кодекс РФ)</a:t>
            </a:r>
            <a:r>
              <a:rPr lang="en-US" dirty="0" smtClean="0"/>
              <a:t>;</a:t>
            </a:r>
            <a:endParaRPr lang="en-US" dirty="0"/>
          </a:p>
          <a:p>
            <a:pPr>
              <a:lnSpc>
                <a:spcPct val="110000"/>
              </a:lnSpc>
              <a:spcAft>
                <a:spcPts val="1200"/>
              </a:spcAft>
            </a:pPr>
            <a:r>
              <a:rPr lang="en-US" dirty="0"/>
              <a:t>2) </a:t>
            </a:r>
            <a:r>
              <a:rPr lang="ru-RU" dirty="0" smtClean="0"/>
              <a:t>Дать классификацию предприятия по различным признакам</a:t>
            </a:r>
            <a:r>
              <a:rPr lang="en-US" dirty="0" smtClean="0"/>
              <a:t>;</a:t>
            </a:r>
            <a:endParaRPr lang="en-US" dirty="0"/>
          </a:p>
          <a:p>
            <a:pPr>
              <a:lnSpc>
                <a:spcPct val="110000"/>
              </a:lnSpc>
              <a:spcAft>
                <a:spcPts val="1200"/>
              </a:spcAft>
            </a:pPr>
            <a:r>
              <a:rPr lang="en-US" dirty="0"/>
              <a:t>3) </a:t>
            </a:r>
            <a:r>
              <a:rPr lang="ru-RU" dirty="0" smtClean="0"/>
              <a:t>Результат представить в табличном виде</a:t>
            </a:r>
            <a:r>
              <a:rPr lang="en-US" dirty="0" smtClean="0"/>
              <a:t>.</a:t>
            </a:r>
            <a:endParaRPr lang="en-US" dirty="0"/>
          </a:p>
        </p:txBody>
      </p:sp>
      <p:sp>
        <p:nvSpPr>
          <p:cNvPr id="5" name="Slide Number Placeholder 2"/>
          <p:cNvSpPr>
            <a:spLocks noGrp="1"/>
          </p:cNvSpPr>
          <p:nvPr>
            <p:ph type="sldNum" sz="quarter" idx="10"/>
          </p:nvPr>
        </p:nvSpPr>
        <p:spPr>
          <a:xfrm>
            <a:off x="7924800" y="6324601"/>
            <a:ext cx="2743200" cy="365125"/>
          </a:xfrm>
        </p:spPr>
        <p:txBody>
          <a:bodyPr/>
          <a:lstStyle/>
          <a:p>
            <a:pPr defTabSz="457200" fontAlgn="base">
              <a:spcBef>
                <a:spcPct val="0"/>
              </a:spcBef>
              <a:spcAft>
                <a:spcPct val="0"/>
              </a:spcAft>
              <a:defRPr/>
            </a:pPr>
            <a:fld id="{3C7DC2BC-9C26-42ED-9786-2E2FE499DF6C}" type="slidenum">
              <a:rPr lang="en-US">
                <a:latin typeface="Arial" charset="0"/>
                <a:cs typeface="Arial"/>
              </a:rPr>
              <a:pPr defTabSz="457200" fontAlgn="base">
                <a:spcBef>
                  <a:spcPct val="0"/>
                </a:spcBef>
                <a:spcAft>
                  <a:spcPct val="0"/>
                </a:spcAft>
                <a:defRPr/>
              </a:pPr>
              <a:t>21</a:t>
            </a:fld>
            <a:endParaRPr lang="en-US" dirty="0">
              <a:latin typeface="Arial" charset="0"/>
              <a:cs typeface="Arial"/>
            </a:endParaRPr>
          </a:p>
        </p:txBody>
      </p:sp>
      <p:pic>
        <p:nvPicPr>
          <p:cNvPr id="6" name="Picture 2" descr="http://www.ifmo.ru/file/news/4246/itmo_horiz_white_e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6050" y="1"/>
            <a:ext cx="4171950" cy="76994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graphicFrame>
        <p:nvGraphicFramePr>
          <p:cNvPr id="4" name="Таблица 3"/>
          <p:cNvGraphicFramePr>
            <a:graphicFrameLocks noGrp="1"/>
          </p:cNvGraphicFramePr>
          <p:nvPr>
            <p:extLst>
              <p:ext uri="{D42A27DB-BD31-4B8C-83A1-F6EECF244321}">
                <p14:modId xmlns:p14="http://schemas.microsoft.com/office/powerpoint/2010/main" val="2999557407"/>
              </p:ext>
            </p:extLst>
          </p:nvPr>
        </p:nvGraphicFramePr>
        <p:xfrm>
          <a:off x="199505" y="3815080"/>
          <a:ext cx="11579630" cy="3042920"/>
        </p:xfrm>
        <a:graphic>
          <a:graphicData uri="http://schemas.openxmlformats.org/drawingml/2006/table">
            <a:tbl>
              <a:tblPr firstRow="1" bandRow="1">
                <a:tableStyleId>{5C22544A-7EE6-4342-B048-85BDC9FD1C3A}</a:tableStyleId>
              </a:tblPr>
              <a:tblGrid>
                <a:gridCol w="5789815">
                  <a:extLst>
                    <a:ext uri="{9D8B030D-6E8A-4147-A177-3AD203B41FA5}">
                      <a16:colId xmlns:a16="http://schemas.microsoft.com/office/drawing/2014/main" val="181474977"/>
                    </a:ext>
                  </a:extLst>
                </a:gridCol>
                <a:gridCol w="5789815">
                  <a:extLst>
                    <a:ext uri="{9D8B030D-6E8A-4147-A177-3AD203B41FA5}">
                      <a16:colId xmlns:a16="http://schemas.microsoft.com/office/drawing/2014/main" val="1987105574"/>
                    </a:ext>
                  </a:extLst>
                </a:gridCol>
              </a:tblGrid>
              <a:tr h="370840">
                <a:tc>
                  <a:txBody>
                    <a:bodyPr/>
                    <a:lstStyle/>
                    <a:p>
                      <a:r>
                        <a:rPr lang="ru-RU" dirty="0" smtClean="0"/>
                        <a:t>Предприятие …</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Характеристика организационно-правовой формы:  </a:t>
                      </a:r>
                      <a:r>
                        <a:rPr lang="ru-RU" dirty="0" smtClean="0"/>
                        <a:t>Формирование капитала, Управление, распределение</a:t>
                      </a:r>
                      <a:r>
                        <a:rPr lang="ru-RU" baseline="0" dirty="0" smtClean="0"/>
                        <a:t> прибыли, др. особенности</a:t>
                      </a:r>
                      <a:endParaRPr lang="ru-RU" dirty="0" smtClean="0"/>
                    </a:p>
                    <a:p>
                      <a:endParaRPr lang="ru-RU" dirty="0"/>
                    </a:p>
                  </a:txBody>
                  <a:tcPr/>
                </a:tc>
                <a:extLst>
                  <a:ext uri="{0D108BD9-81ED-4DB2-BD59-A6C34878D82A}">
                    <a16:rowId xmlns:a16="http://schemas.microsoft.com/office/drawing/2014/main" val="122730769"/>
                  </a:ext>
                </a:extLst>
              </a:tr>
              <a:tr h="370840">
                <a:tc>
                  <a:txBody>
                    <a:bodyPr/>
                    <a:lstStyle/>
                    <a:p>
                      <a:r>
                        <a:rPr lang="ru-RU" dirty="0" smtClean="0"/>
                        <a:t>1) По</a:t>
                      </a:r>
                      <a:r>
                        <a:rPr lang="ru-RU" baseline="0" dirty="0" smtClean="0"/>
                        <a:t> размерам</a:t>
                      </a:r>
                      <a:endParaRPr lang="ru-RU" dirty="0"/>
                    </a:p>
                  </a:txBody>
                  <a:tcPr/>
                </a:tc>
                <a:tc>
                  <a:txBody>
                    <a:bodyPr/>
                    <a:lstStyle/>
                    <a:p>
                      <a:endParaRPr lang="ru-RU" dirty="0"/>
                    </a:p>
                  </a:txBody>
                  <a:tcPr/>
                </a:tc>
                <a:extLst>
                  <a:ext uri="{0D108BD9-81ED-4DB2-BD59-A6C34878D82A}">
                    <a16:rowId xmlns:a16="http://schemas.microsoft.com/office/drawing/2014/main" val="3637318159"/>
                  </a:ext>
                </a:extLst>
              </a:tr>
              <a:tr h="370840">
                <a:tc>
                  <a:txBody>
                    <a:bodyPr/>
                    <a:lstStyle/>
                    <a:p>
                      <a:r>
                        <a:rPr lang="ru-RU" dirty="0" smtClean="0"/>
                        <a:t>2) По ОКВЭД</a:t>
                      </a:r>
                      <a:endParaRPr lang="ru-RU" dirty="0"/>
                    </a:p>
                  </a:txBody>
                  <a:tcPr/>
                </a:tc>
                <a:tc>
                  <a:txBody>
                    <a:bodyPr/>
                    <a:lstStyle/>
                    <a:p>
                      <a:endParaRPr lang="ru-RU"/>
                    </a:p>
                  </a:txBody>
                  <a:tcPr/>
                </a:tc>
                <a:extLst>
                  <a:ext uri="{0D108BD9-81ED-4DB2-BD59-A6C34878D82A}">
                    <a16:rowId xmlns:a16="http://schemas.microsoft.com/office/drawing/2014/main" val="1092313198"/>
                  </a:ext>
                </a:extLst>
              </a:tr>
              <a:tr h="370840">
                <a:tc>
                  <a:txBody>
                    <a:bodyPr/>
                    <a:lstStyle/>
                    <a:p>
                      <a:r>
                        <a:rPr lang="ru-RU" dirty="0" smtClean="0"/>
                        <a:t>3) ..</a:t>
                      </a:r>
                      <a:endParaRPr lang="ru-RU" dirty="0"/>
                    </a:p>
                  </a:txBody>
                  <a:tcPr/>
                </a:tc>
                <a:tc>
                  <a:txBody>
                    <a:bodyPr/>
                    <a:lstStyle/>
                    <a:p>
                      <a:endParaRPr lang="ru-RU"/>
                    </a:p>
                  </a:txBody>
                  <a:tcPr/>
                </a:tc>
                <a:extLst>
                  <a:ext uri="{0D108BD9-81ED-4DB2-BD59-A6C34878D82A}">
                    <a16:rowId xmlns:a16="http://schemas.microsoft.com/office/drawing/2014/main" val="1204920313"/>
                  </a:ext>
                </a:extLst>
              </a:tr>
              <a:tr h="370840">
                <a:tc>
                  <a:txBody>
                    <a:bodyPr/>
                    <a:lstStyle/>
                    <a:p>
                      <a:r>
                        <a:rPr lang="ru-RU" dirty="0" smtClean="0"/>
                        <a:t>..</a:t>
                      </a:r>
                      <a:endParaRPr lang="ru-RU" dirty="0"/>
                    </a:p>
                  </a:txBody>
                  <a:tcPr/>
                </a:tc>
                <a:tc>
                  <a:txBody>
                    <a:bodyPr/>
                    <a:lstStyle/>
                    <a:p>
                      <a:endParaRPr lang="ru-RU"/>
                    </a:p>
                  </a:txBody>
                  <a:tcPr/>
                </a:tc>
                <a:extLst>
                  <a:ext uri="{0D108BD9-81ED-4DB2-BD59-A6C34878D82A}">
                    <a16:rowId xmlns:a16="http://schemas.microsoft.com/office/drawing/2014/main" val="773591508"/>
                  </a:ext>
                </a:extLst>
              </a:tr>
              <a:tr h="370840">
                <a:tc>
                  <a:txBody>
                    <a:bodyPr/>
                    <a:lstStyle/>
                    <a:p>
                      <a:r>
                        <a:rPr lang="ru-RU" dirty="0" smtClean="0"/>
                        <a:t>..</a:t>
                      </a:r>
                      <a:endParaRPr lang="ru-RU" dirty="0"/>
                    </a:p>
                  </a:txBody>
                  <a:tcPr/>
                </a:tc>
                <a:tc>
                  <a:txBody>
                    <a:bodyPr/>
                    <a:lstStyle/>
                    <a:p>
                      <a:endParaRPr lang="ru-RU" dirty="0"/>
                    </a:p>
                  </a:txBody>
                  <a:tcPr/>
                </a:tc>
                <a:extLst>
                  <a:ext uri="{0D108BD9-81ED-4DB2-BD59-A6C34878D82A}">
                    <a16:rowId xmlns:a16="http://schemas.microsoft.com/office/drawing/2014/main" val="1639200722"/>
                  </a:ext>
                </a:extLst>
              </a:tr>
            </a:tbl>
          </a:graphicData>
        </a:graphic>
      </p:graphicFrame>
    </p:spTree>
    <p:extLst>
      <p:ext uri="{BB962C8B-B14F-4D97-AF65-F5344CB8AC3E}">
        <p14:creationId xmlns:p14="http://schemas.microsoft.com/office/powerpoint/2010/main" val="2667835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578" y="152400"/>
            <a:ext cx="5827223" cy="914400"/>
          </a:xfrm>
        </p:spPr>
        <p:txBody>
          <a:bodyPr/>
          <a:lstStyle/>
          <a:p>
            <a:r>
              <a:rPr lang="en-US" dirty="0"/>
              <a:t>Step </a:t>
            </a:r>
            <a:r>
              <a:rPr lang="ru-RU" dirty="0" smtClean="0"/>
              <a:t>3</a:t>
            </a:r>
            <a:r>
              <a:rPr lang="en-US" dirty="0" smtClean="0"/>
              <a:t> </a:t>
            </a:r>
            <a:r>
              <a:rPr lang="en-US" dirty="0"/>
              <a:t>- Task </a:t>
            </a:r>
            <a:r>
              <a:rPr lang="ru-RU" dirty="0" smtClean="0"/>
              <a:t>2</a:t>
            </a:r>
            <a:r>
              <a:rPr lang="en-US" dirty="0" smtClean="0"/>
              <a:t>. </a:t>
            </a:r>
            <a:r>
              <a:rPr lang="ru-RU" dirty="0"/>
              <a:t>Анализ среды функционирования предприятия</a:t>
            </a:r>
            <a:endParaRPr lang="en-US" dirty="0">
              <a:solidFill>
                <a:schemeClr val="accent2"/>
              </a:solidFill>
            </a:endParaRPr>
          </a:p>
        </p:txBody>
      </p:sp>
      <p:sp>
        <p:nvSpPr>
          <p:cNvPr id="3" name="Content Placeholder 2"/>
          <p:cNvSpPr>
            <a:spLocks noGrp="1"/>
          </p:cNvSpPr>
          <p:nvPr>
            <p:ph idx="1"/>
          </p:nvPr>
        </p:nvSpPr>
        <p:spPr>
          <a:xfrm>
            <a:off x="1981200" y="1524001"/>
            <a:ext cx="8229600" cy="4200525"/>
          </a:xfrm>
        </p:spPr>
        <p:txBody>
          <a:bodyPr/>
          <a:lstStyle/>
          <a:p>
            <a:pPr>
              <a:lnSpc>
                <a:spcPct val="110000"/>
              </a:lnSpc>
              <a:spcAft>
                <a:spcPts val="1200"/>
              </a:spcAft>
            </a:pPr>
            <a:r>
              <a:rPr lang="en-US" dirty="0" smtClean="0"/>
              <a:t>1</a:t>
            </a:r>
            <a:r>
              <a:rPr lang="en-US" dirty="0"/>
              <a:t>) To study the factors that affecting the enterprise: external and internal factors;</a:t>
            </a:r>
          </a:p>
          <a:p>
            <a:pPr>
              <a:lnSpc>
                <a:spcPct val="110000"/>
              </a:lnSpc>
              <a:spcAft>
                <a:spcPts val="1200"/>
              </a:spcAft>
            </a:pPr>
            <a:r>
              <a:rPr lang="en-US" dirty="0"/>
              <a:t>2) Describe the products produced by the enterprise;</a:t>
            </a:r>
          </a:p>
          <a:p>
            <a:pPr>
              <a:lnSpc>
                <a:spcPct val="110000"/>
              </a:lnSpc>
              <a:spcAft>
                <a:spcPts val="1200"/>
              </a:spcAft>
            </a:pPr>
            <a:r>
              <a:rPr lang="en-US" dirty="0"/>
              <a:t>3) </a:t>
            </a:r>
            <a:r>
              <a:rPr lang="ru-RU" dirty="0" smtClean="0"/>
              <a:t>Обобщить результаты анализа внешней и внутренней среды</a:t>
            </a:r>
          </a:p>
          <a:p>
            <a:pPr>
              <a:lnSpc>
                <a:spcPct val="110000"/>
              </a:lnSpc>
              <a:spcAft>
                <a:spcPts val="1200"/>
              </a:spcAft>
            </a:pPr>
            <a:r>
              <a:rPr lang="ru-RU" dirty="0" smtClean="0"/>
              <a:t>4) Сделать выводы: </a:t>
            </a:r>
            <a:r>
              <a:rPr lang="en-US" dirty="0" smtClean="0"/>
              <a:t>Try </a:t>
            </a:r>
            <a:r>
              <a:rPr lang="en-US" dirty="0"/>
              <a:t>to answer the answer to the question: "What was the purpose of the work of the enterprise in the past? 4-5 years? ".</a:t>
            </a:r>
          </a:p>
        </p:txBody>
      </p:sp>
      <p:sp>
        <p:nvSpPr>
          <p:cNvPr id="5" name="Slide Number Placeholder 2"/>
          <p:cNvSpPr>
            <a:spLocks noGrp="1"/>
          </p:cNvSpPr>
          <p:nvPr>
            <p:ph type="sldNum" sz="quarter" idx="10"/>
          </p:nvPr>
        </p:nvSpPr>
        <p:spPr>
          <a:xfrm>
            <a:off x="7924800" y="6324601"/>
            <a:ext cx="2743200" cy="365125"/>
          </a:xfrm>
        </p:spPr>
        <p:txBody>
          <a:bodyPr/>
          <a:lstStyle/>
          <a:p>
            <a:pPr defTabSz="457200" fontAlgn="base">
              <a:spcBef>
                <a:spcPct val="0"/>
              </a:spcBef>
              <a:spcAft>
                <a:spcPct val="0"/>
              </a:spcAft>
              <a:defRPr/>
            </a:pPr>
            <a:fld id="{3C7DC2BC-9C26-42ED-9786-2E2FE499DF6C}" type="slidenum">
              <a:rPr lang="en-US">
                <a:latin typeface="Arial" charset="0"/>
                <a:cs typeface="Arial"/>
              </a:rPr>
              <a:pPr defTabSz="457200" fontAlgn="base">
                <a:spcBef>
                  <a:spcPct val="0"/>
                </a:spcBef>
                <a:spcAft>
                  <a:spcPct val="0"/>
                </a:spcAft>
                <a:defRPr/>
              </a:pPr>
              <a:t>22</a:t>
            </a:fld>
            <a:endParaRPr lang="en-US" dirty="0">
              <a:latin typeface="Arial" charset="0"/>
              <a:cs typeface="Arial"/>
            </a:endParaRPr>
          </a:p>
        </p:txBody>
      </p:sp>
      <p:pic>
        <p:nvPicPr>
          <p:cNvPr id="6" name="Picture 2" descr="http://www.ifmo.ru/file/news/4246/itmo_horiz_white_e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6050" y="1"/>
            <a:ext cx="4171950" cy="76994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833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Объект 6"/>
          <p:cNvGraphicFramePr>
            <a:graphicFrameLocks noGrp="1"/>
          </p:cNvGraphicFramePr>
          <p:nvPr>
            <p:ph idx="1"/>
            <p:extLst/>
          </p:nvPr>
        </p:nvGraphicFramePr>
        <p:xfrm>
          <a:off x="1752600" y="1219200"/>
          <a:ext cx="8486776" cy="5318760"/>
        </p:xfrm>
        <a:graphic>
          <a:graphicData uri="http://schemas.openxmlformats.org/drawingml/2006/table">
            <a:tbl>
              <a:tblPr firstRow="1" bandRow="1">
                <a:tableStyleId>{5C22544A-7EE6-4342-B048-85BDC9FD1C3A}</a:tableStyleId>
              </a:tblPr>
              <a:tblGrid>
                <a:gridCol w="1444688">
                  <a:extLst>
                    <a:ext uri="{9D8B030D-6E8A-4147-A177-3AD203B41FA5}">
                      <a16:colId xmlns:a16="http://schemas.microsoft.com/office/drawing/2014/main" val="1148227779"/>
                    </a:ext>
                  </a:extLst>
                </a:gridCol>
                <a:gridCol w="1760522">
                  <a:extLst>
                    <a:ext uri="{9D8B030D-6E8A-4147-A177-3AD203B41FA5}">
                      <a16:colId xmlns:a16="http://schemas.microsoft.com/office/drawing/2014/main" val="2044602099"/>
                    </a:ext>
                  </a:extLst>
                </a:gridCol>
                <a:gridCol w="1760522">
                  <a:extLst>
                    <a:ext uri="{9D8B030D-6E8A-4147-A177-3AD203B41FA5}">
                      <a16:colId xmlns:a16="http://schemas.microsoft.com/office/drawing/2014/main" val="2783836765"/>
                    </a:ext>
                  </a:extLst>
                </a:gridCol>
                <a:gridCol w="1760522">
                  <a:extLst>
                    <a:ext uri="{9D8B030D-6E8A-4147-A177-3AD203B41FA5}">
                      <a16:colId xmlns:a16="http://schemas.microsoft.com/office/drawing/2014/main" val="3078218484"/>
                    </a:ext>
                  </a:extLst>
                </a:gridCol>
                <a:gridCol w="1760522">
                  <a:extLst>
                    <a:ext uri="{9D8B030D-6E8A-4147-A177-3AD203B41FA5}">
                      <a16:colId xmlns:a16="http://schemas.microsoft.com/office/drawing/2014/main" val="2352272559"/>
                    </a:ext>
                  </a:extLst>
                </a:gridCol>
              </a:tblGrid>
              <a:tr h="370840">
                <a:tc>
                  <a:txBody>
                    <a:bodyPr/>
                    <a:lstStyle/>
                    <a:p>
                      <a:pPr algn="ctr"/>
                      <a:r>
                        <a:rPr lang="en-US" dirty="0"/>
                        <a:t>factors</a:t>
                      </a:r>
                      <a:endParaRPr lang="ru-RU" dirty="0"/>
                    </a:p>
                  </a:txBody>
                  <a:tcPr/>
                </a:tc>
                <a:tc>
                  <a:txBody>
                    <a:bodyPr/>
                    <a:lstStyle/>
                    <a:p>
                      <a:pPr algn="ctr"/>
                      <a:r>
                        <a:rPr lang="en-US" dirty="0"/>
                        <a:t>Importance – A (0-10) </a:t>
                      </a:r>
                      <a:endParaRPr lang="ru-RU" dirty="0"/>
                    </a:p>
                  </a:txBody>
                  <a:tcPr/>
                </a:tc>
                <a:tc>
                  <a:txBody>
                    <a:bodyPr/>
                    <a:lstStyle/>
                    <a:p>
                      <a:pPr algn="ctr"/>
                      <a:r>
                        <a:rPr lang="en-US" dirty="0"/>
                        <a:t>Strength – B (0-10)</a:t>
                      </a:r>
                      <a:endParaRPr lang="ru-RU" dirty="0"/>
                    </a:p>
                  </a:txBody>
                  <a:tcPr/>
                </a:tc>
                <a:tc>
                  <a:txBody>
                    <a:bodyPr/>
                    <a:lstStyle/>
                    <a:p>
                      <a:pPr algn="ctr"/>
                      <a:r>
                        <a:rPr lang="en-US" dirty="0"/>
                        <a:t>Direction – C (+/-)</a:t>
                      </a:r>
                      <a:endParaRPr lang="ru-RU" dirty="0"/>
                    </a:p>
                  </a:txBody>
                  <a:tcPr/>
                </a:tc>
                <a:tc>
                  <a:txBody>
                    <a:bodyPr/>
                    <a:lstStyle/>
                    <a:p>
                      <a:pPr algn="ctr"/>
                      <a:r>
                        <a:rPr lang="en-US" dirty="0"/>
                        <a:t>D=A*B*C</a:t>
                      </a:r>
                      <a:endParaRPr lang="ru-RU" dirty="0"/>
                    </a:p>
                  </a:txBody>
                  <a:tcPr/>
                </a:tc>
                <a:extLst>
                  <a:ext uri="{0D108BD9-81ED-4DB2-BD59-A6C34878D82A}">
                    <a16:rowId xmlns:a16="http://schemas.microsoft.com/office/drawing/2014/main" val="2788235123"/>
                  </a:ext>
                </a:extLst>
              </a:tr>
              <a:tr h="370840">
                <a:tc>
                  <a:txBody>
                    <a:bodyPr/>
                    <a:lstStyle/>
                    <a:p>
                      <a:r>
                        <a:rPr lang="en-US" dirty="0"/>
                        <a:t>1) external</a:t>
                      </a:r>
                      <a:endParaRPr lang="ru-RU" dirty="0"/>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2488966686"/>
                  </a:ext>
                </a:extLst>
              </a:tr>
              <a:tr h="370840">
                <a:tc>
                  <a:txBody>
                    <a:bodyPr/>
                    <a:lstStyle/>
                    <a:p>
                      <a:r>
                        <a:rPr lang="en-US" dirty="0"/>
                        <a:t>a) macro</a:t>
                      </a:r>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23824777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political</a:t>
                      </a:r>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620635944"/>
                  </a:ext>
                </a:extLst>
              </a:tr>
              <a:tr h="0">
                <a:tc>
                  <a:txBody>
                    <a:bodyPr/>
                    <a:lstStyle/>
                    <a:p>
                      <a:r>
                        <a:rPr lang="en-US" dirty="0"/>
                        <a:t>…</a:t>
                      </a:r>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2108465712"/>
                  </a:ext>
                </a:extLst>
              </a:tr>
              <a:tr h="291592">
                <a:tc>
                  <a:txBody>
                    <a:bodyPr/>
                    <a:lstStyle/>
                    <a:p>
                      <a:r>
                        <a:rPr lang="en-US" dirty="0"/>
                        <a:t>b) micro</a:t>
                      </a:r>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2668181511"/>
                  </a:ext>
                </a:extLst>
              </a:tr>
              <a:tr h="0">
                <a:tc>
                  <a:txBody>
                    <a:bodyPr/>
                    <a:lstStyle/>
                    <a:p>
                      <a:r>
                        <a:rPr lang="en-US" dirty="0"/>
                        <a:t>competitors</a:t>
                      </a:r>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819014191"/>
                  </a:ext>
                </a:extLst>
              </a:tr>
              <a:tr h="274320">
                <a:tc>
                  <a:txBody>
                    <a:bodyPr/>
                    <a:lstStyle/>
                    <a:p>
                      <a:r>
                        <a:rPr lang="en-US" dirty="0"/>
                        <a:t>…</a:t>
                      </a:r>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4195403381"/>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internal</a:t>
                      </a:r>
                      <a:endParaRPr lang="ru-RU" dirty="0"/>
                    </a:p>
                    <a:p>
                      <a:r>
                        <a:rPr lang="en-US" dirty="0"/>
                        <a:t>Finance</a:t>
                      </a:r>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52785674"/>
                  </a:ext>
                </a:extLst>
              </a:tr>
              <a:tr h="0">
                <a:tc>
                  <a:txBody>
                    <a:bodyPr/>
                    <a:lstStyle/>
                    <a:p>
                      <a:r>
                        <a:rPr lang="en-US" dirty="0"/>
                        <a:t>marketing</a:t>
                      </a:r>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409965793"/>
                  </a:ext>
                </a:extLst>
              </a:tr>
              <a:tr h="143256">
                <a:tc>
                  <a:txBody>
                    <a:bodyPr/>
                    <a:lstStyle/>
                    <a:p>
                      <a:r>
                        <a:rPr lang="en-US" dirty="0"/>
                        <a:t>production, </a:t>
                      </a:r>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217061091"/>
                  </a:ext>
                </a:extLst>
              </a:tr>
              <a:tr h="182880">
                <a:tc>
                  <a:txBody>
                    <a:bodyPr/>
                    <a:lstStyle/>
                    <a:p>
                      <a:r>
                        <a:rPr lang="en-US" dirty="0"/>
                        <a:t>personnel</a:t>
                      </a:r>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2544107338"/>
                  </a:ext>
                </a:extLst>
              </a:tr>
              <a:tr h="182880">
                <a:tc>
                  <a:txBody>
                    <a:bodyPr/>
                    <a:lstStyle/>
                    <a:p>
                      <a:r>
                        <a:rPr lang="en-US" dirty="0"/>
                        <a:t>…</a:t>
                      </a:r>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604614866"/>
                  </a:ext>
                </a:extLst>
              </a:tr>
            </a:tbl>
          </a:graphicData>
        </a:graphic>
      </p:graphicFrame>
      <p:sp>
        <p:nvSpPr>
          <p:cNvPr id="4" name="Номер слайда 3"/>
          <p:cNvSpPr>
            <a:spLocks noGrp="1"/>
          </p:cNvSpPr>
          <p:nvPr>
            <p:ph type="sldNum" sz="quarter" idx="10"/>
          </p:nvPr>
        </p:nvSpPr>
        <p:spPr/>
        <p:txBody>
          <a:bodyPr/>
          <a:lstStyle/>
          <a:p>
            <a:pPr defTabSz="457200" fontAlgn="base">
              <a:spcBef>
                <a:spcPct val="0"/>
              </a:spcBef>
              <a:spcAft>
                <a:spcPct val="0"/>
              </a:spcAft>
              <a:defRPr/>
            </a:pPr>
            <a:fld id="{3C7DC2BC-9C26-42ED-9786-2E2FE499DF6C}" type="slidenum">
              <a:rPr lang="en-US">
                <a:latin typeface="Arial" charset="0"/>
                <a:cs typeface="Arial"/>
              </a:rPr>
              <a:pPr defTabSz="457200" fontAlgn="base">
                <a:spcBef>
                  <a:spcPct val="0"/>
                </a:spcBef>
                <a:spcAft>
                  <a:spcPct val="0"/>
                </a:spcAft>
                <a:defRPr/>
              </a:pPr>
              <a:t>23</a:t>
            </a:fld>
            <a:endParaRPr lang="en-US">
              <a:latin typeface="Arial" charset="0"/>
              <a:cs typeface="Arial"/>
            </a:endParaRPr>
          </a:p>
        </p:txBody>
      </p:sp>
      <p:sp>
        <p:nvSpPr>
          <p:cNvPr id="5" name="Title 1"/>
          <p:cNvSpPr>
            <a:spLocks noGrp="1"/>
          </p:cNvSpPr>
          <p:nvPr>
            <p:ph type="title"/>
          </p:nvPr>
        </p:nvSpPr>
        <p:spPr>
          <a:xfrm>
            <a:off x="482138" y="152400"/>
            <a:ext cx="5918663" cy="914400"/>
          </a:xfrm>
        </p:spPr>
        <p:txBody>
          <a:bodyPr/>
          <a:lstStyle/>
          <a:p>
            <a:r>
              <a:rPr lang="en-US" dirty="0"/>
              <a:t>Step 2 - Task </a:t>
            </a:r>
            <a:r>
              <a:rPr lang="ru-RU" dirty="0" smtClean="0"/>
              <a:t>2</a:t>
            </a:r>
            <a:r>
              <a:rPr lang="en-US" dirty="0" smtClean="0"/>
              <a:t>. </a:t>
            </a:r>
            <a:r>
              <a:rPr lang="ru-RU" dirty="0" smtClean="0"/>
              <a:t>Анализ внешней и внутренней среды предприятия</a:t>
            </a:r>
            <a:endParaRPr lang="en-US" dirty="0">
              <a:solidFill>
                <a:schemeClr val="accent2"/>
              </a:solidFill>
            </a:endParaRPr>
          </a:p>
        </p:txBody>
      </p:sp>
      <p:pic>
        <p:nvPicPr>
          <p:cNvPr id="6" name="Picture 2" descr="http://www.ifmo.ru/file/news/4246/itmo_horiz_white_e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6050" y="1"/>
            <a:ext cx="4171950" cy="76994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701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726" y="152400"/>
            <a:ext cx="4791075" cy="914400"/>
          </a:xfrm>
        </p:spPr>
        <p:txBody>
          <a:bodyPr/>
          <a:lstStyle/>
          <a:p>
            <a:r>
              <a:rPr lang="en-US" dirty="0"/>
              <a:t>Step </a:t>
            </a:r>
            <a:r>
              <a:rPr lang="ru-RU" dirty="0" smtClean="0"/>
              <a:t>3</a:t>
            </a:r>
            <a:r>
              <a:rPr lang="en-US" dirty="0" smtClean="0"/>
              <a:t> </a:t>
            </a:r>
            <a:r>
              <a:rPr lang="en-US" dirty="0"/>
              <a:t>- Task </a:t>
            </a:r>
            <a:r>
              <a:rPr lang="ru-RU" dirty="0" smtClean="0"/>
              <a:t>2</a:t>
            </a:r>
            <a:r>
              <a:rPr lang="en-US" dirty="0" smtClean="0"/>
              <a:t>. </a:t>
            </a:r>
            <a:r>
              <a:rPr lang="ru-RU" dirty="0"/>
              <a:t>Анализ среды функционирования предприятия</a:t>
            </a:r>
            <a:endParaRPr lang="en-US" dirty="0">
              <a:solidFill>
                <a:schemeClr val="accent2"/>
              </a:solidFill>
            </a:endParaRPr>
          </a:p>
        </p:txBody>
      </p:sp>
      <p:sp>
        <p:nvSpPr>
          <p:cNvPr id="3" name="Content Placeholder 2"/>
          <p:cNvSpPr>
            <a:spLocks noGrp="1"/>
          </p:cNvSpPr>
          <p:nvPr>
            <p:ph idx="1"/>
          </p:nvPr>
        </p:nvSpPr>
        <p:spPr>
          <a:xfrm>
            <a:off x="1981200" y="1524001"/>
            <a:ext cx="8229600" cy="4200525"/>
          </a:xfrm>
        </p:spPr>
        <p:txBody>
          <a:bodyPr/>
          <a:lstStyle/>
          <a:p>
            <a:pPr>
              <a:lnSpc>
                <a:spcPct val="110000"/>
              </a:lnSpc>
              <a:spcAft>
                <a:spcPts val="1200"/>
              </a:spcAft>
            </a:pPr>
            <a:r>
              <a:rPr lang="en-US" dirty="0"/>
              <a:t>II. Determination of internal and external factors affecting for development of the Enterprise</a:t>
            </a:r>
          </a:p>
          <a:p>
            <a:pPr>
              <a:lnSpc>
                <a:spcPct val="110000"/>
              </a:lnSpc>
              <a:spcAft>
                <a:spcPts val="1200"/>
              </a:spcAft>
            </a:pPr>
            <a:r>
              <a:rPr lang="en-US" dirty="0"/>
              <a:t>1) Assess the macroeconomic trends that affect the activities of your enterprise: political, economic, social, technological…;</a:t>
            </a:r>
          </a:p>
          <a:p>
            <a:pPr>
              <a:lnSpc>
                <a:spcPct val="110000"/>
              </a:lnSpc>
              <a:spcAft>
                <a:spcPts val="1200"/>
              </a:spcAft>
            </a:pPr>
            <a:r>
              <a:rPr lang="en-US" dirty="0"/>
              <a:t>2) Assess the microeconomic factors: competitors, resource providers, investors, government, consumers;</a:t>
            </a:r>
          </a:p>
          <a:p>
            <a:pPr>
              <a:lnSpc>
                <a:spcPct val="110000"/>
              </a:lnSpc>
              <a:spcAft>
                <a:spcPts val="1200"/>
              </a:spcAft>
            </a:pPr>
            <a:r>
              <a:rPr lang="en-US" dirty="0"/>
              <a:t>3) Assess the internal factors: resources and competencies.</a:t>
            </a:r>
          </a:p>
          <a:p>
            <a:pPr>
              <a:lnSpc>
                <a:spcPct val="110000"/>
              </a:lnSpc>
              <a:spcAft>
                <a:spcPts val="1200"/>
              </a:spcAft>
            </a:pPr>
            <a:endParaRPr lang="en-US" dirty="0"/>
          </a:p>
          <a:p>
            <a:pPr>
              <a:lnSpc>
                <a:spcPct val="110000"/>
              </a:lnSpc>
              <a:spcAft>
                <a:spcPts val="1200"/>
              </a:spcAft>
            </a:pPr>
            <a:r>
              <a:rPr lang="en-US" b="1" dirty="0"/>
              <a:t>The results must be presented in the table</a:t>
            </a:r>
          </a:p>
        </p:txBody>
      </p:sp>
      <p:sp>
        <p:nvSpPr>
          <p:cNvPr id="5" name="Slide Number Placeholder 2"/>
          <p:cNvSpPr>
            <a:spLocks noGrp="1"/>
          </p:cNvSpPr>
          <p:nvPr>
            <p:ph type="sldNum" sz="quarter" idx="10"/>
          </p:nvPr>
        </p:nvSpPr>
        <p:spPr>
          <a:xfrm>
            <a:off x="7924800" y="6324601"/>
            <a:ext cx="2743200" cy="365125"/>
          </a:xfrm>
        </p:spPr>
        <p:txBody>
          <a:bodyPr/>
          <a:lstStyle/>
          <a:p>
            <a:pPr defTabSz="457200" fontAlgn="base">
              <a:spcBef>
                <a:spcPct val="0"/>
              </a:spcBef>
              <a:spcAft>
                <a:spcPct val="0"/>
              </a:spcAft>
              <a:defRPr/>
            </a:pPr>
            <a:fld id="{3C7DC2BC-9C26-42ED-9786-2E2FE499DF6C}" type="slidenum">
              <a:rPr lang="en-US">
                <a:latin typeface="Arial" charset="0"/>
                <a:cs typeface="Arial"/>
              </a:rPr>
              <a:pPr defTabSz="457200" fontAlgn="base">
                <a:spcBef>
                  <a:spcPct val="0"/>
                </a:spcBef>
                <a:spcAft>
                  <a:spcPct val="0"/>
                </a:spcAft>
                <a:defRPr/>
              </a:pPr>
              <a:t>24</a:t>
            </a:fld>
            <a:endParaRPr lang="en-US" dirty="0">
              <a:latin typeface="Arial" charset="0"/>
              <a:cs typeface="Arial"/>
            </a:endParaRPr>
          </a:p>
        </p:txBody>
      </p:sp>
      <p:pic>
        <p:nvPicPr>
          <p:cNvPr id="6" name="Picture 2" descr="http://www.ifmo.ru/file/news/4246/itmo_horiz_white_e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6050" y="1"/>
            <a:ext cx="4171950" cy="76994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973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726" y="152400"/>
            <a:ext cx="4791075" cy="914400"/>
          </a:xfrm>
        </p:spPr>
        <p:txBody>
          <a:bodyPr/>
          <a:lstStyle/>
          <a:p>
            <a:r>
              <a:rPr lang="en-US" dirty="0"/>
              <a:t>Step </a:t>
            </a:r>
            <a:r>
              <a:rPr lang="ru-RU" dirty="0"/>
              <a:t>3</a:t>
            </a:r>
            <a:r>
              <a:rPr lang="en-US" dirty="0" smtClean="0"/>
              <a:t> </a:t>
            </a:r>
            <a:r>
              <a:rPr lang="en-US" dirty="0"/>
              <a:t>- Task </a:t>
            </a:r>
            <a:r>
              <a:rPr lang="ru-RU" dirty="0" smtClean="0"/>
              <a:t>2</a:t>
            </a:r>
            <a:r>
              <a:rPr lang="en-US" dirty="0" smtClean="0"/>
              <a:t>. </a:t>
            </a:r>
            <a:r>
              <a:rPr lang="en-US" dirty="0"/>
              <a:t>Formulation of </a:t>
            </a:r>
            <a:r>
              <a:rPr lang="en-US" dirty="0"/>
              <a:t>Conclusion</a:t>
            </a:r>
            <a:endParaRPr lang="en-US" dirty="0">
              <a:solidFill>
                <a:schemeClr val="accent2"/>
              </a:solidFill>
            </a:endParaRPr>
          </a:p>
        </p:txBody>
      </p:sp>
      <p:sp>
        <p:nvSpPr>
          <p:cNvPr id="3" name="Content Placeholder 2"/>
          <p:cNvSpPr>
            <a:spLocks noGrp="1"/>
          </p:cNvSpPr>
          <p:nvPr>
            <p:ph idx="1"/>
          </p:nvPr>
        </p:nvSpPr>
        <p:spPr>
          <a:xfrm>
            <a:off x="1609726" y="1990726"/>
            <a:ext cx="8915399" cy="4200525"/>
          </a:xfrm>
        </p:spPr>
        <p:txBody>
          <a:bodyPr/>
          <a:lstStyle/>
          <a:p>
            <a:pPr>
              <a:lnSpc>
                <a:spcPct val="110000"/>
              </a:lnSpc>
              <a:spcAft>
                <a:spcPts val="1200"/>
              </a:spcAft>
            </a:pPr>
            <a:r>
              <a:rPr lang="en-US" sz="3200" b="1" dirty="0"/>
              <a:t>Conclusion: </a:t>
            </a:r>
            <a:endParaRPr lang="ru-RU" sz="3200" b="1" dirty="0"/>
          </a:p>
          <a:p>
            <a:pPr marL="0" indent="0">
              <a:lnSpc>
                <a:spcPct val="110000"/>
              </a:lnSpc>
              <a:spcAft>
                <a:spcPts val="1200"/>
              </a:spcAft>
              <a:buNone/>
            </a:pPr>
            <a:r>
              <a:rPr lang="en-US" sz="3000" b="1" dirty="0"/>
              <a:t>1. Is it necessary to change the strategy</a:t>
            </a:r>
            <a:r>
              <a:rPr lang="ru-RU" sz="3000" b="1" dirty="0"/>
              <a:t>???</a:t>
            </a:r>
          </a:p>
          <a:p>
            <a:pPr marL="0" indent="0">
              <a:lnSpc>
                <a:spcPct val="110000"/>
              </a:lnSpc>
              <a:spcAft>
                <a:spcPts val="1200"/>
              </a:spcAft>
              <a:buNone/>
            </a:pPr>
            <a:r>
              <a:rPr lang="en-US" sz="3000" b="1" dirty="0"/>
              <a:t>2. What does</a:t>
            </a:r>
            <a:r>
              <a:rPr lang="ru-RU" sz="3000" b="1" dirty="0"/>
              <a:t> </a:t>
            </a:r>
            <a:r>
              <a:rPr lang="en-US" sz="3000" b="1" dirty="0"/>
              <a:t>need</a:t>
            </a:r>
            <a:r>
              <a:rPr lang="ru-RU" sz="3000" b="1" dirty="0"/>
              <a:t> </a:t>
            </a:r>
            <a:r>
              <a:rPr lang="en-US" sz="3000" b="1" dirty="0"/>
              <a:t>the strategy</a:t>
            </a:r>
            <a:r>
              <a:rPr lang="ru-RU" sz="3000" b="1" dirty="0"/>
              <a:t> </a:t>
            </a:r>
            <a:r>
              <a:rPr lang="en-US" sz="3000" b="1" dirty="0"/>
              <a:t>to enterprise</a:t>
            </a:r>
            <a:r>
              <a:rPr lang="ru-RU" sz="3000" b="1" dirty="0"/>
              <a:t>??</a:t>
            </a:r>
            <a:r>
              <a:rPr lang="en-US" sz="3000" b="1" dirty="0"/>
              <a:t>?</a:t>
            </a:r>
          </a:p>
          <a:p>
            <a:pPr marL="0" indent="0">
              <a:lnSpc>
                <a:spcPct val="110000"/>
              </a:lnSpc>
              <a:spcAft>
                <a:spcPts val="1200"/>
              </a:spcAft>
              <a:buNone/>
            </a:pPr>
            <a:endParaRPr lang="en-US" sz="3000" b="1" dirty="0"/>
          </a:p>
          <a:p>
            <a:pPr marL="0" indent="0">
              <a:lnSpc>
                <a:spcPct val="110000"/>
              </a:lnSpc>
              <a:spcAft>
                <a:spcPts val="1200"/>
              </a:spcAft>
              <a:buNone/>
            </a:pPr>
            <a:endParaRPr lang="en-US" sz="3000" b="1" dirty="0"/>
          </a:p>
          <a:p>
            <a:pPr marL="0" indent="0">
              <a:lnSpc>
                <a:spcPct val="110000"/>
              </a:lnSpc>
              <a:spcAft>
                <a:spcPts val="1200"/>
              </a:spcAft>
              <a:buNone/>
            </a:pPr>
            <a:r>
              <a:rPr lang="en-US" sz="3000" b="1" dirty="0"/>
              <a:t>Deadline – Task </a:t>
            </a:r>
            <a:r>
              <a:rPr lang="en-US" sz="3000" b="1" dirty="0" smtClean="0"/>
              <a:t>1</a:t>
            </a:r>
            <a:r>
              <a:rPr lang="ru-RU" sz="3000" b="1" dirty="0" smtClean="0"/>
              <a:t>,2</a:t>
            </a:r>
            <a:r>
              <a:rPr lang="en-US" sz="3000" b="1" dirty="0" smtClean="0"/>
              <a:t> </a:t>
            </a:r>
            <a:r>
              <a:rPr lang="en-US" sz="3000" b="1" dirty="0"/>
              <a:t>- </a:t>
            </a:r>
            <a:r>
              <a:rPr lang="ru-RU" sz="3000" b="1" dirty="0" smtClean="0"/>
              <a:t>17</a:t>
            </a:r>
            <a:r>
              <a:rPr lang="en-US" sz="3000" b="1" dirty="0" smtClean="0"/>
              <a:t>.0</a:t>
            </a:r>
            <a:r>
              <a:rPr lang="ru-RU" sz="3000" b="1" dirty="0"/>
              <a:t>2</a:t>
            </a:r>
            <a:r>
              <a:rPr lang="en-US" sz="3000" b="1" dirty="0" smtClean="0"/>
              <a:t>.20</a:t>
            </a:r>
            <a:r>
              <a:rPr lang="ru-RU" sz="3000" b="1" dirty="0" smtClean="0"/>
              <a:t>20</a:t>
            </a:r>
            <a:endParaRPr lang="en-US" sz="3000" b="1" dirty="0"/>
          </a:p>
          <a:p>
            <a:pPr marL="0" indent="0">
              <a:lnSpc>
                <a:spcPct val="110000"/>
              </a:lnSpc>
              <a:spcAft>
                <a:spcPts val="1200"/>
              </a:spcAft>
              <a:buNone/>
            </a:pPr>
            <a:endParaRPr lang="en-US" sz="3000" b="1" dirty="0"/>
          </a:p>
        </p:txBody>
      </p:sp>
      <p:sp>
        <p:nvSpPr>
          <p:cNvPr id="5" name="Slide Number Placeholder 2"/>
          <p:cNvSpPr>
            <a:spLocks noGrp="1"/>
          </p:cNvSpPr>
          <p:nvPr>
            <p:ph type="sldNum" sz="quarter" idx="10"/>
          </p:nvPr>
        </p:nvSpPr>
        <p:spPr>
          <a:xfrm>
            <a:off x="7924800" y="6324601"/>
            <a:ext cx="2743200" cy="365125"/>
          </a:xfrm>
        </p:spPr>
        <p:txBody>
          <a:bodyPr/>
          <a:lstStyle/>
          <a:p>
            <a:pPr defTabSz="457200" fontAlgn="base">
              <a:spcBef>
                <a:spcPct val="0"/>
              </a:spcBef>
              <a:spcAft>
                <a:spcPct val="0"/>
              </a:spcAft>
              <a:defRPr/>
            </a:pPr>
            <a:fld id="{3C7DC2BC-9C26-42ED-9786-2E2FE499DF6C}" type="slidenum">
              <a:rPr lang="en-US">
                <a:latin typeface="Arial" charset="0"/>
                <a:cs typeface="Arial"/>
              </a:rPr>
              <a:pPr defTabSz="457200" fontAlgn="base">
                <a:spcBef>
                  <a:spcPct val="0"/>
                </a:spcBef>
                <a:spcAft>
                  <a:spcPct val="0"/>
                </a:spcAft>
                <a:defRPr/>
              </a:pPr>
              <a:t>25</a:t>
            </a:fld>
            <a:endParaRPr lang="en-US" dirty="0">
              <a:latin typeface="Arial" charset="0"/>
              <a:cs typeface="Arial"/>
            </a:endParaRPr>
          </a:p>
        </p:txBody>
      </p:sp>
      <p:pic>
        <p:nvPicPr>
          <p:cNvPr id="6" name="Picture 2" descr="http://www.ifmo.ru/file/news/4246/itmo_horiz_white_e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6050" y="1"/>
            <a:ext cx="4171950" cy="76994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284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725" y="941391"/>
            <a:ext cx="8953501" cy="601659"/>
          </a:xfrm>
        </p:spPr>
        <p:txBody>
          <a:bodyPr/>
          <a:lstStyle/>
          <a:p>
            <a:r>
              <a:rPr lang="en-US" dirty="0"/>
              <a:t>Step </a:t>
            </a:r>
            <a:r>
              <a:rPr lang="ru-RU" dirty="0" smtClean="0"/>
              <a:t>4</a:t>
            </a:r>
            <a:r>
              <a:rPr lang="en-US" dirty="0" smtClean="0"/>
              <a:t> </a:t>
            </a:r>
            <a:r>
              <a:rPr lang="en-US" dirty="0"/>
              <a:t>– Task 3. Construction of the organizational structure of the enterprise and its evaluation</a:t>
            </a:r>
          </a:p>
        </p:txBody>
      </p:sp>
      <p:sp>
        <p:nvSpPr>
          <p:cNvPr id="3" name="Content Placeholder 2"/>
          <p:cNvSpPr>
            <a:spLocks noGrp="1"/>
          </p:cNvSpPr>
          <p:nvPr>
            <p:ph idx="1"/>
          </p:nvPr>
        </p:nvSpPr>
        <p:spPr>
          <a:xfrm>
            <a:off x="1828800" y="1952626"/>
            <a:ext cx="8667750" cy="4371975"/>
          </a:xfrm>
        </p:spPr>
        <p:txBody>
          <a:bodyPr/>
          <a:lstStyle/>
          <a:p>
            <a:pPr marL="0" indent="0" algn="ctr">
              <a:lnSpc>
                <a:spcPct val="110000"/>
              </a:lnSpc>
              <a:spcAft>
                <a:spcPts val="1200"/>
              </a:spcAft>
              <a:buNone/>
            </a:pPr>
            <a:r>
              <a:rPr lang="en-US" b="1" dirty="0"/>
              <a:t>1. Draw a chart of the organizational structure of your</a:t>
            </a:r>
            <a:r>
              <a:rPr lang="ru-RU" b="1" dirty="0"/>
              <a:t> </a:t>
            </a:r>
            <a:r>
              <a:rPr lang="en-US" b="1" dirty="0"/>
              <a:t>Enterprises</a:t>
            </a:r>
          </a:p>
          <a:p>
            <a:pPr marL="457200" indent="-457200">
              <a:lnSpc>
                <a:spcPct val="110000"/>
              </a:lnSpc>
              <a:spcAft>
                <a:spcPts val="1200"/>
              </a:spcAft>
              <a:buAutoNum type="alphaUcParenR"/>
            </a:pPr>
            <a:r>
              <a:rPr lang="en-US" dirty="0"/>
              <a:t>production structure (production units and interrelations between them);</a:t>
            </a:r>
          </a:p>
          <a:p>
            <a:pPr marL="457200" indent="-457200">
              <a:lnSpc>
                <a:spcPct val="110000"/>
              </a:lnSpc>
              <a:spcAft>
                <a:spcPts val="1200"/>
              </a:spcAft>
              <a:buAutoNum type="alphaUcParenR"/>
            </a:pPr>
            <a:r>
              <a:rPr lang="en-US" dirty="0"/>
              <a:t>organizational structure (composition and interrelationships of management Enterprise).</a:t>
            </a:r>
          </a:p>
          <a:p>
            <a:pPr marL="0" indent="0">
              <a:lnSpc>
                <a:spcPct val="110000"/>
              </a:lnSpc>
              <a:spcAft>
                <a:spcPts val="1200"/>
              </a:spcAft>
              <a:buNone/>
            </a:pPr>
            <a:r>
              <a:rPr lang="ru-RU" b="1" dirty="0" smtClean="0"/>
              <a:t>С) </a:t>
            </a:r>
            <a:r>
              <a:rPr lang="en-US" b="1" dirty="0" smtClean="0"/>
              <a:t>advantages and disadvantages of the structure</a:t>
            </a:r>
            <a:endParaRPr lang="en-US" b="1" dirty="0"/>
          </a:p>
          <a:p>
            <a:pPr marL="0" indent="0" algn="ctr">
              <a:lnSpc>
                <a:spcPct val="110000"/>
              </a:lnSpc>
              <a:spcAft>
                <a:spcPts val="1200"/>
              </a:spcAft>
              <a:buNone/>
            </a:pPr>
            <a:r>
              <a:rPr lang="en-US" b="1" dirty="0"/>
              <a:t>2. To assess whether the structure of the enterprise for strategy</a:t>
            </a:r>
          </a:p>
          <a:p>
            <a:pPr marL="0" indent="0">
              <a:lnSpc>
                <a:spcPct val="110000"/>
              </a:lnSpc>
              <a:spcAft>
                <a:spcPts val="1200"/>
              </a:spcAft>
              <a:buNone/>
            </a:pPr>
            <a:endParaRPr lang="en-US" b="1" dirty="0"/>
          </a:p>
          <a:p>
            <a:pPr marL="0" indent="0">
              <a:lnSpc>
                <a:spcPct val="110000"/>
              </a:lnSpc>
              <a:spcAft>
                <a:spcPts val="1200"/>
              </a:spcAft>
              <a:buNone/>
            </a:pPr>
            <a:r>
              <a:rPr lang="en-US" b="1" dirty="0"/>
              <a:t>Deadline – final date – </a:t>
            </a:r>
            <a:r>
              <a:rPr lang="ru-RU" b="1" dirty="0" smtClean="0"/>
              <a:t>24</a:t>
            </a:r>
            <a:r>
              <a:rPr lang="en-US" b="1" dirty="0" smtClean="0"/>
              <a:t>.</a:t>
            </a:r>
            <a:r>
              <a:rPr lang="ru-RU" b="1" dirty="0" smtClean="0"/>
              <a:t>02</a:t>
            </a:r>
            <a:r>
              <a:rPr lang="en-US" b="1" dirty="0" smtClean="0"/>
              <a:t>.20</a:t>
            </a:r>
            <a:r>
              <a:rPr lang="ru-RU" b="1" dirty="0" smtClean="0"/>
              <a:t>20</a:t>
            </a:r>
            <a:endParaRPr lang="en-US" b="1" dirty="0"/>
          </a:p>
          <a:p>
            <a:pPr marL="0" indent="0">
              <a:lnSpc>
                <a:spcPct val="110000"/>
              </a:lnSpc>
              <a:spcAft>
                <a:spcPts val="1200"/>
              </a:spcAft>
              <a:buNone/>
            </a:pPr>
            <a:endParaRPr lang="en-US" b="1" dirty="0"/>
          </a:p>
        </p:txBody>
      </p:sp>
      <p:sp>
        <p:nvSpPr>
          <p:cNvPr id="5" name="Slide Number Placeholder 2"/>
          <p:cNvSpPr>
            <a:spLocks noGrp="1"/>
          </p:cNvSpPr>
          <p:nvPr>
            <p:ph type="sldNum" sz="quarter" idx="10"/>
          </p:nvPr>
        </p:nvSpPr>
        <p:spPr>
          <a:xfrm>
            <a:off x="7924800" y="6324601"/>
            <a:ext cx="2743200" cy="365125"/>
          </a:xfrm>
        </p:spPr>
        <p:txBody>
          <a:bodyPr/>
          <a:lstStyle/>
          <a:p>
            <a:pPr defTabSz="457200" fontAlgn="base">
              <a:spcBef>
                <a:spcPct val="0"/>
              </a:spcBef>
              <a:spcAft>
                <a:spcPct val="0"/>
              </a:spcAft>
              <a:defRPr/>
            </a:pPr>
            <a:fld id="{3C7DC2BC-9C26-42ED-9786-2E2FE499DF6C}" type="slidenum">
              <a:rPr lang="en-US">
                <a:latin typeface="Arial" charset="0"/>
                <a:cs typeface="Arial"/>
              </a:rPr>
              <a:pPr defTabSz="457200" fontAlgn="base">
                <a:spcBef>
                  <a:spcPct val="0"/>
                </a:spcBef>
                <a:spcAft>
                  <a:spcPct val="0"/>
                </a:spcAft>
                <a:defRPr/>
              </a:pPr>
              <a:t>26</a:t>
            </a:fld>
            <a:endParaRPr lang="en-US" dirty="0">
              <a:latin typeface="Arial" charset="0"/>
              <a:cs typeface="Arial"/>
            </a:endParaRPr>
          </a:p>
        </p:txBody>
      </p:sp>
      <p:pic>
        <p:nvPicPr>
          <p:cNvPr id="6" name="Picture 2" descr="http://www.ifmo.ru/file/news/4246/itmo_horiz_white_e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6050" y="1"/>
            <a:ext cx="4171950" cy="76994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033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ru-RU" altLang="ru-RU" sz="2800">
                <a:latin typeface="Times New Roman" panose="02020603050405020304" pitchFamily="18" charset="0"/>
                <a:cs typeface="Times New Roman" panose="02020603050405020304" pitchFamily="18" charset="0"/>
              </a:rPr>
              <a:t>Предпринимательская деятельность - инициативные, самостоятельные действия</a:t>
            </a:r>
          </a:p>
        </p:txBody>
      </p:sp>
      <p:sp>
        <p:nvSpPr>
          <p:cNvPr id="26627" name="Rectangle 3"/>
          <p:cNvSpPr>
            <a:spLocks noGrp="1" noChangeArrowheads="1"/>
          </p:cNvSpPr>
          <p:nvPr>
            <p:ph type="body" sz="half" idx="1"/>
          </p:nvPr>
        </p:nvSpPr>
        <p:spPr>
          <a:xfrm>
            <a:off x="1952626" y="1828800"/>
            <a:ext cx="4067175" cy="2814638"/>
          </a:xfrm>
        </p:spPr>
        <p:txBody>
          <a:bodyPr/>
          <a:lstStyle/>
          <a:p>
            <a:pPr eaLnBrk="1" hangingPunct="1"/>
            <a:r>
              <a:rPr lang="ru-RU" altLang="ru-RU" sz="2000">
                <a:solidFill>
                  <a:srgbClr val="FF3300"/>
                </a:solidFill>
                <a:latin typeface="Times New Roman" panose="02020603050405020304" pitchFamily="18" charset="0"/>
                <a:cs typeface="Times New Roman" panose="02020603050405020304" pitchFamily="18" charset="0"/>
              </a:rPr>
              <a:t>Юридическими лицами</a:t>
            </a:r>
            <a:r>
              <a:rPr lang="ru-RU" altLang="ru-RU" sz="2000">
                <a:latin typeface="Times New Roman" panose="02020603050405020304" pitchFamily="18" charset="0"/>
                <a:cs typeface="Times New Roman" panose="02020603050405020304" pitchFamily="18" charset="0"/>
              </a:rPr>
              <a:t> – </a:t>
            </a:r>
            <a:r>
              <a:rPr lang="ru-RU" altLang="ru-RU" sz="2000" b="1">
                <a:latin typeface="Times New Roman" panose="02020603050405020304" pitchFamily="18" charset="0"/>
                <a:cs typeface="Times New Roman" panose="02020603050405020304" pitchFamily="18" charset="0"/>
              </a:rPr>
              <a:t>организациями, которые имеют в собственности или оперативном управлении обособленное имущество и отвечают по своим обязательствам этим имуществом.</a:t>
            </a:r>
          </a:p>
          <a:p>
            <a:pPr eaLnBrk="1" hangingPunct="1">
              <a:buFontTx/>
              <a:buNone/>
            </a:pPr>
            <a:endParaRPr lang="ru-RU" altLang="ru-RU" sz="2000" b="1"/>
          </a:p>
        </p:txBody>
      </p:sp>
      <p:sp>
        <p:nvSpPr>
          <p:cNvPr id="26628" name="Rectangle 4"/>
          <p:cNvSpPr>
            <a:spLocks noGrp="1" noChangeArrowheads="1"/>
          </p:cNvSpPr>
          <p:nvPr>
            <p:ph type="body" sz="half" idx="2"/>
          </p:nvPr>
        </p:nvSpPr>
        <p:spPr>
          <a:xfrm>
            <a:off x="6240464" y="1828800"/>
            <a:ext cx="3741737" cy="4114800"/>
          </a:xfrm>
        </p:spPr>
        <p:txBody>
          <a:bodyPr/>
          <a:lstStyle/>
          <a:p>
            <a:pPr marL="180975" indent="-180975" eaLnBrk="1" hangingPunct="1"/>
            <a:r>
              <a:rPr lang="ru-RU" altLang="ru-RU" sz="2000" b="1">
                <a:solidFill>
                  <a:srgbClr val="FF3300"/>
                </a:solidFill>
                <a:latin typeface="Times New Roman" panose="02020603050405020304" pitchFamily="18" charset="0"/>
                <a:cs typeface="Times New Roman" panose="02020603050405020304" pitchFamily="18" charset="0"/>
              </a:rPr>
              <a:t>Физическими лицами- </a:t>
            </a:r>
            <a:r>
              <a:rPr lang="ru-RU" altLang="ru-RU" sz="2000" b="1">
                <a:latin typeface="Times New Roman" panose="02020603050405020304" pitchFamily="18" charset="0"/>
                <a:cs typeface="Times New Roman" panose="02020603050405020304" pitchFamily="18" charset="0"/>
              </a:rPr>
              <a:t>индивидуальными предпринимателями</a:t>
            </a:r>
          </a:p>
        </p:txBody>
      </p:sp>
      <p:pic>
        <p:nvPicPr>
          <p:cNvPr id="26629" name="Picture 5" descr="BD0555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2852738"/>
            <a:ext cx="4176712" cy="321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Номер слайда 7"/>
          <p:cNvSpPr>
            <a:spLocks noGrp="1"/>
          </p:cNvSpPr>
          <p:nvPr>
            <p:ph type="sldNum" sz="quarter" idx="12"/>
          </p:nvPr>
        </p:nvSpPr>
        <p:spPr>
          <a:xfrm>
            <a:off x="8077200" y="6237289"/>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E323B87A-A784-4F5E-9D73-715A68C7E428}" type="slidenum">
              <a:rPr lang="ru-RU" altLang="ru-RU">
                <a:solidFill>
                  <a:srgbClr val="898989"/>
                </a:solidFill>
                <a:latin typeface="Calibri" panose="020F0502020204030204" pitchFamily="34" charset="0"/>
              </a:rPr>
              <a:pPr eaLnBrk="1" fontAlgn="base" hangingPunct="1">
                <a:spcBef>
                  <a:spcPct val="0"/>
                </a:spcBef>
                <a:spcAft>
                  <a:spcPct val="0"/>
                </a:spcAft>
              </a:pPr>
              <a:t>3</a:t>
            </a:fld>
            <a:endParaRPr lang="ru-RU" altLang="ru-RU">
              <a:solidFill>
                <a:srgbClr val="898989"/>
              </a:solidFill>
              <a:latin typeface="Calibri" panose="020F0502020204030204" pitchFamily="34" charset="0"/>
            </a:endParaRPr>
          </a:p>
        </p:txBody>
      </p:sp>
    </p:spTree>
    <p:extLst>
      <p:ext uri="{BB962C8B-B14F-4D97-AF65-F5344CB8AC3E}">
        <p14:creationId xmlns:p14="http://schemas.microsoft.com/office/powerpoint/2010/main" val="283638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p:cNvSpPr>
            <a:spLocks noGrp="1"/>
          </p:cNvSpPr>
          <p:nvPr>
            <p:ph type="title"/>
          </p:nvPr>
        </p:nvSpPr>
        <p:spPr/>
        <p:txBody>
          <a:bodyPr/>
          <a:lstStyle/>
          <a:p>
            <a:pPr eaLnBrk="1" hangingPunct="1"/>
            <a:r>
              <a:rPr lang="ru-RU" altLang="ru-RU" sz="2800" b="1">
                <a:latin typeface="Times New Roman" panose="02020603050405020304" pitchFamily="18" charset="0"/>
                <a:cs typeface="Times New Roman" panose="02020603050405020304" pitchFamily="18" charset="0"/>
              </a:rPr>
              <a:t>ПРЕДПРИЯТИЕ</a:t>
            </a:r>
          </a:p>
        </p:txBody>
      </p:sp>
      <p:sp>
        <p:nvSpPr>
          <p:cNvPr id="3" name="Номер слайда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A59C8843-43D5-4368-B13C-76B4BBC3F314}" type="slidenum">
              <a:rPr lang="ru-RU" altLang="ru-RU">
                <a:solidFill>
                  <a:srgbClr val="898989"/>
                </a:solidFill>
                <a:latin typeface="Calibri" panose="020F0502020204030204" pitchFamily="34" charset="0"/>
              </a:rPr>
              <a:pPr eaLnBrk="1" fontAlgn="base" hangingPunct="1">
                <a:spcBef>
                  <a:spcPct val="0"/>
                </a:spcBef>
                <a:spcAft>
                  <a:spcPct val="0"/>
                </a:spcAft>
              </a:pPr>
              <a:t>4</a:t>
            </a:fld>
            <a:endParaRPr lang="ru-RU" altLang="ru-RU">
              <a:solidFill>
                <a:srgbClr val="898989"/>
              </a:solidFill>
              <a:latin typeface="Calibri" panose="020F0502020204030204" pitchFamily="34" charset="0"/>
            </a:endParaRPr>
          </a:p>
        </p:txBody>
      </p:sp>
      <p:sp>
        <p:nvSpPr>
          <p:cNvPr id="27652" name="Прямоугольник 3"/>
          <p:cNvSpPr>
            <a:spLocks noChangeArrowheads="1"/>
          </p:cNvSpPr>
          <p:nvPr/>
        </p:nvSpPr>
        <p:spPr bwMode="auto">
          <a:xfrm>
            <a:off x="2024064" y="1357314"/>
            <a:ext cx="81438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fontAlgn="base" hangingPunct="1">
              <a:lnSpc>
                <a:spcPct val="90000"/>
              </a:lnSpc>
              <a:spcBef>
                <a:spcPct val="0"/>
              </a:spcBef>
              <a:spcAft>
                <a:spcPct val="0"/>
              </a:spcAft>
            </a:pPr>
            <a:r>
              <a:rPr lang="ru-RU" altLang="ru-RU" sz="2000" b="1">
                <a:solidFill>
                  <a:prstClr val="black"/>
                </a:solidFill>
                <a:latin typeface="Times New Roman" panose="02020603050405020304" pitchFamily="18" charset="0"/>
                <a:cs typeface="Times New Roman" panose="02020603050405020304" pitchFamily="18" charset="0"/>
              </a:rPr>
              <a:t>Предпринимательство - инициативная самостоятельная деятельность юридических лиц или граждан, направленная на получение прибыли и её максимизации</a:t>
            </a:r>
          </a:p>
          <a:p>
            <a:pPr algn="just" eaLnBrk="1" fontAlgn="base" hangingPunct="1">
              <a:lnSpc>
                <a:spcPct val="90000"/>
              </a:lnSpc>
              <a:spcBef>
                <a:spcPct val="0"/>
              </a:spcBef>
              <a:spcAft>
                <a:spcPct val="0"/>
              </a:spcAft>
            </a:pPr>
            <a:endParaRPr lang="ru-RU" altLang="ru-RU" sz="2000" b="1">
              <a:solidFill>
                <a:prstClr val="black"/>
              </a:solidFill>
              <a:latin typeface="Times New Roman" panose="02020603050405020304" pitchFamily="18" charset="0"/>
              <a:cs typeface="Times New Roman" panose="02020603050405020304" pitchFamily="18" charset="0"/>
            </a:endParaRPr>
          </a:p>
          <a:p>
            <a:pPr algn="just" eaLnBrk="1" fontAlgn="base" hangingPunct="1">
              <a:lnSpc>
                <a:spcPct val="90000"/>
              </a:lnSpc>
              <a:spcBef>
                <a:spcPct val="0"/>
              </a:spcBef>
              <a:spcAft>
                <a:spcPct val="0"/>
              </a:spcAft>
            </a:pPr>
            <a:endParaRPr lang="ru-RU" altLang="ru-RU" sz="2000" b="1">
              <a:solidFill>
                <a:prstClr val="black"/>
              </a:solidFill>
              <a:latin typeface="Times New Roman" panose="02020603050405020304" pitchFamily="18" charset="0"/>
              <a:cs typeface="Times New Roman" panose="02020603050405020304" pitchFamily="18" charset="0"/>
            </a:endParaRPr>
          </a:p>
          <a:p>
            <a:pPr algn="just" eaLnBrk="1" fontAlgn="base" hangingPunct="1">
              <a:lnSpc>
                <a:spcPct val="90000"/>
              </a:lnSpc>
              <a:spcBef>
                <a:spcPct val="0"/>
              </a:spcBef>
              <a:spcAft>
                <a:spcPct val="0"/>
              </a:spcAft>
            </a:pPr>
            <a:endParaRPr lang="ru-RU" altLang="ru-RU" sz="2000" b="1">
              <a:solidFill>
                <a:prstClr val="black"/>
              </a:solidFill>
              <a:latin typeface="Times New Roman" panose="02020603050405020304" pitchFamily="18" charset="0"/>
              <a:cs typeface="Times New Roman" panose="02020603050405020304" pitchFamily="18" charset="0"/>
            </a:endParaRPr>
          </a:p>
          <a:p>
            <a:pPr algn="just" eaLnBrk="1" fontAlgn="base" hangingPunct="1">
              <a:lnSpc>
                <a:spcPct val="90000"/>
              </a:lnSpc>
              <a:spcBef>
                <a:spcPct val="0"/>
              </a:spcBef>
              <a:spcAft>
                <a:spcPct val="0"/>
              </a:spcAft>
            </a:pPr>
            <a:r>
              <a:rPr lang="ru-RU" altLang="ru-RU" sz="2000" b="1">
                <a:solidFill>
                  <a:prstClr val="black"/>
                </a:solidFill>
                <a:latin typeface="Times New Roman" panose="02020603050405020304" pitchFamily="18" charset="0"/>
                <a:cs typeface="Times New Roman" panose="02020603050405020304" pitchFamily="18" charset="0"/>
              </a:rPr>
              <a:t>Организация (предприятие) - самостоятельный хозяйственный субъект, который в целях удовлетворения объективных потребностей и получения прибыли, производит товары, выполняет работы, оказывает услуги, вступает в хозяйственные отношения с другими субъектами</a:t>
            </a:r>
          </a:p>
        </p:txBody>
      </p:sp>
      <p:sp>
        <p:nvSpPr>
          <p:cNvPr id="27653" name="Номер слайда 7"/>
          <p:cNvSpPr txBox="1">
            <a:spLocks/>
          </p:cNvSpPr>
          <p:nvPr/>
        </p:nvSpPr>
        <p:spPr bwMode="auto">
          <a:xfrm>
            <a:off x="8229600" y="65087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fontAlgn="base" hangingPunct="1">
              <a:spcBef>
                <a:spcPct val="0"/>
              </a:spcBef>
              <a:spcAft>
                <a:spcPct val="0"/>
              </a:spcAft>
            </a:pPr>
            <a:endParaRPr lang="ru-RU" altLang="ru-RU" sz="1200">
              <a:solidFill>
                <a:srgbClr val="898989"/>
              </a:solidFill>
              <a:latin typeface="Calibri" panose="020F0502020204030204" pitchFamily="34" charset="0"/>
            </a:endParaRPr>
          </a:p>
          <a:p>
            <a:pPr algn="r" eaLnBrk="1" fontAlgn="base" hangingPunct="1">
              <a:spcBef>
                <a:spcPct val="0"/>
              </a:spcBef>
              <a:spcAft>
                <a:spcPct val="0"/>
              </a:spcAft>
            </a:pPr>
            <a:endParaRPr lang="ru-RU" altLang="ru-RU" sz="1200">
              <a:solidFill>
                <a:srgbClr val="898989"/>
              </a:solidFill>
              <a:latin typeface="Calibri" panose="020F0502020204030204" pitchFamily="34" charset="0"/>
            </a:endParaRPr>
          </a:p>
        </p:txBody>
      </p:sp>
    </p:spTree>
    <p:extLst>
      <p:ext uri="{BB962C8B-B14F-4D97-AF65-F5344CB8AC3E}">
        <p14:creationId xmlns:p14="http://schemas.microsoft.com/office/powerpoint/2010/main" val="228312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428625"/>
            <a:ext cx="8229600" cy="1011238"/>
          </a:xfrm>
        </p:spPr>
        <p:txBody>
          <a:bodyPr rtlCol="0">
            <a:normAutofit fontScale="90000"/>
          </a:bodyPr>
          <a:lstStyle/>
          <a:p>
            <a:pPr eaLnBrk="1" fontAlgn="auto" hangingPunct="1">
              <a:spcAft>
                <a:spcPts val="0"/>
              </a:spcAft>
              <a:defRPr/>
            </a:pPr>
            <a:r>
              <a:rPr lang="ru-RU" sz="2800" b="1" dirty="0">
                <a:solidFill>
                  <a:prstClr val="black"/>
                </a:solidFill>
                <a:latin typeface="Times New Roman" pitchFamily="18" charset="0"/>
                <a:ea typeface="+mn-ea"/>
                <a:cs typeface="Times New Roman" pitchFamily="18" charset="0"/>
              </a:rPr>
              <a:t>КЛАССИФИКАЦИЯ ПРЕДПРИЯТИЙ </a:t>
            </a:r>
            <a:br>
              <a:rPr lang="ru-RU" sz="2800" b="1" dirty="0">
                <a:solidFill>
                  <a:prstClr val="black"/>
                </a:solidFill>
                <a:latin typeface="Times New Roman" pitchFamily="18" charset="0"/>
                <a:ea typeface="+mn-ea"/>
                <a:cs typeface="Times New Roman" pitchFamily="18" charset="0"/>
              </a:rPr>
            </a:br>
            <a:endParaRPr lang="ru-RU" dirty="0"/>
          </a:p>
        </p:txBody>
      </p:sp>
      <p:sp>
        <p:nvSpPr>
          <p:cNvPr id="4" name="Номер слайда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D6B0380B-D86D-4298-968F-CFA24B03ECF6}" type="slidenum">
              <a:rPr lang="ru-RU" altLang="ru-RU">
                <a:solidFill>
                  <a:srgbClr val="898989"/>
                </a:solidFill>
                <a:latin typeface="Calibri" panose="020F0502020204030204" pitchFamily="34" charset="0"/>
              </a:rPr>
              <a:pPr eaLnBrk="1" fontAlgn="base" hangingPunct="1">
                <a:spcBef>
                  <a:spcPct val="0"/>
                </a:spcBef>
                <a:spcAft>
                  <a:spcPct val="0"/>
                </a:spcAft>
              </a:pPr>
              <a:t>5</a:t>
            </a:fld>
            <a:endParaRPr lang="ru-RU" altLang="ru-RU">
              <a:solidFill>
                <a:srgbClr val="898989"/>
              </a:solidFill>
              <a:latin typeface="Calibri" panose="020F0502020204030204" pitchFamily="34" charset="0"/>
            </a:endParaRPr>
          </a:p>
        </p:txBody>
      </p:sp>
      <p:grpSp>
        <p:nvGrpSpPr>
          <p:cNvPr id="28676" name="Group 6"/>
          <p:cNvGrpSpPr>
            <a:grpSpLocks noGrp="1"/>
          </p:cNvGrpSpPr>
          <p:nvPr/>
        </p:nvGrpSpPr>
        <p:grpSpPr bwMode="auto">
          <a:xfrm>
            <a:off x="1981200" y="1857375"/>
            <a:ext cx="8229600" cy="3500438"/>
            <a:chOff x="432" y="1008"/>
            <a:chExt cx="5088" cy="2064"/>
          </a:xfrm>
        </p:grpSpPr>
        <p:sp>
          <p:nvSpPr>
            <p:cNvPr id="28678" name="Rectangle 7"/>
            <p:cNvSpPr>
              <a:spLocks noChangeArrowheads="1"/>
            </p:cNvSpPr>
            <p:nvPr/>
          </p:nvSpPr>
          <p:spPr bwMode="auto">
            <a:xfrm>
              <a:off x="432" y="1008"/>
              <a:ext cx="5088" cy="2064"/>
            </a:xfrm>
            <a:prstGeom prst="rect">
              <a:avLst/>
            </a:prstGeom>
            <a:solidFill>
              <a:srgbClr val="FFFFEB"/>
            </a:solidFill>
            <a:ln w="38100">
              <a:solidFill>
                <a:srgbClr val="FF0000"/>
              </a:solidFill>
              <a:prstDash val="sysDot"/>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a:solidFill>
                  <a:srgbClr val="000000"/>
                </a:solidFill>
                <a:latin typeface="Calibri" panose="020F0502020204030204" pitchFamily="34" charset="0"/>
              </a:endParaRPr>
            </a:p>
          </p:txBody>
        </p:sp>
        <p:sp>
          <p:nvSpPr>
            <p:cNvPr id="24582" name="Text Box 8"/>
            <p:cNvSpPr txBox="1">
              <a:spLocks noChangeArrowheads="1"/>
            </p:cNvSpPr>
            <p:nvPr/>
          </p:nvSpPr>
          <p:spPr bwMode="auto">
            <a:xfrm>
              <a:off x="624" y="1200"/>
              <a:ext cx="4751" cy="1688"/>
            </a:xfrm>
            <a:prstGeom prst="rect">
              <a:avLst/>
            </a:prstGeom>
            <a:solidFill>
              <a:srgbClr val="FFFF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ru-RU" sz="2000" b="1" dirty="0">
                  <a:solidFill>
                    <a:prstClr val="black"/>
                  </a:solidFill>
                  <a:latin typeface="Verdana" pitchFamily="34" charset="0"/>
                </a:rPr>
                <a:t>- </a:t>
              </a:r>
              <a:r>
                <a:rPr lang="ru-RU" altLang="ru-RU" sz="2000" b="1" dirty="0">
                  <a:solidFill>
                    <a:prstClr val="black"/>
                  </a:solidFill>
                  <a:latin typeface="Verdana" pitchFamily="34" charset="0"/>
                </a:rPr>
                <a:t>По виду и характеру деятельности</a:t>
              </a:r>
            </a:p>
            <a:p>
              <a:pPr eaLnBrk="1" fontAlgn="base" hangingPunct="1">
                <a:spcBef>
                  <a:spcPct val="0"/>
                </a:spcBef>
                <a:spcAft>
                  <a:spcPct val="0"/>
                </a:spcAft>
                <a:defRPr/>
              </a:pPr>
              <a:endParaRPr lang="ru-RU" altLang="ru-RU" sz="2000" b="1" dirty="0">
                <a:solidFill>
                  <a:prstClr val="black"/>
                </a:solidFill>
                <a:latin typeface="Verdana" pitchFamily="34" charset="0"/>
              </a:endParaRPr>
            </a:p>
            <a:p>
              <a:pPr eaLnBrk="1" fontAlgn="base" hangingPunct="1">
                <a:spcBef>
                  <a:spcPct val="0"/>
                </a:spcBef>
                <a:spcAft>
                  <a:spcPct val="0"/>
                </a:spcAft>
                <a:defRPr/>
              </a:pPr>
              <a:r>
                <a:rPr lang="en-US" altLang="ru-RU" sz="2000" b="1" dirty="0">
                  <a:solidFill>
                    <a:prstClr val="black"/>
                  </a:solidFill>
                  <a:latin typeface="Verdana" pitchFamily="34" charset="0"/>
                </a:rPr>
                <a:t>- </a:t>
              </a:r>
              <a:r>
                <a:rPr lang="ru-RU" altLang="ru-RU" sz="2000" b="1" dirty="0">
                  <a:solidFill>
                    <a:prstClr val="black"/>
                  </a:solidFill>
                  <a:latin typeface="Verdana" pitchFamily="34" charset="0"/>
                </a:rPr>
                <a:t>По размерам предприятия</a:t>
              </a:r>
            </a:p>
            <a:p>
              <a:pPr eaLnBrk="1" fontAlgn="base" hangingPunct="1">
                <a:spcBef>
                  <a:spcPct val="0"/>
                </a:spcBef>
                <a:spcAft>
                  <a:spcPct val="0"/>
                </a:spcAft>
                <a:defRPr/>
              </a:pPr>
              <a:endParaRPr lang="ru-RU" altLang="ru-RU" sz="2000" b="1" dirty="0">
                <a:solidFill>
                  <a:prstClr val="black"/>
                </a:solidFill>
                <a:latin typeface="Verdana" pitchFamily="34" charset="0"/>
              </a:endParaRPr>
            </a:p>
            <a:p>
              <a:pPr eaLnBrk="1" fontAlgn="base" hangingPunct="1">
                <a:spcBef>
                  <a:spcPct val="0"/>
                </a:spcBef>
                <a:spcAft>
                  <a:spcPct val="0"/>
                </a:spcAft>
                <a:defRPr/>
              </a:pPr>
              <a:r>
                <a:rPr lang="en-US" altLang="ru-RU" sz="2000" b="1" dirty="0">
                  <a:solidFill>
                    <a:prstClr val="black"/>
                  </a:solidFill>
                  <a:latin typeface="Verdana" pitchFamily="34" charset="0"/>
                </a:rPr>
                <a:t>- </a:t>
              </a:r>
              <a:r>
                <a:rPr lang="ru-RU" altLang="ru-RU" sz="2000" b="1" dirty="0">
                  <a:solidFill>
                    <a:prstClr val="black"/>
                  </a:solidFill>
                  <a:latin typeface="Verdana" pitchFamily="34" charset="0"/>
                </a:rPr>
                <a:t>По принадлежности капитала</a:t>
              </a:r>
            </a:p>
            <a:p>
              <a:pPr eaLnBrk="1" fontAlgn="base" hangingPunct="1">
                <a:spcBef>
                  <a:spcPct val="0"/>
                </a:spcBef>
                <a:spcAft>
                  <a:spcPct val="0"/>
                </a:spcAft>
                <a:defRPr/>
              </a:pPr>
              <a:endParaRPr lang="ru-RU" altLang="ru-RU" sz="2000" b="1" dirty="0">
                <a:solidFill>
                  <a:prstClr val="black"/>
                </a:solidFill>
                <a:latin typeface="Verdana" pitchFamily="34" charset="0"/>
              </a:endParaRPr>
            </a:p>
            <a:p>
              <a:pPr marL="342900" indent="-342900" eaLnBrk="1" fontAlgn="base" hangingPunct="1">
                <a:spcBef>
                  <a:spcPct val="0"/>
                </a:spcBef>
                <a:spcAft>
                  <a:spcPct val="0"/>
                </a:spcAft>
                <a:buFontTx/>
                <a:buChar char="-"/>
                <a:defRPr/>
              </a:pPr>
              <a:r>
                <a:rPr lang="ru-RU" altLang="ru-RU" sz="2000" b="1" dirty="0">
                  <a:solidFill>
                    <a:prstClr val="black"/>
                  </a:solidFill>
                  <a:latin typeface="Verdana" pitchFamily="34" charset="0"/>
                </a:rPr>
                <a:t>По организационно-правовым формам</a:t>
              </a:r>
            </a:p>
            <a:p>
              <a:pPr eaLnBrk="1" fontAlgn="base" hangingPunct="1">
                <a:spcBef>
                  <a:spcPct val="0"/>
                </a:spcBef>
                <a:spcAft>
                  <a:spcPct val="0"/>
                </a:spcAft>
                <a:defRPr/>
              </a:pPr>
              <a:endParaRPr lang="ru-RU" altLang="ru-RU" sz="2000" b="1" dirty="0">
                <a:solidFill>
                  <a:prstClr val="black"/>
                </a:solidFill>
                <a:latin typeface="Verdana" pitchFamily="34" charset="0"/>
              </a:endParaRPr>
            </a:p>
            <a:p>
              <a:pPr marL="342900" indent="-342900" eaLnBrk="1" fontAlgn="base" hangingPunct="1">
                <a:spcBef>
                  <a:spcPct val="0"/>
                </a:spcBef>
                <a:spcAft>
                  <a:spcPct val="0"/>
                </a:spcAft>
                <a:buFontTx/>
                <a:buChar char="-"/>
                <a:defRPr/>
              </a:pPr>
              <a:r>
                <a:rPr lang="ru-RU" altLang="ru-RU" sz="2000" b="1" dirty="0">
                  <a:solidFill>
                    <a:prstClr val="black"/>
                  </a:solidFill>
                  <a:latin typeface="Verdana" pitchFamily="34" charset="0"/>
                </a:rPr>
                <a:t>По принципу членства</a:t>
              </a:r>
            </a:p>
          </p:txBody>
        </p:sp>
      </p:grpSp>
      <p:sp>
        <p:nvSpPr>
          <p:cNvPr id="7" name="Заголовок 1"/>
          <p:cNvSpPr txBox="1">
            <a:spLocks/>
          </p:cNvSpPr>
          <p:nvPr/>
        </p:nvSpPr>
        <p:spPr bwMode="auto">
          <a:xfrm>
            <a:off x="1981200" y="404814"/>
            <a:ext cx="8229600"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ru-RU" sz="2800" b="1" dirty="0">
                <a:solidFill>
                  <a:prstClr val="black"/>
                </a:solidFill>
                <a:latin typeface="Times New Roman" pitchFamily="18" charset="0"/>
                <a:cs typeface="Times New Roman" pitchFamily="18" charset="0"/>
              </a:rPr>
              <a:t>КЛАССИФИКАЦИЯ ПРЕДПРИЯТИЙ </a:t>
            </a:r>
            <a:br>
              <a:rPr lang="ru-RU" sz="2800" b="1" dirty="0">
                <a:solidFill>
                  <a:prstClr val="black"/>
                </a:solidFill>
                <a:latin typeface="Times New Roman" pitchFamily="18" charset="0"/>
                <a:cs typeface="Times New Roman" pitchFamily="18" charset="0"/>
              </a:rPr>
            </a:br>
            <a:endParaRPr lang="ru-RU" dirty="0">
              <a:solidFill>
                <a:prstClr val="black"/>
              </a:solidFill>
              <a:latin typeface="Calibri"/>
            </a:endParaRPr>
          </a:p>
        </p:txBody>
      </p:sp>
    </p:spTree>
    <p:extLst>
      <p:ext uri="{BB962C8B-B14F-4D97-AF65-F5344CB8AC3E}">
        <p14:creationId xmlns:p14="http://schemas.microsoft.com/office/powerpoint/2010/main" val="145568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2"/>
          <p:cNvGrpSpPr>
            <a:grpSpLocks/>
          </p:cNvGrpSpPr>
          <p:nvPr/>
        </p:nvGrpSpPr>
        <p:grpSpPr bwMode="auto">
          <a:xfrm>
            <a:off x="1524001" y="1196976"/>
            <a:ext cx="8677275" cy="5661025"/>
            <a:chOff x="0" y="0"/>
            <a:chExt cx="5466" cy="3813"/>
          </a:xfrm>
        </p:grpSpPr>
        <p:cxnSp>
          <p:nvCxnSpPr>
            <p:cNvPr id="1028" name="_s1028"/>
            <p:cNvCxnSpPr>
              <a:cxnSpLocks noChangeShapeType="1"/>
              <a:stCxn id="6" idx="0"/>
              <a:endCxn id="4" idx="2"/>
            </p:cNvCxnSpPr>
            <p:nvPr/>
          </p:nvCxnSpPr>
          <p:spPr bwMode="auto">
            <a:xfrm rot="5400000" flipH="1">
              <a:off x="3187" y="1059"/>
              <a:ext cx="726" cy="1475"/>
            </a:xfrm>
            <a:prstGeom prst="bentConnector3">
              <a:avLst>
                <a:gd name="adj1" fmla="val 991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9" name="_s1029"/>
            <p:cNvCxnSpPr>
              <a:cxnSpLocks noChangeShapeType="1"/>
              <a:stCxn id="5" idx="0"/>
              <a:endCxn id="4" idx="2"/>
            </p:cNvCxnSpPr>
            <p:nvPr/>
          </p:nvCxnSpPr>
          <p:spPr bwMode="auto">
            <a:xfrm rot="16200000">
              <a:off x="1735" y="1082"/>
              <a:ext cx="726" cy="1429"/>
            </a:xfrm>
            <a:prstGeom prst="bentConnector3">
              <a:avLst>
                <a:gd name="adj1" fmla="val 991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4" name="_s1030"/>
            <p:cNvSpPr>
              <a:spLocks noChangeArrowheads="1"/>
            </p:cNvSpPr>
            <p:nvPr/>
          </p:nvSpPr>
          <p:spPr bwMode="auto">
            <a:xfrm>
              <a:off x="1247" y="572"/>
              <a:ext cx="3130" cy="862"/>
            </a:xfrm>
            <a:prstGeom prst="roundRect">
              <a:avLst>
                <a:gd name="adj" fmla="val 16667"/>
              </a:avLst>
            </a:prstGeom>
            <a:solidFill>
              <a:schemeClr val="accent1"/>
            </a:solidFill>
            <a:ln w="9525">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4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Сферы экономики</a:t>
              </a:r>
            </a:p>
          </p:txBody>
        </p:sp>
        <p:sp>
          <p:nvSpPr>
            <p:cNvPr id="5" name="_s1031"/>
            <p:cNvSpPr>
              <a:spLocks noChangeArrowheads="1"/>
            </p:cNvSpPr>
            <p:nvPr/>
          </p:nvSpPr>
          <p:spPr bwMode="auto">
            <a:xfrm>
              <a:off x="204" y="2160"/>
              <a:ext cx="2358" cy="1089"/>
            </a:xfrm>
            <a:prstGeom prst="roundRect">
              <a:avLst>
                <a:gd name="adj" fmla="val 16667"/>
              </a:avLst>
            </a:prstGeom>
            <a:solidFill>
              <a:schemeClr val="accent1"/>
            </a:solidFill>
            <a:ln w="9525">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3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Материальное</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3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производство</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p>
          </p:txBody>
        </p:sp>
        <p:sp>
          <p:nvSpPr>
            <p:cNvPr id="6" name="_s1032"/>
            <p:cNvSpPr>
              <a:spLocks noChangeArrowheads="1"/>
            </p:cNvSpPr>
            <p:nvPr/>
          </p:nvSpPr>
          <p:spPr bwMode="auto">
            <a:xfrm>
              <a:off x="3107" y="2160"/>
              <a:ext cx="2359" cy="1089"/>
            </a:xfrm>
            <a:prstGeom prst="roundRect">
              <a:avLst>
                <a:gd name="adj" fmla="val 16667"/>
              </a:avLst>
            </a:prstGeom>
            <a:solidFill>
              <a:schemeClr val="accent1"/>
            </a:solidFill>
            <a:ln w="9525">
              <a:solidFill>
                <a:schemeClr val="tx1"/>
              </a:solidFill>
              <a:round/>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3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Нематериальное</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3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производство</a:t>
              </a:r>
            </a:p>
          </p:txBody>
        </p:sp>
      </p:grpSp>
      <p:sp>
        <p:nvSpPr>
          <p:cNvPr id="3" name="Заголовок 1"/>
          <p:cNvSpPr txBox="1">
            <a:spLocks/>
          </p:cNvSpPr>
          <p:nvPr/>
        </p:nvSpPr>
        <p:spPr bwMode="auto">
          <a:xfrm>
            <a:off x="1981200" y="188914"/>
            <a:ext cx="8229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450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ru-RU" sz="6200" b="1" dirty="0">
                <a:solidFill>
                  <a:prstClr val="black"/>
                </a:solidFill>
                <a:latin typeface="Times New Roman" pitchFamily="18" charset="0"/>
                <a:cs typeface="Times New Roman" pitchFamily="18" charset="0"/>
              </a:rPr>
              <a:t>КЛАССИФИКАЦИЯ ПРЕДПРИЯТИЙ ПО ВИДУ И ХАРАКТЕРУ ДЕЯТЕЛЬНОСТИ  </a:t>
            </a:r>
            <a:r>
              <a:rPr lang="ru-RU" sz="2800" b="1" dirty="0">
                <a:solidFill>
                  <a:prstClr val="black"/>
                </a:solidFill>
                <a:latin typeface="Times New Roman" pitchFamily="18" charset="0"/>
                <a:cs typeface="Times New Roman" pitchFamily="18" charset="0"/>
              </a:rPr>
              <a:t/>
            </a:r>
            <a:br>
              <a:rPr lang="ru-RU" sz="2800" b="1" dirty="0">
                <a:solidFill>
                  <a:prstClr val="black"/>
                </a:solidFill>
                <a:latin typeface="Times New Roman" pitchFamily="18" charset="0"/>
                <a:cs typeface="Times New Roman" pitchFamily="18" charset="0"/>
              </a:rPr>
            </a:br>
            <a:endParaRPr lang="ru-RU" dirty="0">
              <a:solidFill>
                <a:prstClr val="black"/>
              </a:solidFill>
              <a:latin typeface="Calibri"/>
            </a:endParaRPr>
          </a:p>
        </p:txBody>
      </p:sp>
    </p:spTree>
    <p:extLst>
      <p:ext uri="{BB962C8B-B14F-4D97-AF65-F5344CB8AC3E}">
        <p14:creationId xmlns:p14="http://schemas.microsoft.com/office/powerpoint/2010/main" val="96165120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a:spLocks/>
          </p:cNvSpPr>
          <p:nvPr/>
        </p:nvSpPr>
        <p:spPr bwMode="auto">
          <a:xfrm>
            <a:off x="1981200" y="188914"/>
            <a:ext cx="8229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375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ru-RU" sz="6200" b="1" dirty="0">
                <a:solidFill>
                  <a:prstClr val="black"/>
                </a:solidFill>
                <a:latin typeface="Times New Roman" pitchFamily="18" charset="0"/>
                <a:cs typeface="Times New Roman" pitchFamily="18" charset="0"/>
              </a:rPr>
              <a:t>КЛАССИФИКАЦИЯ ПРЕДПРИЯТИЙ ПО ВИДУ </a:t>
            </a:r>
            <a:r>
              <a:rPr lang="ru-RU" sz="6200" b="1" dirty="0" smtClean="0">
                <a:solidFill>
                  <a:prstClr val="black"/>
                </a:solidFill>
                <a:latin typeface="Times New Roman" pitchFamily="18" charset="0"/>
                <a:cs typeface="Times New Roman" pitchFamily="18" charset="0"/>
              </a:rPr>
              <a:t>ДЕЯТЕЛЬНОСТИ  </a:t>
            </a:r>
            <a:r>
              <a:rPr lang="en-US" sz="6200" b="1" dirty="0">
                <a:solidFill>
                  <a:prstClr val="black"/>
                </a:solidFill>
                <a:latin typeface="Times New Roman" pitchFamily="18" charset="0"/>
                <a:cs typeface="Times New Roman" pitchFamily="18" charset="0"/>
                <a:hlinkClick r:id="rId2"/>
              </a:rPr>
              <a:t>https://xn----dtbec0aczc1l.xn--p1ai</a:t>
            </a:r>
            <a:r>
              <a:rPr lang="en-US" sz="6200" b="1" dirty="0" smtClean="0">
                <a:solidFill>
                  <a:prstClr val="black"/>
                </a:solidFill>
                <a:latin typeface="Times New Roman" pitchFamily="18" charset="0"/>
                <a:cs typeface="Times New Roman" pitchFamily="18" charset="0"/>
                <a:hlinkClick r:id="rId2"/>
              </a:rPr>
              <a:t>/</a:t>
            </a:r>
            <a:r>
              <a:rPr lang="ru-RU" sz="2800" b="1" dirty="0">
                <a:solidFill>
                  <a:prstClr val="black"/>
                </a:solidFill>
                <a:latin typeface="Times New Roman" pitchFamily="18" charset="0"/>
                <a:cs typeface="Times New Roman" pitchFamily="18" charset="0"/>
              </a:rPr>
              <a:t/>
            </a:r>
            <a:br>
              <a:rPr lang="ru-RU" sz="2800" b="1" dirty="0">
                <a:solidFill>
                  <a:prstClr val="black"/>
                </a:solidFill>
                <a:latin typeface="Times New Roman" pitchFamily="18" charset="0"/>
                <a:cs typeface="Times New Roman" pitchFamily="18" charset="0"/>
              </a:rPr>
            </a:br>
            <a:endParaRPr lang="ru-RU" dirty="0">
              <a:solidFill>
                <a:prstClr val="black"/>
              </a:solidFill>
              <a:latin typeface="Calibri"/>
            </a:endParaRPr>
          </a:p>
        </p:txBody>
      </p:sp>
      <p:pic>
        <p:nvPicPr>
          <p:cNvPr id="7" name="Рисунок 6"/>
          <p:cNvPicPr>
            <a:picLocks noChangeAspect="1"/>
          </p:cNvPicPr>
          <p:nvPr/>
        </p:nvPicPr>
        <p:blipFill>
          <a:blip r:embed="rId3"/>
          <a:stretch>
            <a:fillRect/>
          </a:stretch>
        </p:blipFill>
        <p:spPr>
          <a:xfrm>
            <a:off x="3715789" y="1365052"/>
            <a:ext cx="4389120" cy="4509370"/>
          </a:xfrm>
          <a:prstGeom prst="rect">
            <a:avLst/>
          </a:prstGeom>
        </p:spPr>
      </p:pic>
    </p:spTree>
    <p:extLst>
      <p:ext uri="{BB962C8B-B14F-4D97-AF65-F5344CB8AC3E}">
        <p14:creationId xmlns:p14="http://schemas.microsoft.com/office/powerpoint/2010/main" val="15928907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CA3A82FD-69E4-4022-A55A-06349928473E}" type="slidenum">
              <a:rPr lang="ru-RU" altLang="ru-RU">
                <a:solidFill>
                  <a:srgbClr val="898989"/>
                </a:solidFill>
                <a:latin typeface="Calibri" panose="020F0502020204030204" pitchFamily="34" charset="0"/>
              </a:rPr>
              <a:pPr eaLnBrk="1" fontAlgn="base" hangingPunct="1">
                <a:spcBef>
                  <a:spcPct val="0"/>
                </a:spcBef>
                <a:spcAft>
                  <a:spcPct val="0"/>
                </a:spcAft>
              </a:pPr>
              <a:t>8</a:t>
            </a:fld>
            <a:endParaRPr lang="ru-RU" altLang="ru-RU">
              <a:solidFill>
                <a:srgbClr val="898989"/>
              </a:solidFill>
              <a:latin typeface="Calibri" panose="020F0502020204030204" pitchFamily="34" charset="0"/>
            </a:endParaRPr>
          </a:p>
        </p:txBody>
      </p:sp>
      <p:sp>
        <p:nvSpPr>
          <p:cNvPr id="29699" name="Text Box 6"/>
          <p:cNvSpPr txBox="1">
            <a:spLocks noChangeArrowheads="1"/>
          </p:cNvSpPr>
          <p:nvPr/>
        </p:nvSpPr>
        <p:spPr bwMode="auto">
          <a:xfrm>
            <a:off x="2166938" y="1785938"/>
            <a:ext cx="392906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ru-RU" altLang="ru-RU" sz="2000" b="1">
              <a:solidFill>
                <a:prstClr val="black"/>
              </a:solidFill>
              <a:latin typeface="Verdana" panose="020B0604030504040204" pitchFamily="34" charset="0"/>
            </a:endParaRPr>
          </a:p>
          <a:p>
            <a:pPr eaLnBrk="1" fontAlgn="base" hangingPunct="1">
              <a:spcBef>
                <a:spcPct val="0"/>
              </a:spcBef>
              <a:spcAft>
                <a:spcPct val="0"/>
              </a:spcAft>
              <a:buFontTx/>
              <a:buChar char="•"/>
            </a:pPr>
            <a:r>
              <a:rPr lang="en-US" altLang="ru-RU" sz="2000" b="1">
                <a:solidFill>
                  <a:prstClr val="black"/>
                </a:solidFill>
                <a:latin typeface="Times New Roman" panose="02020603050405020304" pitchFamily="18" charset="0"/>
                <a:cs typeface="Times New Roman" panose="02020603050405020304" pitchFamily="18" charset="0"/>
              </a:rPr>
              <a:t> </a:t>
            </a:r>
            <a:r>
              <a:rPr lang="ru-RU" altLang="ru-RU" sz="2000" b="1">
                <a:solidFill>
                  <a:prstClr val="black"/>
                </a:solidFill>
                <a:latin typeface="Times New Roman" panose="02020603050405020304" pitchFamily="18" charset="0"/>
                <a:cs typeface="Times New Roman" panose="02020603050405020304" pitchFamily="18" charset="0"/>
              </a:rPr>
              <a:t>Промышленные</a:t>
            </a:r>
            <a:endParaRPr lang="en-US" altLang="ru-RU" sz="2000" b="1">
              <a:solidFill>
                <a:prstClr val="black"/>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ru-RU" altLang="ru-RU" sz="2000" b="1">
                <a:solidFill>
                  <a:prstClr val="black"/>
                </a:solidFill>
                <a:latin typeface="Times New Roman" panose="02020603050405020304" pitchFamily="18" charset="0"/>
                <a:cs typeface="Times New Roman" panose="02020603050405020304" pitchFamily="18" charset="0"/>
              </a:rPr>
              <a:t> </a:t>
            </a:r>
          </a:p>
          <a:p>
            <a:pPr eaLnBrk="1" fontAlgn="base" hangingPunct="1">
              <a:spcBef>
                <a:spcPct val="0"/>
              </a:spcBef>
              <a:spcAft>
                <a:spcPct val="0"/>
              </a:spcAft>
            </a:pPr>
            <a:r>
              <a:rPr lang="ru-RU" altLang="ru-RU" sz="2000" b="1">
                <a:solidFill>
                  <a:prstClr val="black"/>
                </a:solidFill>
                <a:latin typeface="Times New Roman" panose="02020603050405020304" pitchFamily="18" charset="0"/>
                <a:cs typeface="Times New Roman" panose="02020603050405020304" pitchFamily="18" charset="0"/>
              </a:rPr>
              <a:t>         </a:t>
            </a:r>
          </a:p>
          <a:p>
            <a:pPr eaLnBrk="1" fontAlgn="base" hangingPunct="1">
              <a:spcBef>
                <a:spcPct val="0"/>
              </a:spcBef>
              <a:spcAft>
                <a:spcPct val="0"/>
              </a:spcAft>
              <a:buFontTx/>
              <a:buChar char="•"/>
            </a:pPr>
            <a:r>
              <a:rPr lang="en-US" altLang="ru-RU" sz="2000" b="1">
                <a:solidFill>
                  <a:prstClr val="black"/>
                </a:solidFill>
                <a:latin typeface="Times New Roman" panose="02020603050405020304" pitchFamily="18" charset="0"/>
                <a:cs typeface="Times New Roman" panose="02020603050405020304" pitchFamily="18" charset="0"/>
              </a:rPr>
              <a:t> </a:t>
            </a:r>
            <a:r>
              <a:rPr lang="ru-RU" altLang="ru-RU" sz="2000" b="1">
                <a:solidFill>
                  <a:prstClr val="black"/>
                </a:solidFill>
                <a:latin typeface="Times New Roman" panose="02020603050405020304" pitchFamily="18" charset="0"/>
                <a:cs typeface="Times New Roman" panose="02020603050405020304" pitchFamily="18" charset="0"/>
              </a:rPr>
              <a:t>Торговые</a:t>
            </a:r>
            <a:endParaRPr lang="en-US" altLang="ru-RU" sz="2000" b="1">
              <a:solidFill>
                <a:prstClr val="black"/>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ru-RU" altLang="ru-RU" sz="2000" b="1">
                <a:solidFill>
                  <a:prstClr val="black"/>
                </a:solidFill>
                <a:latin typeface="Times New Roman" panose="02020603050405020304" pitchFamily="18" charset="0"/>
                <a:cs typeface="Times New Roman" panose="02020603050405020304" pitchFamily="18" charset="0"/>
              </a:rPr>
              <a:t> </a:t>
            </a:r>
          </a:p>
          <a:p>
            <a:pPr eaLnBrk="1" fontAlgn="base" hangingPunct="1">
              <a:spcBef>
                <a:spcPct val="0"/>
              </a:spcBef>
              <a:spcAft>
                <a:spcPct val="0"/>
              </a:spcAft>
            </a:pPr>
            <a:r>
              <a:rPr lang="ru-RU" altLang="ru-RU" sz="2000" b="1">
                <a:solidFill>
                  <a:prstClr val="black"/>
                </a:solidFill>
                <a:latin typeface="Times New Roman" panose="02020603050405020304" pitchFamily="18" charset="0"/>
                <a:cs typeface="Times New Roman" panose="02020603050405020304" pitchFamily="18" charset="0"/>
              </a:rPr>
              <a:t>           </a:t>
            </a:r>
          </a:p>
          <a:p>
            <a:pPr eaLnBrk="1" fontAlgn="base" hangingPunct="1">
              <a:spcBef>
                <a:spcPct val="0"/>
              </a:spcBef>
              <a:spcAft>
                <a:spcPct val="0"/>
              </a:spcAft>
              <a:buFontTx/>
              <a:buChar char="•"/>
            </a:pPr>
            <a:r>
              <a:rPr lang="en-US" altLang="ru-RU" sz="2000" b="1">
                <a:solidFill>
                  <a:prstClr val="black"/>
                </a:solidFill>
                <a:latin typeface="Times New Roman" panose="02020603050405020304" pitchFamily="18" charset="0"/>
                <a:cs typeface="Times New Roman" panose="02020603050405020304" pitchFamily="18" charset="0"/>
              </a:rPr>
              <a:t> </a:t>
            </a:r>
            <a:r>
              <a:rPr lang="ru-RU" altLang="ru-RU" sz="2000" b="1">
                <a:solidFill>
                  <a:prstClr val="black"/>
                </a:solidFill>
                <a:latin typeface="Times New Roman" panose="02020603050405020304" pitchFamily="18" charset="0"/>
                <a:cs typeface="Times New Roman" panose="02020603050405020304" pitchFamily="18" charset="0"/>
              </a:rPr>
              <a:t>Сельскохозяйственные </a:t>
            </a:r>
            <a:endParaRPr lang="en-US" altLang="ru-RU" sz="2000" b="1">
              <a:solidFill>
                <a:prstClr val="black"/>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buFontTx/>
              <a:buChar char="•"/>
            </a:pPr>
            <a:endParaRPr lang="ru-RU" altLang="ru-RU" sz="2000" b="1">
              <a:solidFill>
                <a:prstClr val="black"/>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ru-RU" altLang="ru-RU" sz="2000" b="1">
                <a:solidFill>
                  <a:prstClr val="black"/>
                </a:solidFill>
                <a:latin typeface="Times New Roman" panose="02020603050405020304" pitchFamily="18" charset="0"/>
                <a:cs typeface="Times New Roman" panose="02020603050405020304" pitchFamily="18" charset="0"/>
              </a:rPr>
              <a:t>             </a:t>
            </a:r>
          </a:p>
          <a:p>
            <a:pPr eaLnBrk="1" fontAlgn="base" hangingPunct="1">
              <a:spcBef>
                <a:spcPct val="0"/>
              </a:spcBef>
              <a:spcAft>
                <a:spcPct val="0"/>
              </a:spcAft>
              <a:buFontTx/>
              <a:buChar char="•"/>
            </a:pPr>
            <a:r>
              <a:rPr lang="en-US" altLang="ru-RU" sz="2000" b="1">
                <a:solidFill>
                  <a:prstClr val="black"/>
                </a:solidFill>
                <a:latin typeface="Times New Roman" panose="02020603050405020304" pitchFamily="18" charset="0"/>
                <a:cs typeface="Times New Roman" panose="02020603050405020304" pitchFamily="18" charset="0"/>
              </a:rPr>
              <a:t> </a:t>
            </a:r>
            <a:r>
              <a:rPr lang="ru-RU" altLang="ru-RU" sz="2000" b="1">
                <a:solidFill>
                  <a:prstClr val="black"/>
                </a:solidFill>
                <a:latin typeface="Times New Roman" panose="02020603050405020304" pitchFamily="18" charset="0"/>
                <a:cs typeface="Times New Roman" panose="02020603050405020304" pitchFamily="18" charset="0"/>
              </a:rPr>
              <a:t>Кредитно-финансовые</a:t>
            </a:r>
            <a:endParaRPr lang="en-US" altLang="ru-RU" sz="2000" b="1">
              <a:solidFill>
                <a:prstClr val="black"/>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buFontTx/>
              <a:buChar char="•"/>
            </a:pPr>
            <a:endParaRPr lang="ru-RU" altLang="ru-RU" sz="2000" b="1">
              <a:solidFill>
                <a:prstClr val="black"/>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ru-RU" altLang="ru-RU" sz="2000" b="1">
                <a:solidFill>
                  <a:prstClr val="black"/>
                </a:solidFill>
                <a:latin typeface="Times New Roman" panose="02020603050405020304" pitchFamily="18" charset="0"/>
                <a:cs typeface="Times New Roman" panose="02020603050405020304" pitchFamily="18" charset="0"/>
              </a:rPr>
              <a:t>               </a:t>
            </a:r>
          </a:p>
          <a:p>
            <a:pPr eaLnBrk="1" fontAlgn="base" hangingPunct="1">
              <a:spcBef>
                <a:spcPct val="0"/>
              </a:spcBef>
              <a:spcAft>
                <a:spcPct val="0"/>
              </a:spcAft>
              <a:buFontTx/>
              <a:buChar char="•"/>
            </a:pPr>
            <a:r>
              <a:rPr lang="en-US" altLang="ru-RU" sz="2000" b="1">
                <a:solidFill>
                  <a:prstClr val="black"/>
                </a:solidFill>
                <a:latin typeface="Times New Roman" panose="02020603050405020304" pitchFamily="18" charset="0"/>
                <a:cs typeface="Times New Roman" panose="02020603050405020304" pitchFamily="18" charset="0"/>
              </a:rPr>
              <a:t> </a:t>
            </a:r>
            <a:r>
              <a:rPr lang="ru-RU" altLang="ru-RU" sz="2000" b="1">
                <a:solidFill>
                  <a:prstClr val="black"/>
                </a:solidFill>
                <a:latin typeface="Times New Roman" panose="02020603050405020304" pitchFamily="18" charset="0"/>
                <a:cs typeface="Times New Roman" panose="02020603050405020304" pitchFamily="18" charset="0"/>
              </a:rPr>
              <a:t>Транспортные</a:t>
            </a:r>
          </a:p>
        </p:txBody>
      </p:sp>
      <p:pic>
        <p:nvPicPr>
          <p:cNvPr id="29700" name="Picture 7" descr="ftykzzb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1928813"/>
            <a:ext cx="135255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11" descr="wfnldb2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9189" y="2786063"/>
            <a:ext cx="11525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8" descr="nkmf0pq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939" y="3929064"/>
            <a:ext cx="1417637"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9" descr="xrwfl0b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4876" y="4786313"/>
            <a:ext cx="14398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10" descr="_gd3gby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626" y="5572126"/>
            <a:ext cx="18716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Заголовок 1"/>
          <p:cNvSpPr txBox="1">
            <a:spLocks/>
          </p:cNvSpPr>
          <p:nvPr/>
        </p:nvSpPr>
        <p:spPr>
          <a:xfrm>
            <a:off x="1981200" y="274639"/>
            <a:ext cx="8229600" cy="796925"/>
          </a:xfrm>
          <a:prstGeom prst="rect">
            <a:avLst/>
          </a:prstGeom>
        </p:spPr>
        <p:txBody>
          <a:bodyPr>
            <a:normAutofit/>
          </a:bodyPr>
          <a:lstStyle/>
          <a:p>
            <a:pPr algn="ctr">
              <a:spcBef>
                <a:spcPct val="0"/>
              </a:spcBef>
              <a:defRPr/>
            </a:pPr>
            <a:r>
              <a:rPr lang="ru-RU" sz="2000" b="1" dirty="0">
                <a:solidFill>
                  <a:prstClr val="black"/>
                </a:solidFill>
                <a:latin typeface="Times New Roman" pitchFamily="18" charset="0"/>
                <a:cs typeface="Times New Roman" pitchFamily="18" charset="0"/>
              </a:rPr>
              <a:t>ВИДЫ ПРЕДПРИЯТИЙ ПО ХАРАКТЕРУ ДЕЯТЕЛЬНОСТИ</a:t>
            </a:r>
            <a:br>
              <a:rPr lang="ru-RU" sz="2000" b="1" dirty="0">
                <a:solidFill>
                  <a:prstClr val="black"/>
                </a:solidFill>
                <a:latin typeface="Times New Roman" pitchFamily="18" charset="0"/>
                <a:cs typeface="Times New Roman" pitchFamily="18" charset="0"/>
              </a:rPr>
            </a:br>
            <a:endParaRPr lang="ru-RU"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37106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0"/>
            <a:ext cx="8229600" cy="1011238"/>
          </a:xfrm>
        </p:spPr>
        <p:txBody>
          <a:bodyPr rtlCol="0">
            <a:normAutofit/>
          </a:bodyPr>
          <a:lstStyle/>
          <a:p>
            <a:pPr eaLnBrk="1" fontAlgn="auto" hangingPunct="1">
              <a:spcAft>
                <a:spcPts val="0"/>
              </a:spcAft>
              <a:defRPr/>
            </a:pPr>
            <a:r>
              <a:rPr lang="ru-RU" sz="2800" b="1" dirty="0">
                <a:solidFill>
                  <a:prstClr val="black"/>
                </a:solidFill>
                <a:latin typeface="Times New Roman" pitchFamily="18" charset="0"/>
                <a:ea typeface="+mn-ea"/>
                <a:cs typeface="Times New Roman" pitchFamily="18" charset="0"/>
              </a:rPr>
              <a:t>ВИДЫ ПРЕДПРИЯТИЙ ПО ПРИНАДЛЕЖНОСТИ КАПИТАЛА</a:t>
            </a:r>
            <a:endParaRPr lang="ru-RU" dirty="0"/>
          </a:p>
        </p:txBody>
      </p:sp>
      <p:sp>
        <p:nvSpPr>
          <p:cNvPr id="4" name="Номер слайда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F6C66730-0D15-4F0F-A069-7AB5D6A022B8}" type="slidenum">
              <a:rPr lang="ru-RU" altLang="ru-RU">
                <a:solidFill>
                  <a:srgbClr val="898989"/>
                </a:solidFill>
                <a:latin typeface="Calibri" panose="020F0502020204030204" pitchFamily="34" charset="0"/>
              </a:rPr>
              <a:pPr eaLnBrk="1" fontAlgn="base" hangingPunct="1">
                <a:spcBef>
                  <a:spcPct val="0"/>
                </a:spcBef>
                <a:spcAft>
                  <a:spcPct val="0"/>
                </a:spcAft>
              </a:pPr>
              <a:t>9</a:t>
            </a:fld>
            <a:endParaRPr lang="ru-RU" altLang="ru-RU">
              <a:solidFill>
                <a:srgbClr val="898989"/>
              </a:solidFill>
              <a:latin typeface="Calibri" panose="020F0502020204030204" pitchFamily="34" charset="0"/>
            </a:endParaRPr>
          </a:p>
        </p:txBody>
      </p:sp>
      <p:graphicFrame>
        <p:nvGraphicFramePr>
          <p:cNvPr id="8" name="Group 6"/>
          <p:cNvGraphicFramePr>
            <a:graphicFrameLocks noGrp="1"/>
          </p:cNvGraphicFramePr>
          <p:nvPr/>
        </p:nvGraphicFramePr>
        <p:xfrm>
          <a:off x="1881188" y="1101725"/>
          <a:ext cx="8429624" cy="5113338"/>
        </p:xfrm>
        <a:graphic>
          <a:graphicData uri="http://schemas.openxmlformats.org/drawingml/2006/table">
            <a:tbl>
              <a:tblPr/>
              <a:tblGrid>
                <a:gridCol w="2726605">
                  <a:extLst>
                    <a:ext uri="{9D8B030D-6E8A-4147-A177-3AD203B41FA5}">
                      <a16:colId xmlns:a16="http://schemas.microsoft.com/office/drawing/2014/main" val="20000"/>
                    </a:ext>
                  </a:extLst>
                </a:gridCol>
                <a:gridCol w="2705278">
                  <a:extLst>
                    <a:ext uri="{9D8B030D-6E8A-4147-A177-3AD203B41FA5}">
                      <a16:colId xmlns:a16="http://schemas.microsoft.com/office/drawing/2014/main" val="20001"/>
                    </a:ext>
                  </a:extLst>
                </a:gridCol>
                <a:gridCol w="2997741">
                  <a:extLst>
                    <a:ext uri="{9D8B030D-6E8A-4147-A177-3AD203B41FA5}">
                      <a16:colId xmlns:a16="http://schemas.microsoft.com/office/drawing/2014/main" val="20002"/>
                    </a:ext>
                  </a:extLst>
                </a:gridCol>
              </a:tblGrid>
              <a:tr h="5915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2000" b="1" i="0" u="none" strike="noStrike" cap="none" normalizeH="0" baseline="0" dirty="0" smtClean="0">
                          <a:ln>
                            <a:noFill/>
                          </a:ln>
                          <a:solidFill>
                            <a:srgbClr val="0000CC"/>
                          </a:solidFill>
                          <a:effectLst/>
                          <a:latin typeface="Times New Roman" pitchFamily="18" charset="0"/>
                          <a:cs typeface="Times New Roman" pitchFamily="18" charset="0"/>
                        </a:rPr>
                        <a:t>Национальные</a:t>
                      </a:r>
                    </a:p>
                  </a:txBody>
                  <a:tcPr marL="91439" marR="91439" marT="45726" marB="45726" horzOverflow="overflow">
                    <a:lnL w="28575" cap="flat" cmpd="sng" algn="ctr">
                      <a:solidFill>
                        <a:srgbClr val="A50021"/>
                      </a:solidFill>
                      <a:prstDash val="solid"/>
                      <a:round/>
                      <a:headEnd type="none" w="med" len="med"/>
                      <a:tailEnd type="none" w="med" len="med"/>
                    </a:lnL>
                    <a:lnR w="28575" cap="flat" cmpd="sng" algn="ctr">
                      <a:solidFill>
                        <a:srgbClr val="A50021"/>
                      </a:solidFill>
                      <a:prstDash val="solid"/>
                      <a:round/>
                      <a:headEnd type="none" w="med" len="med"/>
                      <a:tailEnd type="none" w="med" len="med"/>
                    </a:lnR>
                    <a:lnT w="28575" cap="flat" cmpd="sng" algn="ctr">
                      <a:solidFill>
                        <a:srgbClr val="A50021"/>
                      </a:solidFill>
                      <a:prstDash val="solid"/>
                      <a:round/>
                      <a:headEnd type="none" w="med" len="med"/>
                      <a:tailEnd type="none" w="med" len="med"/>
                    </a:lnT>
                    <a:lnB w="28575" cap="flat" cmpd="sng" algn="ctr">
                      <a:solidFill>
                        <a:srgbClr val="A5002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2000" b="1" i="0" u="none" strike="noStrike" cap="none" normalizeH="0" baseline="0" dirty="0" smtClean="0">
                          <a:ln>
                            <a:noFill/>
                          </a:ln>
                          <a:solidFill>
                            <a:srgbClr val="0000CC"/>
                          </a:solidFill>
                          <a:effectLst/>
                          <a:latin typeface="Times New Roman" pitchFamily="18" charset="0"/>
                          <a:cs typeface="Times New Roman" pitchFamily="18" charset="0"/>
                        </a:rPr>
                        <a:t>Иностранные</a:t>
                      </a:r>
                    </a:p>
                  </a:txBody>
                  <a:tcPr marL="91439" marR="91439" marT="45726" marB="45726" horzOverflow="overflow">
                    <a:lnL w="28575" cap="flat" cmpd="sng" algn="ctr">
                      <a:solidFill>
                        <a:srgbClr val="A50021"/>
                      </a:solidFill>
                      <a:prstDash val="solid"/>
                      <a:round/>
                      <a:headEnd type="none" w="med" len="med"/>
                      <a:tailEnd type="none" w="med" len="med"/>
                    </a:lnL>
                    <a:lnR w="28575" cap="flat" cmpd="sng" algn="ctr">
                      <a:solidFill>
                        <a:srgbClr val="A50021"/>
                      </a:solidFill>
                      <a:prstDash val="solid"/>
                      <a:round/>
                      <a:headEnd type="none" w="med" len="med"/>
                      <a:tailEnd type="none" w="med" len="med"/>
                    </a:lnR>
                    <a:lnT w="28575" cap="flat" cmpd="sng" algn="ctr">
                      <a:solidFill>
                        <a:srgbClr val="A50021"/>
                      </a:solidFill>
                      <a:prstDash val="solid"/>
                      <a:round/>
                      <a:headEnd type="none" w="med" len="med"/>
                      <a:tailEnd type="none" w="med" len="med"/>
                    </a:lnT>
                    <a:lnB w="28575" cap="flat" cmpd="sng" algn="ctr">
                      <a:solidFill>
                        <a:srgbClr val="A5002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2000" b="1" i="0" u="none" strike="noStrike" cap="none" normalizeH="0" baseline="0" dirty="0" smtClean="0">
                          <a:ln>
                            <a:noFill/>
                          </a:ln>
                          <a:solidFill>
                            <a:srgbClr val="0000CC"/>
                          </a:solidFill>
                          <a:effectLst/>
                          <a:latin typeface="Times New Roman" pitchFamily="18" charset="0"/>
                          <a:cs typeface="Times New Roman" pitchFamily="18" charset="0"/>
                        </a:rPr>
                        <a:t>Смешанные</a:t>
                      </a:r>
                    </a:p>
                  </a:txBody>
                  <a:tcPr marL="91439" marR="91439" marT="45726" marB="45726" horzOverflow="overflow">
                    <a:lnL w="28575" cap="flat" cmpd="sng" algn="ctr">
                      <a:solidFill>
                        <a:srgbClr val="A50021"/>
                      </a:solidFill>
                      <a:prstDash val="solid"/>
                      <a:round/>
                      <a:headEnd type="none" w="med" len="med"/>
                      <a:tailEnd type="none" w="med" len="med"/>
                    </a:lnL>
                    <a:lnR w="28575" cap="flat" cmpd="sng" algn="ctr">
                      <a:solidFill>
                        <a:srgbClr val="A50021"/>
                      </a:solidFill>
                      <a:prstDash val="solid"/>
                      <a:round/>
                      <a:headEnd type="none" w="med" len="med"/>
                      <a:tailEnd type="none" w="med" len="med"/>
                    </a:lnR>
                    <a:lnT w="28575" cap="flat" cmpd="sng" algn="ctr">
                      <a:solidFill>
                        <a:srgbClr val="A50021"/>
                      </a:solidFill>
                      <a:prstDash val="solid"/>
                      <a:round/>
                      <a:headEnd type="none" w="med" len="med"/>
                      <a:tailEnd type="none" w="med" len="med"/>
                    </a:lnT>
                    <a:lnB w="28575" cap="flat" cmpd="sng" algn="ctr">
                      <a:solidFill>
                        <a:srgbClr val="A5002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5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1" i="0" u="none" strike="noStrike" cap="none" normalizeH="0" baseline="0" dirty="0" smtClean="0">
                          <a:ln>
                            <a:noFill/>
                          </a:ln>
                          <a:solidFill>
                            <a:schemeClr val="tx1"/>
                          </a:solidFill>
                          <a:effectLst/>
                          <a:latin typeface="Times New Roman" pitchFamily="18" charset="0"/>
                          <a:cs typeface="Times New Roman" pitchFamily="18" charset="0"/>
                        </a:rPr>
                        <a:t>Предприятия, капитал которых принадлежит предпринимателям своей страны. Национальная принадлежность определяется местоположением и регистрацией основной компании</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91439" marR="91439" marT="45726" marB="45726" horzOverflow="overflow">
                    <a:lnL w="28575" cap="flat" cmpd="sng" algn="ctr">
                      <a:solidFill>
                        <a:srgbClr val="A50021"/>
                      </a:solidFill>
                      <a:prstDash val="solid"/>
                      <a:round/>
                      <a:headEnd type="none" w="med" len="med"/>
                      <a:tailEnd type="none" w="med" len="med"/>
                    </a:lnL>
                    <a:lnR w="28575" cap="flat" cmpd="sng" algn="ctr">
                      <a:solidFill>
                        <a:srgbClr val="A50021"/>
                      </a:solidFill>
                      <a:prstDash val="solid"/>
                      <a:round/>
                      <a:headEnd type="none" w="med" len="med"/>
                      <a:tailEnd type="none" w="med" len="med"/>
                    </a:lnR>
                    <a:lnT w="28575" cap="flat" cmpd="sng" algn="ctr">
                      <a:solidFill>
                        <a:srgbClr val="A50021"/>
                      </a:solidFill>
                      <a:prstDash val="solid"/>
                      <a:round/>
                      <a:headEnd type="none" w="med" len="med"/>
                      <a:tailEnd type="none" w="med" len="med"/>
                    </a:lnT>
                    <a:lnB w="28575" cap="flat" cmpd="sng" algn="ctr">
                      <a:solidFill>
                        <a:srgbClr val="A5002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1" i="0" u="none" strike="noStrike" cap="none" normalizeH="0" baseline="0" dirty="0" smtClean="0">
                          <a:ln>
                            <a:noFill/>
                          </a:ln>
                          <a:solidFill>
                            <a:schemeClr val="tx1"/>
                          </a:solidFill>
                          <a:effectLst/>
                          <a:latin typeface="Times New Roman" pitchFamily="18" charset="0"/>
                          <a:cs typeface="Times New Roman" pitchFamily="18" charset="0"/>
                        </a:rPr>
                        <a:t>Предприятия, капитал которых принадлежит иностранным предпринимателям, полностью или в определённой части обеспечивающих их контроль</a:t>
                      </a:r>
                    </a:p>
                  </a:txBody>
                  <a:tcPr marL="91439" marR="91439" marT="45726" marB="45726" horzOverflow="overflow">
                    <a:lnL w="28575" cap="flat" cmpd="sng" algn="ctr">
                      <a:solidFill>
                        <a:srgbClr val="A50021"/>
                      </a:solidFill>
                      <a:prstDash val="solid"/>
                      <a:round/>
                      <a:headEnd type="none" w="med" len="med"/>
                      <a:tailEnd type="none" w="med" len="med"/>
                    </a:lnL>
                    <a:lnR w="28575" cap="flat" cmpd="sng" algn="ctr">
                      <a:solidFill>
                        <a:srgbClr val="A50021"/>
                      </a:solidFill>
                      <a:prstDash val="solid"/>
                      <a:round/>
                      <a:headEnd type="none" w="med" len="med"/>
                      <a:tailEnd type="none" w="med" len="med"/>
                    </a:lnR>
                    <a:lnT w="28575" cap="flat" cmpd="sng" algn="ctr">
                      <a:solidFill>
                        <a:srgbClr val="A50021"/>
                      </a:solidFill>
                      <a:prstDash val="solid"/>
                      <a:round/>
                      <a:headEnd type="none" w="med" len="med"/>
                      <a:tailEnd type="none" w="med" len="med"/>
                    </a:lnT>
                    <a:lnB w="28575" cap="flat" cmpd="sng" algn="ctr">
                      <a:solidFill>
                        <a:srgbClr val="A5002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1" i="0" u="none" strike="noStrike" cap="none" normalizeH="0" baseline="0" dirty="0" smtClean="0">
                          <a:ln>
                            <a:noFill/>
                          </a:ln>
                          <a:solidFill>
                            <a:schemeClr val="tx1"/>
                          </a:solidFill>
                          <a:effectLst/>
                          <a:latin typeface="Times New Roman" pitchFamily="18" charset="0"/>
                          <a:cs typeface="Times New Roman" pitchFamily="18" charset="0"/>
                        </a:rPr>
                        <a:t>Предприятия, капитал которых принадлежит предприятиям 2х или более стран. Эти предприятия – одна из разновидностей международного переплетения капиталов</a:t>
                      </a:r>
                    </a:p>
                  </a:txBody>
                  <a:tcPr marL="91439" marR="91439" marT="45726" marB="45726" horzOverflow="overflow">
                    <a:lnL w="28575" cap="flat" cmpd="sng" algn="ctr">
                      <a:solidFill>
                        <a:srgbClr val="A50021"/>
                      </a:solidFill>
                      <a:prstDash val="solid"/>
                      <a:round/>
                      <a:headEnd type="none" w="med" len="med"/>
                      <a:tailEnd type="none" w="med" len="med"/>
                    </a:lnL>
                    <a:lnR w="28575" cap="flat" cmpd="sng" algn="ctr">
                      <a:solidFill>
                        <a:srgbClr val="A50021"/>
                      </a:solidFill>
                      <a:prstDash val="solid"/>
                      <a:round/>
                      <a:headEnd type="none" w="med" len="med"/>
                      <a:tailEnd type="none" w="med" len="med"/>
                    </a:lnR>
                    <a:lnT w="28575" cap="flat" cmpd="sng" algn="ctr">
                      <a:solidFill>
                        <a:srgbClr val="A50021"/>
                      </a:solidFill>
                      <a:prstDash val="solid"/>
                      <a:round/>
                      <a:headEnd type="none" w="med" len="med"/>
                      <a:tailEnd type="none" w="med" len="med"/>
                    </a:lnT>
                    <a:lnB w="28575" cap="flat" cmpd="sng" algn="ctr">
                      <a:solidFill>
                        <a:srgbClr val="A5002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53346369"/>
      </p:ext>
    </p:extLst>
  </p:cSld>
  <p:clrMapOvr>
    <a:masterClrMapping/>
  </p:clrMapOvr>
</p:sld>
</file>

<file path=ppt/theme/theme1.xml><?xml version="1.0" encoding="utf-8"?>
<a:theme xmlns:a="http://schemas.openxmlformats.org/drawingml/2006/main" name="1_Тема Office">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HPAC_Powerpoint 5">
      <a:dk1>
        <a:srgbClr val="000000"/>
      </a:dk1>
      <a:lt1>
        <a:srgbClr val="FFFFFF"/>
      </a:lt1>
      <a:dk2>
        <a:srgbClr val="A51C30"/>
      </a:dk2>
      <a:lt2>
        <a:srgbClr val="BAC5C6"/>
      </a:lt2>
      <a:accent1>
        <a:srgbClr val="8996A0"/>
      </a:accent1>
      <a:accent2>
        <a:srgbClr val="A51C30"/>
      </a:accent2>
      <a:accent3>
        <a:srgbClr val="FFFFFF"/>
      </a:accent3>
      <a:accent4>
        <a:srgbClr val="000000"/>
      </a:accent4>
      <a:accent5>
        <a:srgbClr val="C4C9CD"/>
      </a:accent5>
      <a:accent6>
        <a:srgbClr val="95182A"/>
      </a:accent6>
      <a:hlink>
        <a:srgbClr val="E87D1E"/>
      </a:hlink>
      <a:folHlink>
        <a:srgbClr val="4E84C4"/>
      </a:folHlink>
    </a:clrScheme>
    <a:fontScheme name="HPAC_Powerpoin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HPAC_Powerpoin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HPAC_Powerpoint 2">
        <a:dk1>
          <a:srgbClr val="000000"/>
        </a:dk1>
        <a:lt1>
          <a:srgbClr val="FFFFFF"/>
        </a:lt1>
        <a:dk2>
          <a:srgbClr val="293352"/>
        </a:dk2>
        <a:lt2>
          <a:srgbClr val="F3F3F1"/>
        </a:lt2>
        <a:accent1>
          <a:srgbClr val="8996A0"/>
        </a:accent1>
        <a:accent2>
          <a:srgbClr val="A51C30"/>
        </a:accent2>
        <a:accent3>
          <a:srgbClr val="FFFFFF"/>
        </a:accent3>
        <a:accent4>
          <a:srgbClr val="000000"/>
        </a:accent4>
        <a:accent5>
          <a:srgbClr val="C4C9CD"/>
        </a:accent5>
        <a:accent6>
          <a:srgbClr val="95182A"/>
        </a:accent6>
        <a:hlink>
          <a:srgbClr val="DE7008"/>
        </a:hlink>
        <a:folHlink>
          <a:srgbClr val="4E84C4"/>
        </a:folHlink>
      </a:clrScheme>
      <a:clrMap bg1="lt1" tx1="dk1" bg2="lt2" tx2="dk2" accent1="accent1" accent2="accent2" accent3="accent3" accent4="accent4" accent5="accent5" accent6="accent6" hlink="hlink" folHlink="folHlink"/>
    </a:extraClrScheme>
    <a:extraClrScheme>
      <a:clrScheme name="HPAC_Powerpoint 3">
        <a:dk1>
          <a:srgbClr val="000000"/>
        </a:dk1>
        <a:lt1>
          <a:srgbClr val="FFFFFF"/>
        </a:lt1>
        <a:dk2>
          <a:srgbClr val="293352"/>
        </a:dk2>
        <a:lt2>
          <a:srgbClr val="F3F3F1"/>
        </a:lt2>
        <a:accent1>
          <a:srgbClr val="8996A0"/>
        </a:accent1>
        <a:accent2>
          <a:srgbClr val="A51C30"/>
        </a:accent2>
        <a:accent3>
          <a:srgbClr val="FFFFFF"/>
        </a:accent3>
        <a:accent4>
          <a:srgbClr val="000000"/>
        </a:accent4>
        <a:accent5>
          <a:srgbClr val="C4C9CD"/>
        </a:accent5>
        <a:accent6>
          <a:srgbClr val="95182A"/>
        </a:accent6>
        <a:hlink>
          <a:srgbClr val="52854C"/>
        </a:hlink>
        <a:folHlink>
          <a:srgbClr val="4E84C4"/>
        </a:folHlink>
      </a:clrScheme>
      <a:clrMap bg1="lt1" tx1="dk1" bg2="lt2" tx2="dk2" accent1="accent1" accent2="accent2" accent3="accent3" accent4="accent4" accent5="accent5" accent6="accent6" hlink="hlink" folHlink="folHlink"/>
    </a:extraClrScheme>
    <a:extraClrScheme>
      <a:clrScheme name="HPAC_Powerpoint 4">
        <a:dk1>
          <a:srgbClr val="000000"/>
        </a:dk1>
        <a:lt1>
          <a:srgbClr val="FFFFFF"/>
        </a:lt1>
        <a:dk2>
          <a:srgbClr val="293352"/>
        </a:dk2>
        <a:lt2>
          <a:srgbClr val="F3F3F1"/>
        </a:lt2>
        <a:accent1>
          <a:srgbClr val="8996A0"/>
        </a:accent1>
        <a:accent2>
          <a:srgbClr val="A51C30"/>
        </a:accent2>
        <a:accent3>
          <a:srgbClr val="FFFFFF"/>
        </a:accent3>
        <a:accent4>
          <a:srgbClr val="000000"/>
        </a:accent4>
        <a:accent5>
          <a:srgbClr val="C4C9CD"/>
        </a:accent5>
        <a:accent6>
          <a:srgbClr val="95182A"/>
        </a:accent6>
        <a:hlink>
          <a:srgbClr val="A51C30"/>
        </a:hlink>
        <a:folHlink>
          <a:srgbClr val="4E84C4"/>
        </a:folHlink>
      </a:clrScheme>
      <a:clrMap bg1="lt1" tx1="dk1" bg2="lt2" tx2="dk2" accent1="accent1" accent2="accent2" accent3="accent3" accent4="accent4" accent5="accent5" accent6="accent6" hlink="hlink" folHlink="folHlink"/>
    </a:extraClrScheme>
    <a:extraClrScheme>
      <a:clrScheme name="HPAC_Powerpoin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HPAC_Powerpoint 2">
        <a:dk1>
          <a:srgbClr val="000000"/>
        </a:dk1>
        <a:lt1>
          <a:srgbClr val="FFFFFF"/>
        </a:lt1>
        <a:dk2>
          <a:srgbClr val="293352"/>
        </a:dk2>
        <a:lt2>
          <a:srgbClr val="F3F3F1"/>
        </a:lt2>
        <a:accent1>
          <a:srgbClr val="8996A0"/>
        </a:accent1>
        <a:accent2>
          <a:srgbClr val="A51C30"/>
        </a:accent2>
        <a:accent3>
          <a:srgbClr val="FFFFFF"/>
        </a:accent3>
        <a:accent4>
          <a:srgbClr val="000000"/>
        </a:accent4>
        <a:accent5>
          <a:srgbClr val="C4C9CD"/>
        </a:accent5>
        <a:accent6>
          <a:srgbClr val="95182A"/>
        </a:accent6>
        <a:hlink>
          <a:srgbClr val="DE7008"/>
        </a:hlink>
        <a:folHlink>
          <a:srgbClr val="4E84C4"/>
        </a:folHlink>
      </a:clrScheme>
      <a:clrMap bg1="lt1" tx1="dk1" bg2="lt2" tx2="dk2" accent1="accent1" accent2="accent2" accent3="accent3" accent4="accent4" accent5="accent5" accent6="accent6" hlink="hlink" folHlink="folHlink"/>
    </a:extraClrScheme>
    <a:extraClrScheme>
      <a:clrScheme name="HPAC_Powerpoint 3">
        <a:dk1>
          <a:srgbClr val="000000"/>
        </a:dk1>
        <a:lt1>
          <a:srgbClr val="FFFFFF"/>
        </a:lt1>
        <a:dk2>
          <a:srgbClr val="293352"/>
        </a:dk2>
        <a:lt2>
          <a:srgbClr val="F3F3F1"/>
        </a:lt2>
        <a:accent1>
          <a:srgbClr val="8996A0"/>
        </a:accent1>
        <a:accent2>
          <a:srgbClr val="A51C30"/>
        </a:accent2>
        <a:accent3>
          <a:srgbClr val="FFFFFF"/>
        </a:accent3>
        <a:accent4>
          <a:srgbClr val="000000"/>
        </a:accent4>
        <a:accent5>
          <a:srgbClr val="C4C9CD"/>
        </a:accent5>
        <a:accent6>
          <a:srgbClr val="95182A"/>
        </a:accent6>
        <a:hlink>
          <a:srgbClr val="52854C"/>
        </a:hlink>
        <a:folHlink>
          <a:srgbClr val="4E84C4"/>
        </a:folHlink>
      </a:clrScheme>
      <a:clrMap bg1="lt1" tx1="dk1" bg2="lt2" tx2="dk2" accent1="accent1" accent2="accent2" accent3="accent3" accent4="accent4" accent5="accent5" accent6="accent6" hlink="hlink" folHlink="folHlink"/>
    </a:extraClrScheme>
    <a:extraClrScheme>
      <a:clrScheme name="HPAC_Powerpoint 4">
        <a:dk1>
          <a:srgbClr val="000000"/>
        </a:dk1>
        <a:lt1>
          <a:srgbClr val="FFFFFF"/>
        </a:lt1>
        <a:dk2>
          <a:srgbClr val="293352"/>
        </a:dk2>
        <a:lt2>
          <a:srgbClr val="F3F3F1"/>
        </a:lt2>
        <a:accent1>
          <a:srgbClr val="8996A0"/>
        </a:accent1>
        <a:accent2>
          <a:srgbClr val="A51C30"/>
        </a:accent2>
        <a:accent3>
          <a:srgbClr val="FFFFFF"/>
        </a:accent3>
        <a:accent4>
          <a:srgbClr val="000000"/>
        </a:accent4>
        <a:accent5>
          <a:srgbClr val="C4C9CD"/>
        </a:accent5>
        <a:accent6>
          <a:srgbClr val="95182A"/>
        </a:accent6>
        <a:hlink>
          <a:srgbClr val="A51C30"/>
        </a:hlink>
        <a:folHlink>
          <a:srgbClr val="4E84C4"/>
        </a:folHlink>
      </a:clrScheme>
      <a:clrMap bg1="lt1" tx1="dk1" bg2="lt2" tx2="dk2" accent1="accent1" accent2="accent2" accent3="accent3" accent4="accent4" accent5="accent5" accent6="accent6" hlink="hlink" folHlink="folHlink"/>
    </a:extraClrScheme>
    <a:extraClrScheme>
      <a:clrScheme name="HPAC_Powerpoint 5">
        <a:dk1>
          <a:srgbClr val="000000"/>
        </a:dk1>
        <a:lt1>
          <a:srgbClr val="FFFFFF"/>
        </a:lt1>
        <a:dk2>
          <a:srgbClr val="A51C30"/>
        </a:dk2>
        <a:lt2>
          <a:srgbClr val="BAC5C6"/>
        </a:lt2>
        <a:accent1>
          <a:srgbClr val="8996A0"/>
        </a:accent1>
        <a:accent2>
          <a:srgbClr val="A51C30"/>
        </a:accent2>
        <a:accent3>
          <a:srgbClr val="FFFFFF"/>
        </a:accent3>
        <a:accent4>
          <a:srgbClr val="000000"/>
        </a:accent4>
        <a:accent5>
          <a:srgbClr val="C4C9CD"/>
        </a:accent5>
        <a:accent6>
          <a:srgbClr val="95182A"/>
        </a:accent6>
        <a:hlink>
          <a:srgbClr val="E87D1E"/>
        </a:hlink>
        <a:folHlink>
          <a:srgbClr val="4E84C4"/>
        </a:folHlink>
      </a:clrScheme>
      <a:clrMap bg1="lt1" tx1="dk1" bg2="lt2" tx2="dk2" accent1="accent1" accent2="accent2" accent3="accent3" accent4="accent4" accent5="accent5" accent6="accent6" hlink="hlink" folHlink="folHlink"/>
    </a:extraClrScheme>
    <a:extraClrScheme>
      <a:clrScheme name="HPAC_Powerpoint 6">
        <a:dk1>
          <a:srgbClr val="000000"/>
        </a:dk1>
        <a:lt1>
          <a:srgbClr val="FFFFFF"/>
        </a:lt1>
        <a:dk2>
          <a:srgbClr val="A51C30"/>
        </a:dk2>
        <a:lt2>
          <a:srgbClr val="BAC5C6"/>
        </a:lt2>
        <a:accent1>
          <a:srgbClr val="8996A0"/>
        </a:accent1>
        <a:accent2>
          <a:srgbClr val="A51C30"/>
        </a:accent2>
        <a:accent3>
          <a:srgbClr val="FFFFFF"/>
        </a:accent3>
        <a:accent4>
          <a:srgbClr val="000000"/>
        </a:accent4>
        <a:accent5>
          <a:srgbClr val="C4C9CD"/>
        </a:accent5>
        <a:accent6>
          <a:srgbClr val="95182A"/>
        </a:accent6>
        <a:hlink>
          <a:srgbClr val="293352"/>
        </a:hlink>
        <a:folHlink>
          <a:srgbClr val="4E84C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HPAC TITLE 5">
    <a:dk1>
      <a:srgbClr val="000000"/>
    </a:dk1>
    <a:lt1>
      <a:srgbClr val="FFFFFF"/>
    </a:lt1>
    <a:dk2>
      <a:srgbClr val="A51C30"/>
    </a:dk2>
    <a:lt2>
      <a:srgbClr val="BAC5C6"/>
    </a:lt2>
    <a:accent1>
      <a:srgbClr val="8996A0"/>
    </a:accent1>
    <a:accent2>
      <a:srgbClr val="A51C30"/>
    </a:accent2>
    <a:accent3>
      <a:srgbClr val="FFFFFF"/>
    </a:accent3>
    <a:accent4>
      <a:srgbClr val="000000"/>
    </a:accent4>
    <a:accent5>
      <a:srgbClr val="C4C9CD"/>
    </a:accent5>
    <a:accent6>
      <a:srgbClr val="95182A"/>
    </a:accent6>
    <a:hlink>
      <a:srgbClr val="E87D1E"/>
    </a:hlink>
    <a:folHlink>
      <a:srgbClr val="4E84C4"/>
    </a:folHlink>
  </a:clrScheme>
</a:themeOverride>
</file>

<file path=docProps/app.xml><?xml version="1.0" encoding="utf-8"?>
<Properties xmlns="http://schemas.openxmlformats.org/officeDocument/2006/extended-properties" xmlns:vt="http://schemas.openxmlformats.org/officeDocument/2006/docPropsVTypes">
  <TotalTime>21</TotalTime>
  <Words>3711</Words>
  <Application>Microsoft Office PowerPoint</Application>
  <PresentationFormat>Широкоэкранный</PresentationFormat>
  <Paragraphs>378</Paragraphs>
  <Slides>26</Slides>
  <Notes>2</Notes>
  <HiddenSlides>0</HiddenSlides>
  <MMClips>0</MMClips>
  <ScaleCrop>false</ScaleCrop>
  <HeadingPairs>
    <vt:vector size="6" baseType="variant">
      <vt:variant>
        <vt:lpstr>Использованные шрифты</vt:lpstr>
      </vt:variant>
      <vt:variant>
        <vt:i4>7</vt:i4>
      </vt:variant>
      <vt:variant>
        <vt:lpstr>Тема</vt:lpstr>
      </vt:variant>
      <vt:variant>
        <vt:i4>3</vt:i4>
      </vt:variant>
      <vt:variant>
        <vt:lpstr>Заголовки слайдов</vt:lpstr>
      </vt:variant>
      <vt:variant>
        <vt:i4>26</vt:i4>
      </vt:variant>
    </vt:vector>
  </HeadingPairs>
  <TitlesOfParts>
    <vt:vector size="36" baseType="lpstr">
      <vt:lpstr>Arial</vt:lpstr>
      <vt:lpstr>Calibri</vt:lpstr>
      <vt:lpstr>Lucida Sans Unicode</vt:lpstr>
      <vt:lpstr>Times New Roman</vt:lpstr>
      <vt:lpstr>Verdana</vt:lpstr>
      <vt:lpstr>Wingdings</vt:lpstr>
      <vt:lpstr>Wingdings 3</vt:lpstr>
      <vt:lpstr>1_Тема Office</vt:lpstr>
      <vt:lpstr>Оформление по умолчанию</vt:lpstr>
      <vt:lpstr>Default Theme</vt:lpstr>
      <vt:lpstr>Тема 2. предприятие В условиях рынка</vt:lpstr>
      <vt:lpstr>Презентация PowerPoint</vt:lpstr>
      <vt:lpstr>Предпринимательская деятельность - инициативные, самостоятельные действия</vt:lpstr>
      <vt:lpstr>ПРЕДПРИЯТИЕ</vt:lpstr>
      <vt:lpstr>КЛАССИФИКАЦИЯ ПРЕДПРИЯТИЙ  </vt:lpstr>
      <vt:lpstr>Презентация PowerPoint</vt:lpstr>
      <vt:lpstr>Презентация PowerPoint</vt:lpstr>
      <vt:lpstr>Презентация PowerPoint</vt:lpstr>
      <vt:lpstr>ВИДЫ ПРЕДПРИЯТИЙ ПО ПРИНАДЛЕЖНОСТИ КАПИТАЛА</vt:lpstr>
      <vt:lpstr>ВИДЫ ПРЕДПРИЯТИЙ ПО ОРГАНИЗАЦИОННО-ПРАВОВОЙ ФОРМЕ</vt:lpstr>
      <vt:lpstr>Презентация PowerPoint</vt:lpstr>
      <vt:lpstr>ОБЪЕДИНЕНИЕ ПРЕДПРИЯТИЙ</vt:lpstr>
      <vt:lpstr>СРЕДА ФУНКЦИОНИРОВАНИЯ ПРЕДПРИЯТИЯ</vt:lpstr>
      <vt:lpstr>Презентация PowerPoint</vt:lpstr>
      <vt:lpstr>Презентация PowerPoint</vt:lpstr>
      <vt:lpstr>Презентация PowerPoint</vt:lpstr>
      <vt:lpstr>Презентация PowerPoint</vt:lpstr>
      <vt:lpstr>Презентация PowerPoint</vt:lpstr>
      <vt:lpstr>Practical work</vt:lpstr>
      <vt:lpstr>Step 1 - Select an enterprise</vt:lpstr>
      <vt:lpstr>Step 2 - Task 1. Классифицировать предприятие (минимум 5 признаков)</vt:lpstr>
      <vt:lpstr>Step 3 - Task 2. Анализ среды функционирования предприятия</vt:lpstr>
      <vt:lpstr>Step 2 - Task 2. Анализ внешней и внутренней среды предприятия</vt:lpstr>
      <vt:lpstr>Step 3 - Task 2. Анализ среды функционирования предприятия</vt:lpstr>
      <vt:lpstr>Step 3 - Task 2. Formulation of Conclusion</vt:lpstr>
      <vt:lpstr>Step 4 – Task 3. Construction of the organizational structure of the enterprise and its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2. предприятие В условиях рынка</dc:title>
  <dc:creator>user</dc:creator>
  <cp:lastModifiedBy>user</cp:lastModifiedBy>
  <cp:revision>4</cp:revision>
  <dcterms:created xsi:type="dcterms:W3CDTF">2021-02-17T08:52:35Z</dcterms:created>
  <dcterms:modified xsi:type="dcterms:W3CDTF">2021-02-17T09:14:03Z</dcterms:modified>
</cp:coreProperties>
</file>