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61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62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ова Юлия" initials="И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FF"/>
    <a:srgbClr val="7B7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8A5B-9BD1-4419-B5B0-7D99B5F48B04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  <p:sp>
        <p:nvSpPr>
          <p:cNvPr id="20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603030202060203" charset="0"/>
                <a:ea typeface="CoFo Sans Medium" panose="020B0603030202060203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4295776" y="1089025"/>
            <a:ext cx="7453314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3636961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hoto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11302400" cy="468000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photo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two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  <a:endParaRPr lang="ru-RU"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296225" y="1089024"/>
            <a:ext cx="3600000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908607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620280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332389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  <a:endParaRPr lang="ru-RU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Модель расчёта вероятности приобретения клиентом машино-места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user\Documents\GitHub\dota3.5\images\baseline_model_metric2.pngbaseline_model_metric2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2913" y="1316673"/>
            <a:ext cx="5545137" cy="422465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altLang="ru-RU" dirty="0">
                <a:latin typeface="CoFo Sans Medium" panose="020B0603030202060203" charset="0"/>
                <a:cs typeface="CoFo Sans Medium" panose="020B0603030202060203" charset="0"/>
              </a:rPr>
              <a:t>Анализ </a:t>
            </a:r>
            <a:r>
              <a:rPr lang="en-US" altLang="ru-RU" dirty="0">
                <a:latin typeface="CoFo Sans Medium" panose="020B0603030202060203" charset="0"/>
                <a:cs typeface="CoFo Sans Medium" panose="020B0603030202060203" charset="0"/>
              </a:rPr>
              <a:t>baseline </a:t>
            </a:r>
            <a:r>
              <a:rPr lang="ru-RU" altLang="ru-RU" dirty="0">
                <a:latin typeface="CoFo Sans Medium" panose="020B0603030202060203" charset="0"/>
                <a:cs typeface="CoFo Sans Medium" panose="020B0603030202060203" charset="0"/>
              </a:rPr>
              <a:t>модели</a:t>
            </a:r>
            <a:endParaRPr lang="ru-RU" alt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8" name="Рисунок 7" descr="C:\Users\user\Documents\GitHub\dota3.5\images\baseline_model_metric1.pngbaseline_model_metric1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>
          <a:xfrm>
            <a:off x="6899275" y="1316990"/>
            <a:ext cx="3786505" cy="4224020"/>
          </a:xfr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user\Documents\GitHub\dota3.5\images\xgboost.pngxgboost"/>
          <p:cNvPicPr>
            <a:picLocks noGrp="1" noChangeAspect="1"/>
          </p:cNvPicPr>
          <p:nvPr>
            <p:ph type="pic" sz="quarter" idx="17"/>
          </p:nvPr>
        </p:nvPicPr>
        <p:blipFill>
          <a:blip r:embed="rId1"/>
          <a:srcRect/>
          <a:stretch>
            <a:fillRect/>
          </a:stretch>
        </p:blipFill>
        <p:spPr>
          <a:xfrm>
            <a:off x="4296225" y="2804159"/>
            <a:ext cx="3600000" cy="1249680"/>
          </a:xfrm>
        </p:spPr>
      </p:pic>
      <p:pic>
        <p:nvPicPr>
          <p:cNvPr id="11" name="Рисунок 10" descr="C:\Users\user\Documents\GitHub\dota3.5\images\catboost.pngcatboost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>
            <a:fillRect/>
          </a:stretch>
        </p:blipFill>
        <p:spPr>
          <a:xfrm>
            <a:off x="8112125" y="1469389"/>
            <a:ext cx="3636964" cy="3919220"/>
          </a:xfrm>
        </p:spPr>
      </p:pic>
      <p:pic>
        <p:nvPicPr>
          <p:cNvPr id="7" name="Рисунок 6" descr="C:\Users\user\Documents\GitHub\dota3.5\images\lightgbm.pnglightgbm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xfrm>
            <a:off x="442801" y="2938144"/>
            <a:ext cx="3636964" cy="981710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2595" y="354965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Обучение моделей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C:\Users\user\Documents\GitHub\dota3.5\images\xgb_metric.pngxgb_metric"/>
          <p:cNvPicPr>
            <a:picLocks noGrp="1" noChangeAspect="1"/>
          </p:cNvPicPr>
          <p:nvPr>
            <p:ph type="pic" sz="quarter" idx="17"/>
          </p:nvPr>
        </p:nvPicPr>
        <p:blipFill>
          <a:blip r:embed="rId1"/>
          <a:srcRect/>
          <a:stretch>
            <a:fillRect/>
          </a:stretch>
        </p:blipFill>
        <p:spPr>
          <a:xfrm>
            <a:off x="2897505" y="1879600"/>
            <a:ext cx="2496185" cy="3098800"/>
          </a:xfrm>
        </p:spPr>
      </p:pic>
      <p:pic>
        <p:nvPicPr>
          <p:cNvPr id="11" name="Рисунок 10" descr="C:\Users\user\Documents\GitHub\dota3.5\images\catboost_metric.pngcatboost_metric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>
            <a:fillRect/>
          </a:stretch>
        </p:blipFill>
        <p:spPr>
          <a:xfrm>
            <a:off x="5488940" y="1879600"/>
            <a:ext cx="2626995" cy="3098800"/>
          </a:xfrm>
        </p:spPr>
      </p:pic>
      <p:pic>
        <p:nvPicPr>
          <p:cNvPr id="7" name="Рисунок 6" descr="C:\Users\user\Documents\GitHub\dota3.5\images\lgbm_metric.pnglgbm_metric"/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xfrm>
            <a:off x="384810" y="1878965"/>
            <a:ext cx="2417445" cy="3100070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42595" y="365125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Анализ обученных моделей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38150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LightGBM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049030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XGBoost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629955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CatBoost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pic>
        <p:nvPicPr>
          <p:cNvPr id="2" name="Рисунок 10" descr="C:\Users\user\Documents\GitHub\dota3.5\images\randomforest_metric.pngrandomforest_metric"/>
          <p:cNvPicPr>
            <a:picLocks noGrp="1"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211185" y="1888808"/>
            <a:ext cx="2628265" cy="3080385"/>
          </a:xfrm>
          <a:prstGeom prst="roundRect">
            <a:avLst>
              <a:gd name="adj" fmla="val 5739"/>
            </a:avLst>
          </a:prstGeom>
        </p:spPr>
      </p:pic>
      <p:sp>
        <p:nvSpPr>
          <p:cNvPr id="3" name="Скругленный прямоугольник 13"/>
          <p:cNvSpPr/>
          <p:nvPr/>
        </p:nvSpPr>
        <p:spPr>
          <a:xfrm>
            <a:off x="8366805" y="460774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RandomForestClassifier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:\Users\user\Documents\GitHub\dota3.5\images\roc_lgbm.pngroc_lgbm"/>
          <p:cNvPicPr>
            <a:picLocks noGrp="1" noChangeAspect="1"/>
          </p:cNvPicPr>
          <p:nvPr>
            <p:ph type="pic" sz="quarter" idx="15"/>
          </p:nvPr>
        </p:nvPicPr>
        <p:blipFill>
          <a:blip r:embed="rId1"/>
          <a:srcRect/>
          <a:stretch>
            <a:fillRect/>
          </a:stretch>
        </p:blipFill>
        <p:spPr>
          <a:xfrm>
            <a:off x="442801" y="2634931"/>
            <a:ext cx="2663131" cy="1588135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2595" y="365125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Графики </a:t>
            </a:r>
            <a:r>
              <a:rPr lang="en-US" dirty="0">
                <a:latin typeface="CoFo Sans Medium" panose="020B0603030202060203" charset="0"/>
                <a:cs typeface="CoFo Sans Medium" panose="020B0603030202060203" charset="0"/>
              </a:rPr>
              <a:t>ROC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каждой модели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14" name="Рисунок 13" descr="C:\Users\user\Documents\GitHub\dota3.5\images\roc_random_forest.pngroc_random_forest"/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>
            <a:fillRect/>
          </a:stretch>
        </p:blipFill>
        <p:spPr>
          <a:xfrm>
            <a:off x="9086070" y="2634931"/>
            <a:ext cx="2663131" cy="1588135"/>
          </a:xfrm>
        </p:spPr>
      </p:pic>
      <p:pic>
        <p:nvPicPr>
          <p:cNvPr id="12" name="Рисунок 11" descr="C:\Users\user\Documents\GitHub\dota3.5\images\roc_catboost.pngroc_catboost"/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/>
          <a:stretch>
            <a:fillRect/>
          </a:stretch>
        </p:blipFill>
        <p:spPr>
          <a:xfrm>
            <a:off x="6202800" y="2634931"/>
            <a:ext cx="2663131" cy="1588135"/>
          </a:xfrm>
        </p:spPr>
      </p:pic>
      <p:pic>
        <p:nvPicPr>
          <p:cNvPr id="10" name="Рисунок 9" descr="C:\Users\user\Documents\GitHub\dota3.5\images\roc_xgb.pngroc_xgb"/>
          <p:cNvPicPr>
            <a:picLocks noGrp="1" noChangeAspect="1"/>
          </p:cNvPicPr>
          <p:nvPr>
            <p:ph type="pic" sz="quarter" idx="18"/>
          </p:nvPr>
        </p:nvPicPr>
        <p:blipFill>
          <a:blip r:embed="rId4"/>
          <a:srcRect/>
          <a:stretch>
            <a:fillRect/>
          </a:stretch>
        </p:blipFill>
        <p:spPr>
          <a:xfrm>
            <a:off x="3323891" y="2634931"/>
            <a:ext cx="2663131" cy="1588135"/>
          </a:xfrm>
        </p:spPr>
      </p:pic>
      <p:sp>
        <p:nvSpPr>
          <p:cNvPr id="15" name="Скругленный прямоугольник 14"/>
          <p:cNvSpPr/>
          <p:nvPr/>
        </p:nvSpPr>
        <p:spPr>
          <a:xfrm>
            <a:off x="658800" y="535069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LightGBM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538800" y="535069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XGBoost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418800" y="535069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CatBoost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295200" y="5350698"/>
            <a:ext cx="1204412" cy="216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ru-RU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oFo Sans" panose="020B0503030202060203"/>
              </a:rPr>
              <a:t>RandomForestClassifier</a:t>
            </a:r>
            <a:endParaRPr kumimoji="0" lang="en-US" altLang="ru-RU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390" y="354965"/>
            <a:ext cx="10515600" cy="1325563"/>
          </a:xfrm>
        </p:spPr>
        <p:txBody>
          <a:bodyPr anchor="t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Качество обученных моделей</a:t>
            </a:r>
            <a:r>
              <a:rPr lang="en-US" altLang="ru-RU" sz="2000" dirty="0">
                <a:latin typeface="CoFo Sans Medium" panose="020B0603030202060203" charset="0"/>
                <a:cs typeface="CoFo Sans Medium" panose="020B0603030202060203" charset="0"/>
              </a:rPr>
              <a:t>	</a:t>
            </a:r>
            <a:r>
              <a:rPr lang="en-US" altLang="ru-RU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ROC-AUC </a:t>
            </a:r>
            <a:r>
              <a:rPr lang="ru-RU" altLang="ru-RU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метрика</a:t>
            </a:r>
            <a:r>
              <a:rPr lang="en-US" altLang="ru-RU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 (</a:t>
            </a:r>
            <a:r>
              <a:rPr lang="ru-RU" altLang="en-US" sz="2000" dirty="0">
                <a:solidFill>
                  <a:schemeClr val="bg1">
                    <a:lumMod val="75000"/>
                  </a:schemeClr>
                </a:solidFill>
                <a:latin typeface="CoFo Sans Medium" panose="020B0603030202060203" charset="0"/>
                <a:cs typeface="CoFo Sans Medium" panose="020B0603030202060203" charset="0"/>
              </a:rPr>
              <a:t>больше - лучше)</a:t>
            </a:r>
            <a:endParaRPr lang="ru-RU" altLang="en-US" sz="2000" dirty="0">
              <a:solidFill>
                <a:schemeClr val="bg1">
                  <a:lumMod val="75000"/>
                </a:schemeClr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22605" y="2517720"/>
            <a:ext cx="11146790" cy="3460859"/>
            <a:chOff x="712" y="3127"/>
            <a:chExt cx="14330" cy="4449"/>
          </a:xfrm>
        </p:grpSpPr>
        <p:grpSp>
          <p:nvGrpSpPr>
            <p:cNvPr id="59" name="Group 58"/>
            <p:cNvGrpSpPr/>
            <p:nvPr/>
          </p:nvGrpSpPr>
          <p:grpSpPr>
            <a:xfrm>
              <a:off x="712" y="3127"/>
              <a:ext cx="3134" cy="4449"/>
              <a:chOff x="4771" y="5283"/>
              <a:chExt cx="3134" cy="4449"/>
            </a:xfrm>
          </p:grpSpPr>
          <p:sp>
            <p:nvSpPr>
              <p:cNvPr id="178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15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155" name="Прямоугольник с двумя скругленными соседними углами 154"/>
              <p:cNvSpPr/>
              <p:nvPr/>
            </p:nvSpPr>
            <p:spPr>
              <a:xfrm>
                <a:off x="4771" y="6022"/>
                <a:ext cx="1446" cy="3277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16" name="Прямоугольник с двумя скругленными соседними углами 154"/>
              <p:cNvSpPr/>
              <p:nvPr/>
            </p:nvSpPr>
            <p:spPr>
              <a:xfrm>
                <a:off x="6459" y="6759"/>
                <a:ext cx="1446" cy="2540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30" name="Text Box 29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31" name="Text Box 30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>
                <a:off x="4773" y="731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0,96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>
                <a:off x="6459" y="739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0,75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46" name="Text Box 45"/>
              <p:cNvSpPr txBox="1"/>
              <p:nvPr/>
            </p:nvSpPr>
            <p:spPr>
              <a:xfrm>
                <a:off x="4773" y="5283"/>
                <a:ext cx="3131" cy="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latin typeface="CoFo Sans Medium" panose="020B0603030202060203" charset="0"/>
                    <a:cs typeface="CoFo Sans Medium" panose="020B0603030202060203" charset="0"/>
                  </a:rPr>
                  <a:t>LightGBM</a:t>
                </a:r>
                <a:endParaRPr 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4444" y="3127"/>
              <a:ext cx="3134" cy="4449"/>
              <a:chOff x="4771" y="5283"/>
              <a:chExt cx="3134" cy="4449"/>
            </a:xfrm>
          </p:grpSpPr>
          <p:sp>
            <p:nvSpPr>
              <p:cNvPr id="62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3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4" name="Прямоугольник с двумя скругленными соседними углами 154"/>
              <p:cNvSpPr/>
              <p:nvPr/>
            </p:nvSpPr>
            <p:spPr>
              <a:xfrm>
                <a:off x="4771" y="6011"/>
                <a:ext cx="1446" cy="3300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5" name="Прямоугольник с двумя скругленными соседними углами 154"/>
              <p:cNvSpPr/>
              <p:nvPr/>
            </p:nvSpPr>
            <p:spPr>
              <a:xfrm>
                <a:off x="6459" y="6726"/>
                <a:ext cx="1446" cy="2585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66" name="Text Box 65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67" name="Text Box 66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>
                <a:off x="4773" y="7271"/>
                <a:ext cx="1444" cy="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0,97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>
                <a:off x="6459" y="7349"/>
                <a:ext cx="1444" cy="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0,76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0" name="Text Box 69"/>
              <p:cNvSpPr txBox="1"/>
              <p:nvPr/>
            </p:nvSpPr>
            <p:spPr>
              <a:xfrm>
                <a:off x="4773" y="5283"/>
                <a:ext cx="313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latin typeface="CoFo Sans Medium" panose="020B0603030202060203" charset="0"/>
                    <a:cs typeface="CoFo Sans Medium" panose="020B0603030202060203" charset="0"/>
                  </a:rPr>
                  <a:t>XGBoost</a:t>
                </a:r>
                <a:endParaRPr lang="en-US" alt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8191" y="3127"/>
              <a:ext cx="3134" cy="4449"/>
              <a:chOff x="4771" y="5283"/>
              <a:chExt cx="3134" cy="4449"/>
            </a:xfrm>
          </p:grpSpPr>
          <p:sp>
            <p:nvSpPr>
              <p:cNvPr id="72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3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4" name="Прямоугольник с двумя скругленными соседними углами 154"/>
              <p:cNvSpPr/>
              <p:nvPr/>
            </p:nvSpPr>
            <p:spPr>
              <a:xfrm>
                <a:off x="4771" y="6022"/>
                <a:ext cx="1446" cy="3277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5" name="Прямоугольник с двумя скругленными соседними углами 154"/>
              <p:cNvSpPr/>
              <p:nvPr/>
            </p:nvSpPr>
            <p:spPr>
              <a:xfrm>
                <a:off x="6457" y="6793"/>
                <a:ext cx="1446" cy="2517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76" name="Text Box 75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7" name="Text Box 76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8" name="Text Box 77"/>
              <p:cNvSpPr txBox="1"/>
              <p:nvPr/>
            </p:nvSpPr>
            <p:spPr>
              <a:xfrm>
                <a:off x="4773" y="7271"/>
                <a:ext cx="1444" cy="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0,96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79" name="Text Box 78"/>
              <p:cNvSpPr txBox="1"/>
              <p:nvPr/>
            </p:nvSpPr>
            <p:spPr>
              <a:xfrm>
                <a:off x="6459" y="7349"/>
                <a:ext cx="1444" cy="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0,74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0" name="Text Box 79"/>
              <p:cNvSpPr txBox="1"/>
              <p:nvPr/>
            </p:nvSpPr>
            <p:spPr>
              <a:xfrm>
                <a:off x="4773" y="5283"/>
                <a:ext cx="3131" cy="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>
                    <a:latin typeface="CoFo Sans Medium" panose="020B0603030202060203" charset="0"/>
                    <a:cs typeface="CoFo Sans Medium" panose="020B0603030202060203" charset="0"/>
                  </a:rPr>
                  <a:t>CatBoost</a:t>
                </a:r>
                <a:endParaRPr 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11908" y="3127"/>
              <a:ext cx="3134" cy="4449"/>
              <a:chOff x="4771" y="5283"/>
              <a:chExt cx="3134" cy="4449"/>
            </a:xfrm>
          </p:grpSpPr>
          <p:sp>
            <p:nvSpPr>
              <p:cNvPr id="82" name="Прямоугольник с двумя скругленными соседними углами 177"/>
              <p:cNvSpPr/>
              <p:nvPr/>
            </p:nvSpPr>
            <p:spPr>
              <a:xfrm>
                <a:off x="4773" y="5880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3" name="Прямоугольник с двумя скругленными соседними углами 177"/>
              <p:cNvSpPr/>
              <p:nvPr/>
            </p:nvSpPr>
            <p:spPr>
              <a:xfrm>
                <a:off x="6459" y="5897"/>
                <a:ext cx="1446" cy="3402"/>
              </a:xfrm>
              <a:prstGeom prst="round2SameRect">
                <a:avLst>
                  <a:gd name="adj1" fmla="val 8118"/>
                  <a:gd name="adj2" fmla="val 0"/>
                </a:avLst>
              </a:prstGeom>
              <a:solidFill>
                <a:srgbClr val="DDDDDD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4" name="Прямоугольник с двумя скругленными соседними углами 154"/>
              <p:cNvSpPr/>
              <p:nvPr/>
            </p:nvSpPr>
            <p:spPr>
              <a:xfrm>
                <a:off x="4771" y="6011"/>
                <a:ext cx="1446" cy="3300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00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5" name="Прямоугольник с двумя скругленными соседними углами 154"/>
              <p:cNvSpPr/>
              <p:nvPr/>
            </p:nvSpPr>
            <p:spPr>
              <a:xfrm>
                <a:off x="6457" y="6692"/>
                <a:ext cx="1446" cy="2619"/>
              </a:xfrm>
              <a:prstGeom prst="round2SameRect">
                <a:avLst>
                  <a:gd name="adj1" fmla="val 6814"/>
                  <a:gd name="adj2" fmla="val 0"/>
                </a:avLst>
              </a:prstGeom>
              <a:solidFill>
                <a:srgbClr val="7B7BFC"/>
              </a:solidFill>
              <a:ln w="25400" cap="flat">
                <a:noFill/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p>
                <a:pPr marL="0" marR="0" lvl="0" indent="0" algn="l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ru-RU" sz="24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CoFo Sans Regular" panose="020B0503030202060203"/>
                  <a:ea typeface="+mn-ea"/>
                  <a:cs typeface="+mn-cs"/>
                  <a:sym typeface="CoFo Sans" panose="020B0503030202060203"/>
                </a:endParaRPr>
              </a:p>
            </p:txBody>
          </p:sp>
          <p:sp>
            <p:nvSpPr>
              <p:cNvPr id="86" name="Text Box 85"/>
              <p:cNvSpPr txBox="1"/>
              <p:nvPr/>
            </p:nvSpPr>
            <p:spPr>
              <a:xfrm>
                <a:off x="4773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test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7" name="Text Box 86"/>
              <p:cNvSpPr txBox="1"/>
              <p:nvPr/>
            </p:nvSpPr>
            <p:spPr>
              <a:xfrm>
                <a:off x="6459" y="9299"/>
                <a:ext cx="1445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tx1"/>
                    </a:solidFill>
                    <a:latin typeface="CoFo Sans" panose="020B0503030202060203" charset="0"/>
                    <a:cs typeface="CoFo Sans" panose="020B0503030202060203" charset="0"/>
                  </a:rPr>
                  <a:t>valid</a:t>
                </a:r>
                <a:endParaRPr lang="en-US" sz="1600">
                  <a:solidFill>
                    <a:schemeClr val="tx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4773" y="731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0,97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>
                <a:off x="6459" y="7395"/>
                <a:ext cx="1444" cy="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>
                    <a:solidFill>
                      <a:schemeClr val="bg1"/>
                    </a:solidFill>
                    <a:latin typeface="CoFo Sans" panose="020B0503030202060203" charset="0"/>
                    <a:cs typeface="CoFo Sans" panose="020B0503030202060203" charset="0"/>
                  </a:rPr>
                  <a:t>0,77</a:t>
                </a:r>
                <a:endParaRPr lang="en-US" sz="1600">
                  <a:solidFill>
                    <a:schemeClr val="bg1"/>
                  </a:solidFill>
                  <a:latin typeface="CoFo Sans" panose="020B0503030202060203" charset="0"/>
                  <a:cs typeface="CoFo Sans" panose="020B0503030202060203" charset="0"/>
                </a:endParaRPr>
              </a:p>
            </p:txBody>
          </p:sp>
          <p:sp>
            <p:nvSpPr>
              <p:cNvPr id="90" name="Text Box 89"/>
              <p:cNvSpPr txBox="1"/>
              <p:nvPr/>
            </p:nvSpPr>
            <p:spPr>
              <a:xfrm>
                <a:off x="4773" y="5283"/>
                <a:ext cx="3131" cy="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en-US">
                    <a:latin typeface="CoFo Sans Medium" panose="020B0603030202060203" charset="0"/>
                    <a:cs typeface="CoFo Sans Medium" panose="020B0603030202060203" charset="0"/>
                  </a:rPr>
                  <a:t>Random Forest</a:t>
                </a:r>
                <a:endParaRPr lang="en-US" altLang="en-US">
                  <a:latin typeface="CoFo Sans Medium" panose="020B0603030202060203" charset="0"/>
                  <a:cs typeface="CoFo Sans Medium" panose="020B0603030202060203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375920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Вывод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6" name="Рисунок 5" descr="C:\Users\user\Documents\GitHub\dota3.5\images\randomforest_metric.pngrandomforest_metric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/>
          <a:stretch>
            <a:fillRect/>
          </a:stretch>
        </p:blipFill>
        <p:spPr>
          <a:xfrm>
            <a:off x="7807325" y="3705860"/>
            <a:ext cx="2469515" cy="2895600"/>
          </a:xfrm>
        </p:spPr>
      </p:pic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Самой точной моделью на основе метрики </a:t>
            </a:r>
            <a:r>
              <a:rPr 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ROC-AUC</a:t>
            </a:r>
            <a:r>
              <a:rPr lang="en-US" dirty="0">
                <a:latin typeface="CoFo Sans Medium" panose="020B0603030202060203" charset="0"/>
                <a:cs typeface="CoFo Sans Medium" panose="020B0603030202060203" charset="0"/>
              </a:rPr>
              <a:t> </a:t>
            </a:r>
            <a:r>
              <a:rPr lang="ru-RU" altLang="en-US" dirty="0">
                <a:latin typeface="CoFo Sans Medium" panose="020B0603030202060203" charset="0"/>
                <a:cs typeface="CoFo Sans Medium" panose="020B0603030202060203" charset="0"/>
              </a:rPr>
              <a:t>является </a:t>
            </a:r>
            <a:r>
              <a:rPr lang="en-US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Random Forest Classifier</a:t>
            </a:r>
            <a:endParaRPr lang="en-US" altLang="en-US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3" name="Рисунок 5" descr="C:\Users\user\Documents\GitHub\dota3.5\images\roc_random_forest.pngroc_random_forest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44615" y="375920"/>
            <a:ext cx="5194935" cy="3098800"/>
          </a:xfrm>
          <a:prstGeom prst="roundRect">
            <a:avLst>
              <a:gd name="adj" fmla="val 4508"/>
            </a:avLst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altLang="ru-RU" sz="2000" dirty="0">
                <a:latin typeface="CoFo Sans Medium" panose="020B0603030202060203" charset="0"/>
                <a:cs typeface="CoFo Sans Medium" panose="020B0603030202060203" charset="0"/>
              </a:rPr>
              <a:t>Потенциальные улучшения</a:t>
            </a:r>
            <a:endParaRPr lang="ru-RU" alt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altLang="en-US" dirty="0">
                <a:solidFill>
                  <a:schemeClr val="tx1"/>
                </a:solidFill>
              </a:rPr>
              <a:t>Более </a:t>
            </a:r>
            <a:r>
              <a:rPr lang="ru-RU" altLang="en-US" dirty="0">
                <a:solidFill>
                  <a:srgbClr val="009BFF"/>
                </a:solidFill>
              </a:rPr>
              <a:t>расширенная </a:t>
            </a:r>
            <a:r>
              <a:rPr lang="ru-RU" altLang="en-US" dirty="0">
                <a:solidFill>
                  <a:schemeClr val="tx1"/>
                </a:solidFill>
              </a:rPr>
              <a:t>работа с данными, дальнейшая работа с </a:t>
            </a:r>
            <a:r>
              <a:rPr lang="ru-RU" altLang="en-US" dirty="0">
                <a:solidFill>
                  <a:srgbClr val="009BFF"/>
                </a:solidFill>
              </a:rPr>
              <a:t>гиперпараметрами </a:t>
            </a:r>
            <a:r>
              <a:rPr lang="ru-RU" altLang="en-US" dirty="0">
                <a:solidFill>
                  <a:schemeClr val="tx1"/>
                </a:solidFill>
              </a:rPr>
              <a:t>и </a:t>
            </a:r>
            <a:r>
              <a:rPr lang="ru-RU" altLang="en-US" dirty="0">
                <a:solidFill>
                  <a:srgbClr val="009BFF"/>
                </a:solidFill>
              </a:rPr>
              <a:t>тюнинг </a:t>
            </a:r>
            <a:r>
              <a:rPr lang="ru-RU" altLang="en-US" dirty="0">
                <a:solidFill>
                  <a:schemeClr val="tx1"/>
                </a:solidFill>
              </a:rPr>
              <a:t>моделей</a:t>
            </a:r>
            <a:endParaRPr lang="ru-RU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0"/>
            <a:ext cx="10515600" cy="1325563"/>
          </a:xfrm>
        </p:spPr>
        <p:txBody>
          <a:bodyPr anchor="ctr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Задача</a:t>
            </a:r>
            <a:endParaRPr 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На основе больших данных о предыдущем опыте взаимодействия с клиентами и разработать модель, позволяющую прогнозировать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вероятность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покупки клиентами дополнительных услуг в частности, приобретения машиномест в паркинге. 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Среди клиентов компании - владельцев квартир необходимо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выделить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покупателей, наиболее склонных к покупке машиноместа. С такими клиентами будет производиться коммуникация с предложением приобрести машиноместо.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0"/>
            <a:ext cx="10515600" cy="1325563"/>
          </a:xfrm>
        </p:spPr>
        <p:txBody>
          <a:bodyPr anchor="ctr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Проблематика</a:t>
            </a:r>
            <a:endParaRPr 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Ключевую роль в продажах играет эффективная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целевая рассылка.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chemeClr val="tx1"/>
                </a:solidFill>
                <a:latin typeface="CoFo Sans Medium" panose="020B0603030202060203" charset="0"/>
                <a:cs typeface="CoFo Sans Medium" panose="020B0603030202060203" charset="0"/>
              </a:rPr>
              <a:t>Рассылки позволяют оперативно информировать клиентов об актуальных предложениях и сервисах компании. Однако каждая рассылка сопряжена с издержками</a:t>
            </a:r>
            <a:endParaRPr lang="en-US" dirty="0">
              <a:solidFill>
                <a:schemeClr val="tx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финансовые затраты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временные затраты маркетологов и продавцов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риск раздражения получателей</a:t>
            </a:r>
            <a:endParaRPr lang="ru-RU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Это может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негативно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сказаться на лояльности клиентов в долгосрочной перспективе. Поэтому компания хочет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максимизировать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отдачу от рассылок, ориентируясь только на наиболее </a:t>
            </a:r>
            <a:r>
              <a:rPr lang="ru-RU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заинтересованных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  <a:sym typeface="+mn-ea"/>
              </a:rPr>
              <a:t> и потенциально ориентированных на покупку клиентов. Модель должна решить следующую проблематику</a:t>
            </a:r>
            <a:endParaRPr lang="ru-RU" dirty="0"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  <a:p>
            <a:pPr algn="l"/>
            <a:r>
              <a:rPr lang="ru-RU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выделить целевую аудиторию</a:t>
            </a:r>
            <a:endParaRPr lang="ru-RU" altLang="en-US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  <a:p>
            <a:pPr algn="l"/>
            <a:r>
              <a:rPr lang="ru-RU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избежать частых сообщений</a:t>
            </a:r>
            <a:endParaRPr lang="ru-RU" altLang="en-US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  <a:p>
            <a:pPr algn="l"/>
            <a:r>
              <a:rPr lang="ru-RU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  <a:sym typeface="+mn-ea"/>
              </a:rPr>
              <a:t>увеличить эффективность продаж</a:t>
            </a:r>
            <a:endParaRPr lang="ru-RU" altLang="en-US" dirty="0">
              <a:solidFill>
                <a:srgbClr val="009BFF"/>
              </a:solidFill>
              <a:latin typeface="CoFo Sans Medium" panose="020B0603030202060203" charset="0"/>
              <a:cs typeface="CoFo Sans Medium" panose="020B0603030202060203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390" y="354965"/>
            <a:ext cx="10515600" cy="1325563"/>
          </a:xfrm>
        </p:spPr>
        <p:txBody>
          <a:bodyPr anchor="t" anchorCtr="0"/>
          <a:lstStyle/>
          <a:p>
            <a:r>
              <a:rPr lang="ru-RU" sz="2000" dirty="0">
                <a:latin typeface="CoFo Sans Medium" panose="020B0603030202060203" charset="0"/>
                <a:cs typeface="CoFo Sans Medium" panose="020B0603030202060203" charset="0"/>
              </a:rPr>
              <a:t>План работы</a:t>
            </a:r>
            <a:endParaRPr 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453600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733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0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732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Загрузка данных</a:t>
            </a:r>
            <a:endParaRPr kumimoji="0" lang="ru-RU" alt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86697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6830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1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6829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Анализ данных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319794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9927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2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926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Первичная обработка данных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252891" y="1086152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73024" y="1246283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3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73023" y="1754041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Обучение </a:t>
            </a:r>
            <a:r>
              <a:rPr lang="en-US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baseline </a:t>
            </a: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модели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cxnSp>
        <p:nvCxnSpPr>
          <p:cNvPr id="48" name="Прямая со стрелкой 47"/>
          <p:cNvCxnSpPr>
            <a:stCxn id="3" idx="3"/>
            <a:endCxn id="6" idx="1"/>
          </p:cNvCxnSpPr>
          <p:nvPr/>
        </p:nvCxnSpPr>
        <p:spPr>
          <a:xfrm>
            <a:off x="2934000" y="1572152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Прямая со стрелкой 48"/>
          <p:cNvCxnSpPr>
            <a:stCxn id="6" idx="3"/>
            <a:endCxn id="9" idx="1"/>
          </p:cNvCxnSpPr>
          <p:nvPr/>
        </p:nvCxnSpPr>
        <p:spPr>
          <a:xfrm>
            <a:off x="5867097" y="1572152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Прямая со стрелкой 49"/>
          <p:cNvCxnSpPr>
            <a:stCxn id="9" idx="3"/>
            <a:endCxn id="12" idx="1"/>
          </p:cNvCxnSpPr>
          <p:nvPr/>
        </p:nvCxnSpPr>
        <p:spPr>
          <a:xfrm>
            <a:off x="8800194" y="1572152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Соединительная линия уступом 50"/>
          <p:cNvCxnSpPr>
            <a:stCxn id="12" idx="2"/>
            <a:endCxn id="18" idx="0"/>
          </p:cNvCxnSpPr>
          <p:nvPr/>
        </p:nvCxnSpPr>
        <p:spPr>
          <a:xfrm rot="5400000">
            <a:off x="5883720" y="-2131767"/>
            <a:ext cx="419453" cy="879929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Соединительная линия уступом 54"/>
          <p:cNvCxnSpPr>
            <a:stCxn id="27" idx="2"/>
            <a:endCxn id="32" idx="0"/>
          </p:cNvCxnSpPr>
          <p:nvPr/>
        </p:nvCxnSpPr>
        <p:spPr>
          <a:xfrm rot="5400000">
            <a:off x="5883720" y="-740314"/>
            <a:ext cx="419453" cy="879929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453600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733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4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732" y="3145494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spc="-1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Анализ  полученных данных</a:t>
            </a:r>
            <a:endParaRPr kumimoji="0" lang="ru-RU" sz="1000" b="0" i="0" u="none" strike="noStrike" cap="none" spc="-1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386697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6830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5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6829" y="3145494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Улучшение алгоритма обработки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6319794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9927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6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39926" y="3007064"/>
            <a:ext cx="2081767" cy="276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Обучение дополнительных моделей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252891" y="2477605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473024" y="2637736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7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73023" y="3145494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Тюнинг моделей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cxnSp>
        <p:nvCxnSpPr>
          <p:cNvPr id="52" name="Прямая со стрелкой 51"/>
          <p:cNvCxnSpPr>
            <a:stCxn id="18" idx="3"/>
            <a:endCxn id="21" idx="1"/>
          </p:cNvCxnSpPr>
          <p:nvPr/>
        </p:nvCxnSpPr>
        <p:spPr>
          <a:xfrm>
            <a:off x="2934000" y="2963605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Прямая со стрелкой 52"/>
          <p:cNvCxnSpPr>
            <a:stCxn id="21" idx="3"/>
            <a:endCxn id="24" idx="1"/>
          </p:cNvCxnSpPr>
          <p:nvPr/>
        </p:nvCxnSpPr>
        <p:spPr>
          <a:xfrm>
            <a:off x="5867097" y="2963605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Прямая со стрелкой 53"/>
          <p:cNvCxnSpPr>
            <a:stCxn id="24" idx="3"/>
            <a:endCxn id="27" idx="1"/>
          </p:cNvCxnSpPr>
          <p:nvPr/>
        </p:nvCxnSpPr>
        <p:spPr>
          <a:xfrm>
            <a:off x="8800194" y="2963605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453600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3733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8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3732" y="4398517"/>
            <a:ext cx="2081767" cy="276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Анализ полученных метрик моделей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3386697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6830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9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06829" y="4536947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Fo Sans" panose="020B0503030202060203" charset="0"/>
                <a:ea typeface="+mn-ea"/>
                <a:cs typeface="CoFo Sans" panose="020B0503030202060203" charset="0"/>
                <a:sym typeface="CoFo Sans" panose="020B0503030202060203"/>
              </a:rPr>
              <a:t>Формирование отчётов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319794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39927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10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9926" y="4398517"/>
            <a:ext cx="2081767" cy="2768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Сравнение моделей и выбор лучшей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9252891" y="3869058"/>
            <a:ext cx="2480400" cy="9720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73024" y="4029189"/>
            <a:ext cx="4295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srgbClr val="007DFF"/>
                </a:solidFill>
                <a:latin typeface="CoFo Sans Medium" panose="020B0603030202060203" charset="0"/>
                <a:ea typeface="CoFo Sans Medium" panose="020B0603030202060203" charset="0"/>
                <a:sym typeface="CoFo Sans" panose="020B0503030202060203"/>
              </a:rPr>
              <a:t>11</a:t>
            </a:r>
            <a:endParaRPr kumimoji="0" lang="ru-RU" sz="2000" u="none" strike="noStrike" cap="none" spc="0" normalizeH="0" baseline="0" dirty="0">
              <a:ln>
                <a:noFill/>
              </a:ln>
              <a:solidFill>
                <a:srgbClr val="007DFF"/>
              </a:solidFill>
              <a:effectLst/>
              <a:uFillTx/>
              <a:latin typeface="CoFo Sans Medium" panose="020B0603030202060203" charset="0"/>
              <a:ea typeface="CoFo Sans Medium" panose="020B0603030202060203" charset="0"/>
              <a:sym typeface="CoFo Sans" panose="020B0503030202060203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473023" y="4536947"/>
            <a:ext cx="2081767" cy="138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b" anchorCtr="0">
            <a:spAutoFit/>
          </a:bodyPr>
          <a:lstStyle/>
          <a:p>
            <a:pPr marL="0" marR="0" indent="0" defTabSz="8255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sz="1000" dirty="0">
                <a:solidFill>
                  <a:schemeClr val="tx1"/>
                </a:solidFill>
                <a:latin typeface="CoFo Sans" panose="020B0503030202060203" charset="0"/>
                <a:cs typeface="CoFo Sans" panose="020B0503030202060203" charset="0"/>
                <a:sym typeface="CoFo Sans" panose="020B0503030202060203"/>
              </a:rPr>
              <a:t>Сохранение модели</a:t>
            </a:r>
            <a:endParaRPr kumimoji="0" lang="ru-RU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Fo Sans" panose="020B0503030202060203" charset="0"/>
              <a:ea typeface="+mn-ea"/>
              <a:cs typeface="CoFo Sans" panose="020B0503030202060203" charset="0"/>
              <a:sym typeface="CoFo Sans" panose="020B0503030202060203"/>
            </a:endParaRPr>
          </a:p>
        </p:txBody>
      </p:sp>
      <p:cxnSp>
        <p:nvCxnSpPr>
          <p:cNvPr id="56" name="Прямая со стрелкой 55"/>
          <p:cNvCxnSpPr>
            <a:stCxn id="32" idx="3"/>
            <a:endCxn id="35" idx="1"/>
          </p:cNvCxnSpPr>
          <p:nvPr/>
        </p:nvCxnSpPr>
        <p:spPr>
          <a:xfrm>
            <a:off x="2934000" y="4355058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Прямая со стрелкой 56"/>
          <p:cNvCxnSpPr>
            <a:stCxn id="35" idx="3"/>
            <a:endCxn id="38" idx="1"/>
          </p:cNvCxnSpPr>
          <p:nvPr/>
        </p:nvCxnSpPr>
        <p:spPr>
          <a:xfrm>
            <a:off x="5867097" y="4355058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Прямая со стрелкой 57"/>
          <p:cNvCxnSpPr>
            <a:stCxn id="38" idx="3"/>
            <a:endCxn id="41" idx="1"/>
          </p:cNvCxnSpPr>
          <p:nvPr/>
        </p:nvCxnSpPr>
        <p:spPr>
          <a:xfrm>
            <a:off x="8800194" y="4355058"/>
            <a:ext cx="452697" cy="0"/>
          </a:xfrm>
          <a:prstGeom prst="straightConnector1">
            <a:avLst/>
          </a:prstGeom>
          <a:noFill/>
          <a:ln w="12700" cap="flat">
            <a:solidFill>
              <a:srgbClr val="007DFF"/>
            </a:solidFill>
            <a:prstDash val="solid"/>
            <a:round/>
            <a:tailEnd type="arrow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altLang="ru-RU" sz="2000" dirty="0">
                <a:latin typeface="CoFo Sans Medium" panose="020B0603030202060203" charset="0"/>
                <a:cs typeface="CoFo Sans Medium" panose="020B0603030202060203" charset="0"/>
              </a:rPr>
              <a:t>Используемые инструменты</a:t>
            </a:r>
            <a:endParaRPr lang="ru-RU" altLang="ru-RU" sz="2000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ru-RU" dirty="0">
                <a:solidFill>
                  <a:srgbClr val="009BFF"/>
                </a:solidFill>
              </a:rPr>
              <a:t>Python, Pandas, NumPy, Scikit-learn, Seaborn, Matplotlib, Imblearn, LightGBM, XGBoost, CatBoost</a:t>
            </a:r>
            <a:endParaRPr lang="en-US" altLang="ru-RU" dirty="0">
              <a:solidFill>
                <a:srgbClr val="009BFF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Загрузка данных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5" name="Рисунок 4" descr="C:\Users\user\Documents\GitHub\dota3.5\images\loaded_data.pngloaded_data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2930" y="1089025"/>
            <a:ext cx="7935595" cy="4680000"/>
          </a:xfr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:\Users\user\Documents\GitHub\dota3.5\images\heatmap_raw.pngheatmap_raw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3389" y="1089025"/>
            <a:ext cx="4586605" cy="467995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3230" y="365125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Анализ данных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8" name="Рисунок 7" descr="C:\Users\user\Documents\GitHub\dota3.5\images\dataset_info.pngdataset_info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>
            <a:fillRect/>
          </a:stretch>
        </p:blipFill>
        <p:spPr>
          <a:xfrm>
            <a:off x="5717542" y="2624773"/>
            <a:ext cx="5545137" cy="1608455"/>
          </a:xfr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Обработка данных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5" name="Рисунок 4" descr="C:\Users\user\Documents\GitHub\dota3.5\images\heatmap_processed.pngheatmap_processed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>
          <a:xfrm>
            <a:off x="443248" y="1089025"/>
            <a:ext cx="4662170" cy="4680000"/>
          </a:xfrm>
        </p:spPr>
      </p:pic>
      <p:sp>
        <p:nvSpPr>
          <p:cNvPr id="4" name="Text Box 3"/>
          <p:cNvSpPr txBox="1"/>
          <p:nvPr/>
        </p:nvSpPr>
        <p:spPr>
          <a:xfrm>
            <a:off x="5361305" y="1089025"/>
            <a:ext cx="63849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Обработка  датасета производилась проводилась следующим методом</a:t>
            </a:r>
            <a:r>
              <a:rPr 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: </a:t>
            </a:r>
            <a:endParaRPr lang="ru-RU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1. Удаление дубликатов записей</a:t>
            </a:r>
            <a:endParaRPr lang="ru-RU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2. Удаление столбцов в которых менее </a:t>
            </a:r>
            <a:r>
              <a:rPr 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50% </a:t>
            </a:r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процентов</a:t>
            </a:r>
            <a:endParaRPr lang="ru-RU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3. Заполнение с помощью </a:t>
            </a:r>
            <a:r>
              <a:rPr 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KNNImputer</a:t>
            </a:r>
            <a:r>
              <a:rPr lang="ru-RU" alt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 по 3 соседям</a:t>
            </a:r>
            <a:endParaRPr lang="ru-RU" altLang="en-US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  <a:p>
            <a:r>
              <a:rPr lang="en-US" altLang="ru-RU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4</a:t>
            </a:r>
            <a:r>
              <a:rPr lang="ru-RU" altLang="en-US" sz="2000">
                <a:solidFill>
                  <a:schemeClr val="bg1"/>
                </a:solidFill>
                <a:latin typeface="CoFo Sans Medium" panose="020B0603030202060203" charset="0"/>
                <a:cs typeface="CoFo Sans Medium" panose="020B0603030202060203" charset="0"/>
              </a:rPr>
              <a:t>. Балансировка датасета</a:t>
            </a:r>
            <a:endParaRPr lang="ru-RU" altLang="en-US" sz="2000">
              <a:solidFill>
                <a:schemeClr val="bg1"/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356870"/>
            <a:ext cx="10515600" cy="1325563"/>
          </a:xfrm>
        </p:spPr>
        <p:txBody>
          <a:bodyPr anchor="t" anchorCtr="0"/>
          <a:lstStyle/>
          <a:p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Обучение </a:t>
            </a:r>
            <a:r>
              <a:rPr lang="en-US" dirty="0">
                <a:latin typeface="CoFo Sans Medium" panose="020B0603030202060203" charset="0"/>
                <a:cs typeface="CoFo Sans Medium" panose="020B0603030202060203" charset="0"/>
              </a:rPr>
              <a:t>baseline </a:t>
            </a:r>
            <a:r>
              <a:rPr lang="ru-RU" dirty="0">
                <a:latin typeface="CoFo Sans Medium" panose="020B0603030202060203" charset="0"/>
                <a:cs typeface="CoFo Sans Medium" panose="020B0603030202060203" charset="0"/>
              </a:rPr>
              <a:t>модели</a:t>
            </a:r>
            <a:endParaRPr lang="ru-RU" dirty="0">
              <a:latin typeface="CoFo Sans Medium" panose="020B0603030202060203" charset="0"/>
              <a:cs typeface="CoFo Sans Medium" panose="020B0603030202060203" charset="0"/>
            </a:endParaRPr>
          </a:p>
        </p:txBody>
      </p:sp>
      <p:pic>
        <p:nvPicPr>
          <p:cNvPr id="6" name="Рисунок 5" descr="C:\Users\user\Documents\GitHub\dota3.5\images\baseline_model.pngbaseline_model"/>
          <p:cNvPicPr>
            <a:picLocks noGrp="1" noChangeAspect="1"/>
          </p:cNvPicPr>
          <p:nvPr>
            <p:ph type="pic" sz="quarter" idx="11"/>
          </p:nvPr>
        </p:nvPicPr>
        <p:blipFill>
          <a:blip r:embed="rId1"/>
          <a:srcRect/>
          <a:stretch>
            <a:fillRect/>
          </a:stretch>
        </p:blipFill>
        <p:spPr>
          <a:xfrm>
            <a:off x="4295776" y="2675255"/>
            <a:ext cx="7453314" cy="1507490"/>
          </a:xfrm>
        </p:spPr>
      </p:pic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altLang="en-US" dirty="0">
                <a:latin typeface="CoFo Sans Medium" panose="020B0603030202060203" charset="0"/>
                <a:cs typeface="CoFo Sans Medium" panose="020B0603030202060203" charset="0"/>
              </a:rPr>
              <a:t>Для обучения </a:t>
            </a:r>
            <a:r>
              <a:rPr lang="en-US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baseline</a:t>
            </a:r>
            <a:r>
              <a:rPr lang="en-US" altLang="en-US" dirty="0">
                <a:latin typeface="CoFo Sans Medium" panose="020B0603030202060203" charset="0"/>
                <a:cs typeface="CoFo Sans Medium" panose="020B0603030202060203" charset="0"/>
              </a:rPr>
              <a:t> </a:t>
            </a:r>
            <a:r>
              <a:rPr lang="ru-RU" altLang="en-US" dirty="0">
                <a:latin typeface="CoFo Sans Medium" panose="020B0603030202060203" charset="0"/>
                <a:cs typeface="CoFo Sans Medium" panose="020B0603030202060203" charset="0"/>
              </a:rPr>
              <a:t>модели используется </a:t>
            </a:r>
            <a:r>
              <a:rPr lang="en-US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Random Forest Classifier</a:t>
            </a:r>
            <a:r>
              <a:rPr lang="ru-RU" altLang="en-US" dirty="0">
                <a:latin typeface="CoFo Sans Medium" panose="020B0603030202060203" charset="0"/>
                <a:cs typeface="CoFo Sans Medium" panose="020B0603030202060203" charset="0"/>
              </a:rPr>
              <a:t>, она не требует подключения дополнительных библиотек кроме </a:t>
            </a:r>
            <a:r>
              <a:rPr lang="en-US" altLang="en-US" dirty="0">
                <a:solidFill>
                  <a:srgbClr val="009BFF"/>
                </a:solidFill>
                <a:latin typeface="CoFo Sans Medium" panose="020B0603030202060203" charset="0"/>
                <a:cs typeface="CoFo Sans Medium" panose="020B0603030202060203" charset="0"/>
              </a:rPr>
              <a:t>Scikit-learn</a:t>
            </a:r>
            <a:r>
              <a:rPr lang="en-US" altLang="en-US" dirty="0">
                <a:solidFill>
                  <a:schemeClr val="tx1"/>
                </a:solidFill>
                <a:latin typeface="CoFo Sans Medium" panose="020B0603030202060203" charset="0"/>
                <a:cs typeface="CoFo Sans Medium" panose="020B0603030202060203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CoFo Sans Medium" panose="020B0603030202060203" charset="0"/>
              <a:cs typeface="CoFo Sans Medium" panose="020B0603030202060203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2550</Words>
  <Application>WPS Presentation</Application>
  <PresentationFormat>Widescreen</PresentationFormat>
  <Paragraphs>165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CoFo Sans Medium</vt:lpstr>
      <vt:lpstr>CoFo Sans</vt:lpstr>
      <vt:lpstr>CoFo Sans</vt:lpstr>
      <vt:lpstr>Comic Sans MS</vt:lpstr>
      <vt:lpstr>CoFo Sans Black</vt:lpstr>
      <vt:lpstr>Bahnschrift Condensed</vt:lpstr>
      <vt:lpstr>Candara</vt:lpstr>
      <vt:lpstr>Bahnschrift Light</vt:lpstr>
      <vt:lpstr>Candara Light</vt:lpstr>
      <vt:lpstr>Arial Black</vt:lpstr>
      <vt:lpstr>CoFo Sans Regular</vt:lpstr>
      <vt:lpstr>Calibri</vt:lpstr>
      <vt:lpstr>CoFo Sans Medium</vt:lpstr>
      <vt:lpstr>CoFo Sans Regular</vt:lpstr>
      <vt:lpstr>Office Theme</vt:lpstr>
      <vt:lpstr>Шаблон для презентаций </vt:lpstr>
      <vt:lpstr>Заголовок</vt:lpstr>
      <vt:lpstr>Задача</vt:lpstr>
      <vt:lpstr>Пример графиков</vt:lpstr>
      <vt:lpstr>В ЖК «Заречье Парк» построят поликлинику </vt:lpstr>
      <vt:lpstr>Заголовок</vt:lpstr>
      <vt:lpstr>Заголовок</vt:lpstr>
      <vt:lpstr>Загрузка данных</vt:lpstr>
      <vt:lpstr>Заголовок</vt:lpstr>
      <vt:lpstr>Заголовок</vt:lpstr>
      <vt:lpstr>Заголовок</vt:lpstr>
      <vt:lpstr>Заголовок</vt:lpstr>
      <vt:lpstr>Заголовок</vt:lpstr>
      <vt:lpstr>План работы</vt:lpstr>
      <vt:lpstr>Заголовок</vt:lpstr>
      <vt:lpstr>Используемые инструменты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расчёта вероятности приобретения клиентом машино-места</dc:title>
  <dc:creator/>
  <cp:lastModifiedBy>user</cp:lastModifiedBy>
  <cp:revision>24</cp:revision>
  <dcterms:created xsi:type="dcterms:W3CDTF">2024-12-19T10:30:19Z</dcterms:created>
  <dcterms:modified xsi:type="dcterms:W3CDTF">2024-12-19T13:12:00Z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51CEE833996F4A629361BDC53F1D7572</vt:lpwstr>
  </property>
  <property fmtid="{D5CDD505-2E9C-101B-9397-08002B2CF9AE}" pid="3" name="KSOProductBuildVer">
    <vt:lpwstr>1033-11.2.0.11225</vt:lpwstr>
  </property>
</Properties>
</file>