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9144000" cy="6858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>
        <p:scale>
          <a:sx n="75" d="100"/>
          <a:sy n="75" d="100"/>
        </p:scale>
        <p:origin x="67" y="67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4021139" y="9720264"/>
            <a:ext cx="3076575" cy="512761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‹#›</a:t>
            </a:fld>
            <a:endParaRPr lang="zh-CN" altLang="en-US" sz="1100"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>
            <a:off x="2" y="1"/>
            <a:ext cx="3076575" cy="51276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92" tIns="45745" rIns="91492" bIns="45745" anchor="t" anchorCtr="0">
            <a:prstTxWarp prst="textNoShape">
              <a:avLst/>
            </a:prstTxWarp>
          </a:bodyPr>
          <a:lstStyle/>
          <a:p>
            <a:pPr algn="l"/>
            <a:endParaRPr lang="zh-CN" altLang="en-US" sz="1100"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>
            <a:off x="4021139" y="1"/>
            <a:ext cx="3076575" cy="51276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92" tIns="45745" rIns="91492" bIns="45745" anchor="t" anchorCtr="0">
            <a:prstTxWarp prst="textNoShape">
              <a:avLst/>
            </a:prstTxWarp>
          </a:bodyPr>
          <a:lstStyle/>
          <a:p>
            <a:pPr algn="r"/>
            <a:endParaRPr lang="zh-CN" altLang="en-US" sz="1100"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8100" cy="38385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92" tIns="45745" rIns="91492" bIns="45745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>
            <a:off x="2" y="9720264"/>
            <a:ext cx="3076575" cy="512761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>
              <a:avLst/>
            </a:prstTxWarp>
          </a:bodyPr>
          <a:lstStyle/>
          <a:p>
            <a:pPr algn="l"/>
            <a:endParaRPr lang="zh-CN" altLang="en-US" sz="1100"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311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fontAlgn="base" hangingPunct="1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Arial" charset="0"/>
        <a:ea typeface="宋体" charset="0"/>
        <a:cs typeface="Calibri" charset="0"/>
      </a:defRPr>
    </a:lvl1pPr>
    <a:lvl2pPr marL="457200" indent="0" algn="l" defTabSz="914400" fontAlgn="base" hangingPunct="1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Arial" charset="0"/>
        <a:ea typeface="宋体" charset="0"/>
        <a:cs typeface="Calibri" charset="0"/>
      </a:defRPr>
    </a:lvl2pPr>
    <a:lvl3pPr marL="914400" indent="0" algn="l" defTabSz="914400" fontAlgn="base" hangingPunct="1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Arial" charset="0"/>
        <a:ea typeface="宋体" charset="0"/>
        <a:cs typeface="Calibri" charset="0"/>
      </a:defRPr>
    </a:lvl3pPr>
    <a:lvl4pPr marL="1371600" indent="0" algn="l" defTabSz="914400" fontAlgn="base" hangingPunct="1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Arial" charset="0"/>
        <a:ea typeface="宋体" charset="0"/>
        <a:cs typeface="Calibri" charset="0"/>
      </a:defRPr>
    </a:lvl4pPr>
    <a:lvl5pPr marL="1828800" indent="0" algn="l" defTabSz="914400" fontAlgn="base" hangingPunct="1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Arial" charset="0"/>
        <a:ea typeface="宋体" charset="0"/>
        <a:cs typeface="Calibri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宋体" charset="0"/>
        <a:cs typeface="Calibri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宋体" charset="0"/>
        <a:cs typeface="Calibri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宋体" charset="0"/>
        <a:cs typeface="Calibri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宋体" charset="0"/>
        <a:cs typeface="Calibri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4021139" y="9720264"/>
            <a:ext cx="3076575" cy="512761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1</a:t>
            </a:fld>
            <a:endParaRPr lang="zh-CN" altLang="en-US" sz="1100"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6248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4021139" y="9720264"/>
            <a:ext cx="3076575" cy="512761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10</a:t>
            </a:fld>
            <a:endParaRPr lang="zh-CN" altLang="en-US" sz="1100"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3220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4021139" y="9720264"/>
            <a:ext cx="3076575" cy="512761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11</a:t>
            </a:fld>
            <a:endParaRPr lang="zh-CN" altLang="en-US" sz="1100"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2245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4021139" y="9720264"/>
            <a:ext cx="3076575" cy="512761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12</a:t>
            </a:fld>
            <a:endParaRPr lang="zh-CN" altLang="en-US" sz="1100"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5639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4021139" y="9720264"/>
            <a:ext cx="3076575" cy="512761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13</a:t>
            </a:fld>
            <a:endParaRPr lang="zh-CN" altLang="en-US" sz="1100"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0149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4021139" y="9720264"/>
            <a:ext cx="3076575" cy="512761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14</a:t>
            </a:fld>
            <a:endParaRPr lang="zh-CN" altLang="en-US" sz="1100"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635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4021139" y="9720264"/>
            <a:ext cx="3076575" cy="512761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15</a:t>
            </a:fld>
            <a:endParaRPr lang="zh-CN" altLang="en-US" sz="1100"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648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4021139" y="9720264"/>
            <a:ext cx="3076575" cy="512761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2</a:t>
            </a:fld>
            <a:endParaRPr lang="zh-CN" altLang="en-US" sz="1100"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883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4021139" y="9720264"/>
            <a:ext cx="3076575" cy="512761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3</a:t>
            </a:fld>
            <a:endParaRPr lang="zh-CN" altLang="en-US" sz="1100"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93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4021139" y="9720264"/>
            <a:ext cx="3076575" cy="512761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4</a:t>
            </a:fld>
            <a:endParaRPr lang="zh-CN" altLang="en-US" sz="1100"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923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4021139" y="9720264"/>
            <a:ext cx="3076575" cy="512761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5</a:t>
            </a:fld>
            <a:endParaRPr lang="zh-CN" altLang="en-US" sz="1100"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26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4021139" y="9720264"/>
            <a:ext cx="3076575" cy="512761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6</a:t>
            </a:fld>
            <a:endParaRPr lang="zh-CN" altLang="en-US" sz="1100"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023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4021139" y="9720264"/>
            <a:ext cx="3076575" cy="512761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7</a:t>
            </a:fld>
            <a:endParaRPr lang="zh-CN" altLang="en-US" sz="1100"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79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4021139" y="9720264"/>
            <a:ext cx="3076575" cy="512761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8</a:t>
            </a:fld>
            <a:endParaRPr lang="zh-CN" altLang="en-US" sz="1100"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136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4021139" y="9720264"/>
            <a:ext cx="3076575" cy="512761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9</a:t>
            </a:fld>
            <a:endParaRPr lang="zh-CN" altLang="en-US" sz="1100"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598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874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648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399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/>
          </p:cNvSpPr>
          <p:nvPr/>
        </p:nvSpPr>
        <p:spPr>
          <a:xfrm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/>
          </p:cNvSpPr>
          <p:nvPr/>
        </p:nvSpPr>
        <p:spPr>
          <a:xfrm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/>
          </p:cNvSpPr>
          <p:nvPr/>
        </p:nvSpPr>
        <p:spPr>
          <a:xfrm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4" name="曲线"/>
          <p:cNvSpPr>
            <a:spLocks/>
          </p:cNvSpPr>
          <p:nvPr/>
        </p:nvSpPr>
        <p:spPr>
          <a:xfrm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3" name="曲线"/>
          <p:cNvSpPr>
            <a:spLocks/>
          </p:cNvSpPr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2" name="曲线"/>
          <p:cNvSpPr>
            <a:spLocks/>
          </p:cNvSpPr>
          <p:nvPr/>
        </p:nvSpPr>
        <p:spPr>
          <a:xfrm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1" name="曲线"/>
          <p:cNvSpPr>
            <a:spLocks/>
          </p:cNvSpPr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0" name="曲线"/>
          <p:cNvSpPr>
            <a:spLocks/>
          </p:cNvSpPr>
          <p:nvPr/>
        </p:nvSpPr>
        <p:spPr>
          <a:xfrm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9" name="曲线"/>
          <p:cNvSpPr>
            <a:spLocks/>
          </p:cNvSpPr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8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3" name="文本框"/>
          <p:cNvSpPr>
            <a:spLocks noGrp="1"/>
          </p:cNvSpPr>
          <p:nvPr>
            <p:ph type="title"/>
          </p:nvPr>
        </p:nvSpPr>
        <p:spPr>
          <a:xfrm>
            <a:off x="3195573" y="2067305"/>
            <a:ext cx="5800851" cy="51815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endParaRPr lang="zh-CN" altLang="en-US" sz="3200" b="0" i="0">
              <a:solidFill>
                <a:schemeClr val="tx1"/>
              </a:solidFill>
              <a:latin typeface="Trebuchet MS" charset="0"/>
              <a:cs typeface="Trebuchet MS" charset="0"/>
            </a:endParaRPr>
          </a:p>
        </p:txBody>
      </p:sp>
      <p:sp>
        <p:nvSpPr>
          <p:cNvPr id="24" name="文本框"/>
          <p:cNvSpPr>
            <a:spLocks noGrp="1"/>
          </p:cNvSpPr>
          <p:nvPr>
            <p:ph type="body" idx="4"/>
          </p:nvPr>
        </p:nvSpPr>
        <p:spPr>
          <a:xfrm>
            <a:off x="1828800" y="3840480"/>
            <a:ext cx="8534401" cy="17144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文本框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40" cy="34290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26" name="文本框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27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9177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‹#›</a:t>
            </a:fld>
            <a:endParaRPr lang="zh-CN" altLang="en-US" sz="1100" b="0" i="0" spc="1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055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曲线"/>
          <p:cNvSpPr>
            <a:spLocks/>
          </p:cNvSpPr>
          <p:nvPr/>
        </p:nvSpPr>
        <p:spPr>
          <a:xfrm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/>
          </p:cNvSpPr>
          <p:nvPr/>
        </p:nvSpPr>
        <p:spPr>
          <a:xfrm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59" name="曲线"/>
          <p:cNvSpPr>
            <a:spLocks/>
          </p:cNvSpPr>
          <p:nvPr/>
        </p:nvSpPr>
        <p:spPr>
          <a:xfrm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8" name="曲线"/>
          <p:cNvSpPr>
            <a:spLocks/>
          </p:cNvSpPr>
          <p:nvPr/>
        </p:nvSpPr>
        <p:spPr>
          <a:xfrm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7" name="曲线"/>
          <p:cNvSpPr>
            <a:spLocks/>
          </p:cNvSpPr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6" name="曲线"/>
          <p:cNvSpPr>
            <a:spLocks/>
          </p:cNvSpPr>
          <p:nvPr/>
        </p:nvSpPr>
        <p:spPr>
          <a:xfrm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5" name="曲线"/>
          <p:cNvSpPr>
            <a:spLocks/>
          </p:cNvSpPr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4" name="曲线"/>
          <p:cNvSpPr>
            <a:spLocks/>
          </p:cNvSpPr>
          <p:nvPr/>
        </p:nvSpPr>
        <p:spPr>
          <a:xfrm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3" name="曲线"/>
          <p:cNvSpPr>
            <a:spLocks/>
          </p:cNvSpPr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2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charset="0"/>
              <a:cs typeface="Trebuchet MS" charset="0"/>
            </a:endParaRPr>
          </a:p>
        </p:txBody>
      </p:sp>
      <p:sp>
        <p:nvSpPr>
          <p:cNvPr id="49" name="文本框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40" cy="34290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50" name="文本框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51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9177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‹#›</a:t>
            </a:fld>
            <a:endParaRPr lang="zh-CN" altLang="en-US" sz="1100" b="0" i="0" spc="1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678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88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916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296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121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52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238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33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740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charset="0"/>
              <a:cs typeface="Trebuchet MS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7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40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charset="0"/>
                <a:ea typeface="宋体" charset="0"/>
                <a:cs typeface="Calibri" charset="0"/>
              </a:rPr>
              <a:t>6/25/2024</a:t>
            </a:fld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‹#›</a:t>
            </a:fld>
            <a:endParaRPr lang="zh-CN" altLang="en-US" sz="1100" b="0" i="0" spc="1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961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1pPr>
    </p:titleStyle>
    <p:bodyStyle>
      <a:lvl1pPr marL="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1pPr>
      <a:lvl2pPr marL="4572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2pPr>
      <a:lvl3pPr marL="914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3pPr>
      <a:lvl4pPr marL="13716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4pPr>
      <a:lvl5pPr marL="18288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5pPr>
      <a:lvl6pPr marL="22860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6pPr>
      <a:lvl7pPr marL="27432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7pPr>
      <a:lvl8pPr marL="3200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8pPr>
      <a:lvl9pPr marL="3200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742949" y="1104900"/>
            <a:ext cx="1743074" cy="1333500"/>
            <a:chOff x="742949" y="1104900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>
              <a:off x="742949" y="1381124"/>
              <a:ext cx="1228724" cy="10572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600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>
              <a:off x="1838325" y="1104900"/>
              <a:ext cx="647700" cy="56197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>
            <a:off x="3752849" y="1190625"/>
            <a:ext cx="1666875" cy="14382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ap="flat" cmpd="sng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>
            <a:off x="3800474" y="5229225"/>
            <a:ext cx="723900" cy="61912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>
            <a:off x="3072046" y="2008854"/>
            <a:ext cx="7991879" cy="6832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400" b="1" i="1" u="none" strike="noStrike" kern="0" cap="none" spc="15" baseline="0" dirty="0" err="1">
                <a:solidFill>
                  <a:srgbClr val="376091"/>
                </a:solidFill>
                <a:latin typeface="Trebuchet MS" charset="0"/>
                <a:ea typeface="宋体" charset="0"/>
                <a:cs typeface="Trebuchet MS" charset="0"/>
              </a:rPr>
              <a:t>kalla</a:t>
            </a:r>
            <a:r>
              <a:rPr lang="en-US" altLang="zh-CN" sz="4400" b="1" i="1" u="none" strike="noStrike" kern="0" cap="none" spc="15" baseline="0" dirty="0">
                <a:solidFill>
                  <a:srgbClr val="376091"/>
                </a:solidFill>
                <a:latin typeface="Trebuchet MS" charset="0"/>
                <a:ea typeface="宋体" charset="0"/>
                <a:cs typeface="Trebuchet MS" charset="0"/>
              </a:rPr>
              <a:t> Ajay kumar</a:t>
            </a:r>
            <a:endParaRPr lang="zh-CN" altLang="en-US" sz="4400" b="1" i="1" u="none" strike="noStrike" kern="0" cap="none" spc="15" baseline="0" dirty="0">
              <a:solidFill>
                <a:srgbClr val="37609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44" name="矩形"/>
          <p:cNvSpPr>
            <a:spLocks/>
          </p:cNvSpPr>
          <p:nvPr/>
        </p:nvSpPr>
        <p:spPr>
          <a:xfrm>
            <a:off x="5411704" y="3357743"/>
            <a:ext cx="1859279" cy="37464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Final</a:t>
            </a:r>
            <a:r>
              <a:rPr lang="en-US" altLang="zh-CN" sz="2400" b="1" i="0" u="none" strike="noStrike" kern="1200" cap="none" spc="-165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2400" b="1" i="0" u="none" strike="noStrike" kern="1200" cap="none" spc="-5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Project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45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46" name="矩形"/>
          <p:cNvSpPr>
            <a:spLocks/>
          </p:cNvSpPr>
          <p:nvPr/>
        </p:nvSpPr>
        <p:spPr>
          <a:xfrm>
            <a:off x="739774" y="6473336"/>
            <a:ext cx="1798955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47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512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矩形"/>
          <p:cNvSpPr>
            <a:spLocks/>
          </p:cNvSpPr>
          <p:nvPr/>
        </p:nvSpPr>
        <p:spPr>
          <a:xfrm>
            <a:off x="752474" y="6486037"/>
            <a:ext cx="1773555" cy="16636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55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56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57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158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59" name="矩形"/>
          <p:cNvSpPr>
            <a:spLocks/>
          </p:cNvSpPr>
          <p:nvPr/>
        </p:nvSpPr>
        <p:spPr>
          <a:xfrm>
            <a:off x="11277218" y="6473336"/>
            <a:ext cx="228600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60" name="矩形"/>
          <p:cNvSpPr>
            <a:spLocks/>
          </p:cNvSpPr>
          <p:nvPr/>
        </p:nvSpPr>
        <p:spPr>
          <a:xfrm>
            <a:off x="739774" y="291147"/>
            <a:ext cx="3303904" cy="146113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61" name="矩形"/>
          <p:cNvSpPr>
            <a:spLocks/>
          </p:cNvSpPr>
          <p:nvPr/>
        </p:nvSpPr>
        <p:spPr>
          <a:xfrm>
            <a:off x="358393" y="1228397"/>
            <a:ext cx="11147424" cy="428243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Architecture Overview: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Modular Design: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The keylogger code is structured into modular functions for better readability and maintenance.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Event Handling: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Utilizes the pynput library to capture and handle keyboard events.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Data Logging: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Implements functions to log captured data into text and JSON files.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144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矩形"/>
          <p:cNvSpPr>
            <a:spLocks/>
          </p:cNvSpPr>
          <p:nvPr/>
        </p:nvSpPr>
        <p:spPr>
          <a:xfrm>
            <a:off x="752474" y="6486037"/>
            <a:ext cx="1773555" cy="16636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63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64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65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166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67" name="矩形"/>
          <p:cNvSpPr>
            <a:spLocks/>
          </p:cNvSpPr>
          <p:nvPr/>
        </p:nvSpPr>
        <p:spPr>
          <a:xfrm>
            <a:off x="11277218" y="6473336"/>
            <a:ext cx="228600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68" name="矩形"/>
          <p:cNvSpPr>
            <a:spLocks/>
          </p:cNvSpPr>
          <p:nvPr/>
        </p:nvSpPr>
        <p:spPr>
          <a:xfrm>
            <a:off x="739774" y="291147"/>
            <a:ext cx="3303904" cy="146113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69" name="矩形"/>
          <p:cNvSpPr>
            <a:spLocks/>
          </p:cNvSpPr>
          <p:nvPr/>
        </p:nvSpPr>
        <p:spPr>
          <a:xfrm>
            <a:off x="228600" y="966314"/>
            <a:ext cx="12133345" cy="54254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Components: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Key Press Handling: Function: </a:t>
            </a:r>
            <a:r>
              <a:rPr lang="en-US" altLang="zh-CN" sz="2400" b="0" i="1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on_press(key)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	Description: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Captures and logs the pressed keys.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	Details: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Appends key press events to a list and updates the JSON log file.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Key Release Handling: Function: </a:t>
            </a:r>
            <a:r>
              <a:rPr lang="en-US" altLang="zh-CN" sz="2400" b="0" i="1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on_release(key)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	Description: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Captures and logs the released keys.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	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Details: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Appends key release events to a list, updates the JSON log file, and 	accumulates keys for the text log.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Logging Functions: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	Text Logging: </a:t>
            </a:r>
            <a:r>
              <a:rPr lang="en-US" altLang="zh-CN" sz="2400" b="0" i="1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generate_text_log(key)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	Description: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Writes the recorded keys to key_log.txt.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JSON Logging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: </a:t>
            </a:r>
            <a:r>
              <a:rPr lang="en-US" altLang="zh-CN" sz="2400" b="0" i="1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generate_json_file(keys_used)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	Description: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Dumps the list of key events to key_log.json.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476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矩形"/>
          <p:cNvSpPr>
            <a:spLocks/>
          </p:cNvSpPr>
          <p:nvPr/>
        </p:nvSpPr>
        <p:spPr>
          <a:xfrm>
            <a:off x="752474" y="6486037"/>
            <a:ext cx="1773555" cy="16636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71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72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73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174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75" name="矩形"/>
          <p:cNvSpPr>
            <a:spLocks/>
          </p:cNvSpPr>
          <p:nvPr/>
        </p:nvSpPr>
        <p:spPr>
          <a:xfrm>
            <a:off x="11277218" y="6473336"/>
            <a:ext cx="228600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12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76" name="矩形"/>
          <p:cNvSpPr>
            <a:spLocks/>
          </p:cNvSpPr>
          <p:nvPr/>
        </p:nvSpPr>
        <p:spPr>
          <a:xfrm>
            <a:off x="739774" y="291147"/>
            <a:ext cx="5356225" cy="75212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1" u="sng" strike="noStrike" kern="120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    M</a:t>
            </a:r>
            <a:r>
              <a:rPr lang="en-US" altLang="zh-CN" sz="4800" b="1" i="1" u="sng" strike="noStrike" kern="120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4800" b="1" i="1" u="sng" strike="noStrike" kern="1200" cap="none" spc="-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D</a:t>
            </a:r>
            <a:r>
              <a:rPr lang="en-US" altLang="zh-CN" sz="4800" b="1" i="1" u="sng" strike="noStrike" kern="120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800" b="1" i="1" u="sng" strike="noStrike" kern="1200" cap="none" spc="-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LL</a:t>
            </a:r>
            <a:r>
              <a:rPr lang="en-US" altLang="zh-CN" sz="4800" b="1" i="1" u="sng" strike="noStrike" kern="1200" cap="none" spc="-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4800" b="1" i="1" u="sng" strike="noStrike" kern="1200" cap="none" spc="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</a:t>
            </a:r>
            <a:r>
              <a:rPr lang="en-US" altLang="zh-CN" sz="4800" b="1" i="1" u="sng" strike="noStrike" kern="120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G</a:t>
            </a:r>
            <a:endParaRPr lang="zh-CN" altLang="en-US" sz="4800" b="0" i="1" u="sng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77" name="矩形"/>
          <p:cNvSpPr>
            <a:spLocks/>
          </p:cNvSpPr>
          <p:nvPr/>
        </p:nvSpPr>
        <p:spPr>
          <a:xfrm>
            <a:off x="272717" y="1325367"/>
            <a:ext cx="11919283" cy="415544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GUI Integration: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1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  <a:p>
            <a: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Tkinter Framework: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Utilizes tkinter for creating a graphical user interface.</a:t>
            </a:r>
          </a:p>
          <a:p>
            <a: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  <a:p>
            <a: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User Interaction:</a:t>
            </a:r>
          </a:p>
          <a:p>
            <a:pPr marL="45720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	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Start Button: Initiates the keylogger.</a:t>
            </a:r>
          </a:p>
          <a:p>
            <a:pPr marL="45720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	Stop Button: Stops the keylogger.</a:t>
            </a:r>
          </a:p>
          <a:p>
            <a:pPr marL="45720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  <a:p>
            <a: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Status Updates: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Provides real-time feedback on the status </a:t>
            </a:r>
          </a:p>
          <a:p>
            <a:pPr marL="45720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	of the keylogger (running/stopped).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179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矩形"/>
          <p:cNvSpPr>
            <a:spLocks/>
          </p:cNvSpPr>
          <p:nvPr/>
        </p:nvSpPr>
        <p:spPr>
          <a:xfrm>
            <a:off x="752474" y="6486037"/>
            <a:ext cx="1773555" cy="16636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79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80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81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182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83" name="矩形"/>
          <p:cNvSpPr>
            <a:spLocks/>
          </p:cNvSpPr>
          <p:nvPr/>
        </p:nvSpPr>
        <p:spPr>
          <a:xfrm>
            <a:off x="11277218" y="6473336"/>
            <a:ext cx="228600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13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84" name="矩形"/>
          <p:cNvSpPr>
            <a:spLocks/>
          </p:cNvSpPr>
          <p:nvPr/>
        </p:nvSpPr>
        <p:spPr>
          <a:xfrm>
            <a:off x="739774" y="291147"/>
            <a:ext cx="3891069" cy="73723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85" name="矩形"/>
          <p:cNvSpPr>
            <a:spLocks/>
          </p:cNvSpPr>
          <p:nvPr/>
        </p:nvSpPr>
        <p:spPr>
          <a:xfrm>
            <a:off x="272717" y="1049337"/>
            <a:ext cx="11919283" cy="60223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Flow Diagram: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  <a:p>
            <a:pPr marL="45720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Initialization: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  <a:p>
            <a:pPr marL="1200150" lvl="2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Set up the main GUI window.</a:t>
            </a:r>
          </a:p>
          <a:p>
            <a:pPr marL="1200150" lvl="2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Initialize global variables for key logging.</a:t>
            </a:r>
          </a:p>
          <a:p>
            <a:pPr marL="45720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Event Capture: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  <a:p>
            <a:pPr marL="1200150" lvl="2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Start capturing key events when the "Start" button is pressed.</a:t>
            </a:r>
          </a:p>
          <a:p>
            <a:pPr marL="1200150" lvl="2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Log key press and release events.</a:t>
            </a:r>
          </a:p>
          <a:p>
            <a:pPr marL="45720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Data Logging: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  <a:p>
            <a:pPr marL="1200150" lvl="2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Continuously update text and JSON log files with captured key events.</a:t>
            </a:r>
          </a:p>
          <a:p>
            <a:pPr marL="45720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Stop Logging: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  <a:p>
            <a:pPr marL="1200150" lvl="2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Stop capturing key events when the "Stop" button is pressed.</a:t>
            </a:r>
          </a:p>
          <a:p>
            <a:pPr marL="1200150" lvl="2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Update the GUI status to indicate the keylogger is stopped.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05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矩形"/>
          <p:cNvSpPr>
            <a:spLocks/>
          </p:cNvSpPr>
          <p:nvPr/>
        </p:nvSpPr>
        <p:spPr>
          <a:xfrm>
            <a:off x="752474" y="6486037"/>
            <a:ext cx="1773555" cy="16636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87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88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89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190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91" name="文本框"/>
          <p:cNvSpPr>
            <a:spLocks noGrp="1"/>
          </p:cNvSpPr>
          <p:nvPr>
            <p:ph type="title"/>
          </p:nvPr>
        </p:nvSpPr>
        <p:spPr>
          <a:xfrm>
            <a:off x="486410" y="205593"/>
            <a:ext cx="3173955" cy="73723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92" name="矩形"/>
          <p:cNvSpPr>
            <a:spLocks/>
          </p:cNvSpPr>
          <p:nvPr/>
        </p:nvSpPr>
        <p:spPr>
          <a:xfrm>
            <a:off x="11277218" y="6473336"/>
            <a:ext cx="228600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14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93" name="矩形"/>
          <p:cNvSpPr>
            <a:spLocks/>
          </p:cNvSpPr>
          <p:nvPr/>
        </p:nvSpPr>
        <p:spPr>
          <a:xfrm>
            <a:off x="0" y="9163050"/>
            <a:ext cx="11889105" cy="624840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Arial" charset="0"/>
                <a:ea typeface="宋体" charset="0"/>
                <a:cs typeface="Calibri" charset="0"/>
              </a:rPr>
              <a:t>Screenshots of the GUI: Display the user interface, including the start and stop buttons, and the status label.</a:t>
            </a: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Arial" charset="0"/>
                <a:ea typeface="宋体" charset="0"/>
                <a:cs typeface="Calibri" charset="0"/>
              </a:rPr>
              <a:t>Sample Logs: Show examples of the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Arial Unicode MS" charset="0"/>
                <a:ea typeface="宋体" charset="0"/>
                <a:cs typeface="Calibri" charset="0"/>
              </a:rPr>
              <a:t>key_log.txt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and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Arial Unicode MS" charset="0"/>
                <a:ea typeface="宋体" charset="0"/>
                <a:cs typeface="Calibri" charset="0"/>
              </a:rPr>
              <a:t>key_log.json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files to illustrate how the keystrokes are recorded.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Arial" charset="0"/>
                <a:ea typeface="宋体" charset="0"/>
                <a:cs typeface="Calibri" charset="0"/>
              </a:rPr>
              <a:t> 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Arial" charset="0"/>
              <a:ea typeface="宋体" charset="0"/>
              <a:cs typeface="Calibri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57AF4F-B5C9-9E18-D08B-48E6A4B26B81}"/>
              </a:ext>
            </a:extLst>
          </p:cNvPr>
          <p:cNvSpPr txBox="1"/>
          <p:nvPr/>
        </p:nvSpPr>
        <p:spPr>
          <a:xfrm>
            <a:off x="2279470" y="2951456"/>
            <a:ext cx="6121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https://github.com/kallaAjaykumar/keylogger12/blob/main/key_log.txt</a:t>
            </a:r>
          </a:p>
        </p:txBody>
      </p:sp>
    </p:spTree>
    <p:extLst>
      <p:ext uri="{BB962C8B-B14F-4D97-AF65-F5344CB8AC3E}">
        <p14:creationId xmlns:p14="http://schemas.microsoft.com/office/powerpoint/2010/main" val="448496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矩形"/>
          <p:cNvSpPr>
            <a:spLocks/>
          </p:cNvSpPr>
          <p:nvPr/>
        </p:nvSpPr>
        <p:spPr>
          <a:xfrm>
            <a:off x="752474" y="6486037"/>
            <a:ext cx="1773555" cy="16636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96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97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198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99" name="文本框"/>
          <p:cNvSpPr>
            <a:spLocks noGrp="1"/>
          </p:cNvSpPr>
          <p:nvPr>
            <p:ph type="title"/>
          </p:nvPr>
        </p:nvSpPr>
        <p:spPr>
          <a:xfrm>
            <a:off x="304800" y="266385"/>
            <a:ext cx="3323628" cy="73723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200" name="矩形"/>
          <p:cNvSpPr>
            <a:spLocks/>
          </p:cNvSpPr>
          <p:nvPr/>
        </p:nvSpPr>
        <p:spPr>
          <a:xfrm>
            <a:off x="11277218" y="6473336"/>
            <a:ext cx="228600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15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201" name="矩形"/>
          <p:cNvSpPr>
            <a:spLocks/>
          </p:cNvSpPr>
          <p:nvPr/>
        </p:nvSpPr>
        <p:spPr>
          <a:xfrm>
            <a:off x="1740446" y="1228397"/>
            <a:ext cx="6101254" cy="52321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202" name="矩形"/>
          <p:cNvSpPr>
            <a:spLocks/>
          </p:cNvSpPr>
          <p:nvPr/>
        </p:nvSpPr>
        <p:spPr>
          <a:xfrm>
            <a:off x="308811" y="2737754"/>
            <a:ext cx="11201399" cy="293624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The keylogger project demonstrated the capability to effectively capture and log keystrokes in real-time.   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The GUI provided a user-friendly way to control the keylogger, making it accessible and easy to use.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Emphasized the ethical use of keyloggers and the importance of implementing security measures to protect against malicious use.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203" name="矩形"/>
          <p:cNvSpPr>
            <a:spLocks/>
          </p:cNvSpPr>
          <p:nvPr/>
        </p:nvSpPr>
        <p:spPr>
          <a:xfrm>
            <a:off x="304800" y="1228397"/>
            <a:ext cx="15926141" cy="1640841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Successfully implemented a keylogger that captures keystrokes and records </a:t>
            </a: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  them into both text and JSON files.</a:t>
            </a: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Real-time keylogging with start and stop functionality controlled via a simple GUI.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328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/>
          </p:cNvSpPr>
          <p:nvPr/>
        </p:nvSpPr>
        <p:spPr>
          <a:xfrm>
            <a:off x="-76200" y="-57552"/>
            <a:ext cx="121920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72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3" name="曲线"/>
            <p:cNvSpPr>
              <a:spLocks/>
            </p:cNvSpPr>
            <p:nvPr/>
          </p:nvSpPr>
          <p:spPr>
            <a:xfrm>
              <a:off x="9377426" y="4825"/>
              <a:ext cx="1218564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4" name="曲线"/>
            <p:cNvSpPr>
              <a:spLocks/>
            </p:cNvSpPr>
            <p:nvPr/>
          </p:nvSpPr>
          <p:spPr>
            <a:xfrm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>
              <a:off x="9182100" y="0"/>
              <a:ext cx="300989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>
              <a:off x="9602878" y="0"/>
              <a:ext cx="25895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>
              <a:off x="9337930" y="0"/>
              <a:ext cx="2854324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>
              <a:off x="10936247" y="0"/>
              <a:ext cx="12560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73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74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77" name="文本框"/>
          <p:cNvSpPr>
            <a:spLocks noGrp="1"/>
          </p:cNvSpPr>
          <p:nvPr>
            <p:ph type="title"/>
          </p:nvPr>
        </p:nvSpPr>
        <p:spPr>
          <a:xfrm>
            <a:off x="739774" y="829626"/>
            <a:ext cx="5616044" cy="1311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0" i="1" u="none" strike="noStrike" kern="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KEY LOGGER AND SECURITY</a:t>
            </a:r>
            <a:endParaRPr lang="zh-CN" altLang="en-US" sz="4250" b="0" i="1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grpSp>
        <p:nvGrpSpPr>
          <p:cNvPr id="80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8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275" y="6467475"/>
              <a:ext cx="2143125" cy="200024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79" name="图片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" y="6410325"/>
              <a:ext cx="3705224" cy="29527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81" name="矩形"/>
          <p:cNvSpPr>
            <a:spLocks/>
          </p:cNvSpPr>
          <p:nvPr/>
        </p:nvSpPr>
        <p:spPr>
          <a:xfrm>
            <a:off x="739774" y="6473336"/>
            <a:ext cx="1798955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>
            <a:off x="914400" y="2764894"/>
            <a:ext cx="7093739" cy="38671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  <a:cs typeface="Calibri" charset="0"/>
              </a:rPr>
              <a:t>Understanding and Mitigating Keylogging Threats</a:t>
            </a:r>
            <a:endParaRPr lang="zh-CN" altLang="en-US" sz="2000" b="1" i="0" u="none" strike="noStrike" kern="1200" cap="none" spc="0" baseline="0">
              <a:solidFill>
                <a:schemeClr val="tx1"/>
              </a:solidFill>
              <a:latin typeface="Microsoft JhengHei" pitchFamily="34" charset="-120"/>
              <a:ea typeface="Microsoft JhengHei" pitchFamily="34" charset="-12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642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>
            <a:off x="3409270" y="1295399"/>
            <a:ext cx="5257800" cy="435762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</a:bodyPr>
          <a:lstStyle/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Arial" charset="0"/>
              <a:ea typeface="宋体" charset="0"/>
              <a:cs typeface="Calibri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Introduction</a:t>
            </a: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Problem Statement</a:t>
            </a: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Project Overview</a:t>
            </a: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End Users</a:t>
            </a: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Solution and Value Proposition</a:t>
            </a: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The "Wow" Factor in Our Solution</a:t>
            </a: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Modelling</a:t>
            </a: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Results</a:t>
            </a: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Conclusion and Q&amp;A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>
              <a:off x="9377426" y="4825"/>
              <a:ext cx="1218564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>
              <a:off x="9182100" y="0"/>
              <a:ext cx="300989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>
              <a:off x="9602878" y="0"/>
              <a:ext cx="25895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>
              <a:off x="9337930" y="0"/>
              <a:ext cx="2854324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>
              <a:off x="10936247" y="0"/>
              <a:ext cx="12560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>
            <a:off x="752474" y="6486037"/>
            <a:ext cx="1773555" cy="16636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>
            <a:off x="7362825" y="447674"/>
            <a:ext cx="361950" cy="3619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ap="flat" cmpd="sng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>
            <a:off x="11010900" y="5610225"/>
            <a:ext cx="647699" cy="6477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87050" y="6134100"/>
            <a:ext cx="247649" cy="2476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00" name="文本框"/>
          <p:cNvSpPr>
            <a:spLocks noGrp="1"/>
          </p:cNvSpPr>
          <p:nvPr>
            <p:ph type="title"/>
          </p:nvPr>
        </p:nvSpPr>
        <p:spPr>
          <a:xfrm>
            <a:off x="739774" y="445387"/>
            <a:ext cx="7870825" cy="73723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1" u="sng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   A</a:t>
            </a:r>
            <a:r>
              <a:rPr lang="en-US" altLang="zh-CN" sz="4800" b="1" i="1" u="sng" strike="noStrike" kern="0" cap="none" spc="-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G</a:t>
            </a:r>
            <a:r>
              <a:rPr lang="en-US" altLang="zh-CN" sz="4800" b="1" i="1" u="sng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800" b="1" i="1" u="sng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</a:t>
            </a:r>
            <a:r>
              <a:rPr lang="en-US" altLang="zh-CN" sz="4800" b="1" i="1" u="sng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DA</a:t>
            </a:r>
            <a:endParaRPr lang="zh-CN" altLang="en-US" sz="4800" b="1" i="1" u="sng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1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02" name="图片" descr="Cartoon bee with pencil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51643" y="3200400"/>
            <a:ext cx="3265587" cy="35052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976218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" name="文本框"/>
          <p:cNvSpPr>
            <a:spLocks noGrp="1"/>
          </p:cNvSpPr>
          <p:nvPr>
            <p:ph type="title"/>
          </p:nvPr>
        </p:nvSpPr>
        <p:spPr>
          <a:xfrm>
            <a:off x="834071" y="575055"/>
            <a:ext cx="5636895" cy="19596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sng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</a:t>
            </a:r>
            <a:r>
              <a:rPr lang="en-US" altLang="zh-CN" sz="4250" b="1" i="0" u="sng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ROB</a:t>
            </a:r>
            <a:r>
              <a:rPr lang="en-US" altLang="zh-CN" sz="4250" b="1" i="0" u="sng" strike="noStrike" kern="0" cap="none" spc="5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L</a:t>
            </a:r>
            <a:r>
              <a:rPr lang="en-US" altLang="zh-CN" sz="4250" b="1" i="0" u="sng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250" b="1" i="0" u="sng" strike="noStrike" kern="0" cap="none" spc="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M</a:t>
            </a:r>
            <a:r>
              <a:rPr lang="en-US" altLang="zh-CN" sz="4250" b="1" i="0" u="sng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	</a:t>
            </a:r>
            <a:r>
              <a:rPr lang="en-US" altLang="zh-CN" sz="4250" b="1" i="0" u="sng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</a:t>
            </a:r>
            <a:r>
              <a:rPr lang="en-US" altLang="zh-CN" sz="4250" b="1" i="0" u="sng" strike="noStrike" kern="0" cap="none" spc="-37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4250" b="1" i="0" u="sng" strike="noStrike" kern="0" cap="none" spc="-37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4250" b="1" i="0" u="sng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4250" b="1" i="0" u="sng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250" b="1" i="0" u="sng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ME</a:t>
            </a:r>
            <a:r>
              <a:rPr lang="en-US" altLang="zh-CN" sz="4250" b="1" i="0" u="sng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NT</a:t>
            </a:r>
            <a:endParaRPr lang="zh-CN" altLang="en-US" sz="4250" b="1" i="0" u="sng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05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06" name="矩形"/>
          <p:cNvSpPr>
            <a:spLocks/>
          </p:cNvSpPr>
          <p:nvPr/>
        </p:nvSpPr>
        <p:spPr>
          <a:xfrm>
            <a:off x="739774" y="6473336"/>
            <a:ext cx="1798955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7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8" name="矩形"/>
          <p:cNvSpPr>
            <a:spLocks/>
          </p:cNvSpPr>
          <p:nvPr/>
        </p:nvSpPr>
        <p:spPr>
          <a:xfrm>
            <a:off x="488791" y="1871631"/>
            <a:ext cx="12414567" cy="3187065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Problem:</a:t>
            </a: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Keyloggers are a significant threat to cybersecurity, </a:t>
            </a: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leading to unauthorized access to sensitive information,</a:t>
            </a: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identity theft, and financial fraud.</a:t>
            </a: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Impact: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</a:t>
            </a: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Affects individuals, businesses, and organizations by</a:t>
            </a: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compromising data privacy and security.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pic>
        <p:nvPicPr>
          <p:cNvPr id="109" name="图片" descr="A lightbulb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31208" y="1828800"/>
            <a:ext cx="4572000" cy="45720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319433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0" name="曲线"/>
            <p:cNvSpPr>
              <a:spLocks/>
            </p:cNvSpPr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11" name="曲线"/>
            <p:cNvSpPr>
              <a:spLocks/>
            </p:cNvSpPr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112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14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15" name="文本框"/>
          <p:cNvSpPr>
            <a:spLocks noGrp="1"/>
          </p:cNvSpPr>
          <p:nvPr>
            <p:ph type="title"/>
          </p:nvPr>
        </p:nvSpPr>
        <p:spPr>
          <a:xfrm>
            <a:off x="739774" y="829626"/>
            <a:ext cx="5263514" cy="6642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sng" strike="noStrike" kern="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PROJECT	</a:t>
            </a:r>
            <a:r>
              <a:rPr lang="en-US" altLang="zh-CN" sz="4250" b="1" i="0" u="sng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OVERVIEW</a:t>
            </a:r>
            <a:endParaRPr lang="zh-CN" altLang="en-US" sz="4250" b="1" i="0" u="sng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16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17" name="矩形"/>
          <p:cNvSpPr>
            <a:spLocks/>
          </p:cNvSpPr>
          <p:nvPr/>
        </p:nvSpPr>
        <p:spPr>
          <a:xfrm>
            <a:off x="739774" y="6473336"/>
            <a:ext cx="1798955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18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19" name="矩形"/>
          <p:cNvSpPr>
            <a:spLocks/>
          </p:cNvSpPr>
          <p:nvPr/>
        </p:nvSpPr>
        <p:spPr>
          <a:xfrm>
            <a:off x="304800" y="1802129"/>
            <a:ext cx="6921779" cy="3253740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Objective: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</a:t>
            </a: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Develop a comprehensive understanding of keyloggers, </a:t>
            </a: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their types, how they work, and effective security measures to</a:t>
            </a: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prevent keylogging attacks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.</a:t>
            </a: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Scope: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Includes an analysis of hardware and software keyloggers,</a:t>
            </a: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legal and ethical implications, security measures, and best practices.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595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21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22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23" name="文本框"/>
          <p:cNvSpPr>
            <a:spLocks noGrp="1"/>
          </p:cNvSpPr>
          <p:nvPr>
            <p:ph type="title"/>
          </p:nvPr>
        </p:nvSpPr>
        <p:spPr>
          <a:xfrm>
            <a:off x="699452" y="891793"/>
            <a:ext cx="7225348" cy="50228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1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W</a:t>
            </a:r>
            <a:r>
              <a:rPr lang="en-US" altLang="zh-CN" sz="3200" b="1" i="1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H</a:t>
            </a:r>
            <a:r>
              <a:rPr lang="en-US" altLang="zh-CN" sz="3200" b="1" i="1" u="none" strike="noStrike" kern="0" cap="none" spc="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3200" b="1" i="1" u="none" strike="noStrike" kern="0" cap="none" spc="-2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1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AR</a:t>
            </a:r>
            <a:r>
              <a:rPr lang="en-US" altLang="zh-CN" sz="3200" b="1" i="1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200" b="1" i="1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1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3200" b="1" i="1" u="none" strike="noStrike" kern="0" cap="none" spc="-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H</a:t>
            </a:r>
            <a:r>
              <a:rPr lang="en-US" altLang="zh-CN" sz="3200" b="1" i="1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200" b="1" i="1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1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200" b="1" i="1" u="none" strike="noStrike" kern="0" cap="none" spc="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</a:t>
            </a:r>
            <a:r>
              <a:rPr lang="en-US" altLang="zh-CN" sz="3200" b="1" i="1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D</a:t>
            </a:r>
            <a:r>
              <a:rPr lang="en-US" altLang="zh-CN" sz="3200" b="1" i="1" u="none" strike="noStrike" kern="0" cap="none" spc="-4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1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U</a:t>
            </a:r>
            <a:r>
              <a:rPr lang="en-US" altLang="zh-CN" sz="3200" b="1" i="1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</a:t>
            </a:r>
            <a:r>
              <a:rPr lang="en-US" altLang="zh-CN" sz="3200" b="1" i="1" u="none" strike="noStrike" kern="0" cap="none" spc="-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200" b="1" i="1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3200" b="1" i="1" u="none" strike="noStrike" kern="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S?</a:t>
            </a:r>
            <a:endParaRPr lang="zh-CN" altLang="en-US" sz="3200" b="1" i="1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24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25" name="矩形"/>
          <p:cNvSpPr>
            <a:spLocks/>
          </p:cNvSpPr>
          <p:nvPr/>
        </p:nvSpPr>
        <p:spPr>
          <a:xfrm>
            <a:off x="739774" y="6473336"/>
            <a:ext cx="1798955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26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27" name="矩形"/>
          <p:cNvSpPr>
            <a:spLocks/>
          </p:cNvSpPr>
          <p:nvPr/>
        </p:nvSpPr>
        <p:spPr>
          <a:xfrm>
            <a:off x="438807" y="2060108"/>
            <a:ext cx="11734801" cy="3091816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Individuals: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Concerned about personal data security and privacy.</a:t>
            </a: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Businesses: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Need to protect corporate data and ensure compliance with security standards.</a:t>
            </a: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Organizations: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Require robust security measures to safeguard sensitive information.</a:t>
            </a: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Security Professionals: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Aim to understand and mitigate keylogging threats. 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579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439" y="1479945"/>
            <a:ext cx="2695574" cy="32480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29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30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31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32" name="文本框"/>
          <p:cNvSpPr>
            <a:spLocks noGrp="1"/>
          </p:cNvSpPr>
          <p:nvPr>
            <p:ph type="title"/>
          </p:nvPr>
        </p:nvSpPr>
        <p:spPr>
          <a:xfrm>
            <a:off x="558165" y="857885"/>
            <a:ext cx="9763125" cy="56746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sng" strike="noStrike" kern="0" cap="none" spc="-4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Y</a:t>
            </a:r>
            <a:r>
              <a:rPr lang="en-US" altLang="zh-CN" sz="3600" b="1" i="0" u="sng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3600" b="1" i="0" u="sng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U</a:t>
            </a:r>
            <a:r>
              <a:rPr lang="en-US" altLang="zh-CN" sz="3600" b="1" i="0" u="sng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3600" b="1" i="0" u="sng" strike="noStrike" kern="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600" b="1" i="0" u="sng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</a:t>
            </a:r>
            <a:r>
              <a:rPr lang="en-US" altLang="zh-CN" sz="3600" b="1" i="0" u="sng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3600" b="1" i="0" u="sng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LU</a:t>
            </a:r>
            <a:r>
              <a:rPr lang="en-US" altLang="zh-CN" sz="3600" b="1" i="0" u="sng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3600" b="1" i="0" u="sng" strike="noStrike" kern="0" cap="none" spc="-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3600" b="1" i="0" u="sng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3600" b="1" i="0" u="sng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</a:t>
            </a:r>
            <a:r>
              <a:rPr lang="en-US" altLang="zh-CN" sz="3600" b="1" i="0" u="sng" strike="noStrike" kern="0" cap="none" spc="-34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600" b="1" i="0" u="sng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3600" b="1" i="0" u="sng" strike="noStrike" kern="0" cap="none" spc="-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</a:t>
            </a:r>
            <a:r>
              <a:rPr lang="en-US" altLang="zh-CN" sz="3600" b="1" i="0" u="sng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D</a:t>
            </a:r>
            <a:r>
              <a:rPr lang="en-US" altLang="zh-CN" sz="3600" b="1" i="0" u="sng" strike="noStrike" kern="0" cap="none" spc="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600" b="1" i="0" u="sng" strike="noStrike" kern="0" cap="none" spc="-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3600" b="1" i="0" u="sng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3600" b="1" i="0" u="sng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</a:t>
            </a:r>
            <a:r>
              <a:rPr lang="en-US" altLang="zh-CN" sz="3600" b="1" i="0" u="sng" strike="noStrike" kern="0" cap="none" spc="6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600" b="1" i="0" u="sng" strike="noStrike" kern="0" cap="none" spc="-29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V</a:t>
            </a:r>
            <a:r>
              <a:rPr lang="en-US" altLang="zh-CN" sz="3600" b="1" i="0" u="sng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3600" b="1" i="0" u="sng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LU</a:t>
            </a:r>
            <a:r>
              <a:rPr lang="en-US" altLang="zh-CN" sz="3600" b="1" i="0" u="sng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600" b="1" i="0" u="sng" strike="noStrike" kern="0" cap="none" spc="-6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600" b="1" i="0" u="sng" strike="noStrike" kern="0" cap="none" spc="-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</a:t>
            </a:r>
            <a:r>
              <a:rPr lang="en-US" altLang="zh-CN" sz="3600" b="1" i="0" u="sng" strike="noStrike" kern="0" cap="none" spc="-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3600" b="1" i="0" u="sng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3600" b="1" i="0" u="sng" strike="noStrike" kern="0" cap="none" spc="-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</a:t>
            </a:r>
            <a:r>
              <a:rPr lang="en-US" altLang="zh-CN" sz="3600" b="1" i="0" u="sng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3600" b="1" i="0" u="sng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</a:t>
            </a:r>
            <a:r>
              <a:rPr lang="en-US" altLang="zh-CN" sz="3600" b="1" i="0" u="sng" strike="noStrike" kern="0" cap="none" spc="-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3600" b="1" i="0" u="sng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3600" b="1" i="0" u="sng" strike="noStrike" kern="0" cap="none" spc="-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3600" b="1" i="0" u="sng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3600" b="1" i="0" u="sng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</a:t>
            </a:r>
            <a:endParaRPr lang="zh-CN" altLang="en-US" sz="3600" b="1" i="0" u="sng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33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34" name="矩形"/>
          <p:cNvSpPr>
            <a:spLocks/>
          </p:cNvSpPr>
          <p:nvPr/>
        </p:nvSpPr>
        <p:spPr>
          <a:xfrm>
            <a:off x="739774" y="6473336"/>
            <a:ext cx="1798955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35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9177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36" name="矩形"/>
          <p:cNvSpPr>
            <a:spLocks/>
          </p:cNvSpPr>
          <p:nvPr/>
        </p:nvSpPr>
        <p:spPr>
          <a:xfrm>
            <a:off x="1899370" y="1735127"/>
            <a:ext cx="11056463" cy="4282441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To avoid keyloggers 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Use anti virus program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Use password manager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Use multi factor authentication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Use a firewall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Avoid suspicious links and downloads 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Change password periodically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Update your system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Use Virtual Keyboard to type passwords and sensitive information </a:t>
            </a: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767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439" y="1479945"/>
            <a:ext cx="2695574" cy="32480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38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39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40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41" name="文本框"/>
          <p:cNvSpPr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-4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Y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42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43" name="矩形"/>
          <p:cNvSpPr>
            <a:spLocks/>
          </p:cNvSpPr>
          <p:nvPr/>
        </p:nvSpPr>
        <p:spPr>
          <a:xfrm>
            <a:off x="739774" y="6473336"/>
            <a:ext cx="1798955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44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9177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8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45" name="矩形"/>
          <p:cNvSpPr>
            <a:spLocks/>
          </p:cNvSpPr>
          <p:nvPr/>
        </p:nvSpPr>
        <p:spPr>
          <a:xfrm>
            <a:off x="2004751" y="1498470"/>
            <a:ext cx="10759649" cy="4701542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Solution: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Implement a multi-layered security strategy that includes </a:t>
            </a: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anti-keylogging software, regular system scans, software updates,</a:t>
            </a: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and user education.</a:t>
            </a: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Value Proposition: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  <a:p>
            <a:pPr marL="457200" lvl="1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Enhanced Security: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Reduces the risk of data breaches and</a:t>
            </a:r>
          </a:p>
          <a:p>
            <a:pPr marL="457200" lvl="1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identity theft.</a:t>
            </a:r>
          </a:p>
          <a:p>
            <a:pPr marL="457200" lvl="1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User Awareness: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Educates users about keylogging threats and </a:t>
            </a:r>
          </a:p>
          <a:p>
            <a:pPr marL="457200" lvl="1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protection methods.</a:t>
            </a:r>
          </a:p>
          <a:p>
            <a:pPr marL="457200" lvl="1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Compliance: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Helps businesses and organizations comply with </a:t>
            </a:r>
          </a:p>
          <a:p>
            <a:pPr marL="457200" lvl="1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data protection regulations.</a:t>
            </a: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407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矩形"/>
          <p:cNvSpPr>
            <a:spLocks/>
          </p:cNvSpPr>
          <p:nvPr/>
        </p:nvSpPr>
        <p:spPr>
          <a:xfrm>
            <a:off x="752474" y="6486037"/>
            <a:ext cx="1773555" cy="16636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47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48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49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150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675" y="3381373"/>
            <a:ext cx="2466975" cy="341947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51" name="文本框"/>
          <p:cNvSpPr>
            <a:spLocks noGrp="1"/>
          </p:cNvSpPr>
          <p:nvPr>
            <p:ph type="title"/>
          </p:nvPr>
        </p:nvSpPr>
        <p:spPr>
          <a:xfrm>
            <a:off x="739774" y="654938"/>
            <a:ext cx="7543164" cy="6388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WOW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YOUR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52" name="矩形"/>
          <p:cNvSpPr>
            <a:spLocks/>
          </p:cNvSpPr>
          <p:nvPr/>
        </p:nvSpPr>
        <p:spPr>
          <a:xfrm>
            <a:off x="11277218" y="6473336"/>
            <a:ext cx="228600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53" name="矩形"/>
          <p:cNvSpPr>
            <a:spLocks/>
          </p:cNvSpPr>
          <p:nvPr/>
        </p:nvSpPr>
        <p:spPr>
          <a:xfrm>
            <a:off x="2051239" y="1810901"/>
            <a:ext cx="10863830" cy="3444240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Innovative Approach: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Combining technical measures with</a:t>
            </a: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 user education for comprehensive protection.</a:t>
            </a: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Demonstration: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Real-time demonstration of a simple keylogger</a:t>
            </a: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 to illustrate the threat and the effectiveness of security measures.</a:t>
            </a: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Impact: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Significant reduction in the likelihood of keylogging attacks</a:t>
            </a: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 through proactive measures. 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84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12</TotalTime>
  <Words>923</Words>
  <Application>Microsoft Office PowerPoint</Application>
  <PresentationFormat>Widescreen</PresentationFormat>
  <Paragraphs>177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Microsoft JhengHei</vt:lpstr>
      <vt:lpstr>Arial</vt:lpstr>
      <vt:lpstr>Arial Unicode MS</vt:lpstr>
      <vt:lpstr>Calibri</vt:lpstr>
      <vt:lpstr>Droid Sans</vt:lpstr>
      <vt:lpstr>Trebuchet MS</vt:lpstr>
      <vt:lpstr>Wingdings</vt:lpstr>
      <vt:lpstr>Office Theme</vt:lpstr>
      <vt:lpstr>kalla Ajay kumar</vt:lpstr>
      <vt:lpstr>KEY LOGGER AND SECURITY</vt:lpstr>
      <vt:lpstr>    AGENDA</vt:lpstr>
      <vt:lpstr>PROBLEM STATEMENT</vt:lpstr>
      <vt:lpstr>PROJECT OVERVIEW</vt:lpstr>
      <vt:lpstr>WHO ARE THE END USERS?</vt:lpstr>
      <vt:lpstr>YOUR SOLUTION AND ITS VALUE PROPOSITION</vt:lpstr>
      <vt:lpstr>YOUR SOLUTION AND ITS VALUE PROPOSITION</vt:lpstr>
      <vt:lpstr>THE WOW IN YOUR SOLUTION</vt:lpstr>
      <vt:lpstr>PowerPoint Presentation</vt:lpstr>
      <vt:lpstr>PowerPoint Presentation</vt:lpstr>
      <vt:lpstr>PowerPoint Presentation</vt:lpstr>
      <vt:lpstr>PowerPoint Presentation</vt:lpstr>
      <vt:lpstr>RESULTS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Praneeth Kumar</dc:title>
  <dc:creator>SM-A135F</dc:creator>
  <cp:lastModifiedBy>ajay kumar</cp:lastModifiedBy>
  <cp:revision>2</cp:revision>
  <dcterms:created xsi:type="dcterms:W3CDTF">2024-06-02T18:48:59Z</dcterms:created>
  <dcterms:modified xsi:type="dcterms:W3CDTF">2024-06-25T09:28:27Z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2024-06-02T16:00:00Z</vt:filetime>
  </property>
  <property fmtid="{D5CDD505-2E9C-101B-9397-08002B2CF9AE}" pid="4" name="ICV">
    <vt:lpwstr>2102fc316a44483d9b06e2c039d8c69d</vt:lpwstr>
  </property>
</Properties>
</file>