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86" r:id="rId2"/>
  </p:sldMasterIdLst>
  <p:notesMasterIdLst>
    <p:notesMasterId r:id="rId27"/>
  </p:notesMasterIdLst>
  <p:sldIdLst>
    <p:sldId id="256" r:id="rId3"/>
    <p:sldId id="268" r:id="rId4"/>
    <p:sldId id="258" r:id="rId5"/>
    <p:sldId id="259" r:id="rId6"/>
    <p:sldId id="260" r:id="rId7"/>
    <p:sldId id="261" r:id="rId8"/>
    <p:sldId id="262" r:id="rId9"/>
    <p:sldId id="263" r:id="rId10"/>
    <p:sldId id="269" r:id="rId11"/>
    <p:sldId id="264" r:id="rId12"/>
    <p:sldId id="270" r:id="rId13"/>
    <p:sldId id="271" r:id="rId14"/>
    <p:sldId id="272" r:id="rId15"/>
    <p:sldId id="273" r:id="rId16"/>
    <p:sldId id="274" r:id="rId17"/>
    <p:sldId id="275" r:id="rId18"/>
    <p:sldId id="276" r:id="rId19"/>
    <p:sldId id="277" r:id="rId20"/>
    <p:sldId id="278" r:id="rId21"/>
    <p:sldId id="279" r:id="rId22"/>
    <p:sldId id="280" r:id="rId23"/>
    <p:sldId id="265" r:id="rId24"/>
    <p:sldId id="266" r:id="rId25"/>
    <p:sldId id="267"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Garamond" panose="02020404030301010803" pitchFamily="18"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97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6235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370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7160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5609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2389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07180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94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192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019476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1026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8279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90730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514070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69546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56773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373424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871548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102465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494268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51288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0682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252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565957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539014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33311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1168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70748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56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89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397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167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540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75032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331018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8381735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556332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subscription.packtpub.com/" TargetMode="External"/><Relationship Id="rId4" Type="http://schemas.openxmlformats.org/officeDocument/2006/relationships/hyperlink" Target="https://www.academia.edu/"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696911" y="1214718"/>
            <a:ext cx="125543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2800"/>
              <a:buFont typeface="Times New Roman"/>
              <a:buNone/>
            </a:pPr>
            <a:r>
              <a:rPr lang="en-US" sz="2800" b="1" dirty="0">
                <a:latin typeface="Times New Roman"/>
                <a:ea typeface="Times New Roman"/>
                <a:cs typeface="Times New Roman"/>
                <a:sym typeface="Times New Roman"/>
              </a:rPr>
              <a:t>       </a:t>
            </a:r>
            <a:r>
              <a:rPr lang="en-US" sz="2800" b="1" dirty="0">
                <a:solidFill>
                  <a:schemeClr val="tx1"/>
                </a:solidFill>
                <a:latin typeface="Times New Roman"/>
                <a:ea typeface="Times New Roman"/>
                <a:cs typeface="Times New Roman"/>
                <a:sym typeface="Times New Roman"/>
              </a:rPr>
              <a:t>SREENIDHI INSTITUTE OF SCIENCE AND TECHNOLOGY </a:t>
            </a:r>
            <a:br>
              <a:rPr lang="en-US" sz="2800" b="1" dirty="0">
                <a:solidFill>
                  <a:schemeClr val="tx1"/>
                </a:solidFill>
                <a:latin typeface="Times New Roman"/>
                <a:ea typeface="Times New Roman"/>
                <a:cs typeface="Times New Roman"/>
                <a:sym typeface="Times New Roman"/>
              </a:rPr>
            </a:br>
            <a:r>
              <a:rPr lang="en-US" sz="2800" b="1" dirty="0">
                <a:solidFill>
                  <a:schemeClr val="tx1"/>
                </a:solidFill>
                <a:latin typeface="Times New Roman"/>
                <a:ea typeface="Times New Roman"/>
                <a:cs typeface="Times New Roman"/>
                <a:sym typeface="Times New Roman"/>
              </a:rPr>
              <a:t>      DEPARTMENT OF COMPUTER SCIENCE &amp; ENGINEERING</a:t>
            </a:r>
            <a:endParaRPr sz="2800" dirty="0">
              <a:solidFill>
                <a:schemeClr val="tx1"/>
              </a:solidFill>
              <a:latin typeface="Times New Roman"/>
              <a:ea typeface="Times New Roman"/>
              <a:cs typeface="Times New Roman"/>
              <a:sym typeface="Times New Roman"/>
            </a:endParaRPr>
          </a:p>
        </p:txBody>
      </p:sp>
      <p:pic>
        <p:nvPicPr>
          <p:cNvPr id="166" name="Google Shape;166;p21" descr="Text&#10;&#10;Description automatically generated"/>
          <p:cNvPicPr preferRelativeResize="0">
            <a:picLocks noGrp="1"/>
          </p:cNvPicPr>
          <p:nvPr>
            <p:ph idx="1"/>
          </p:nvPr>
        </p:nvPicPr>
        <p:blipFill rotWithShape="1">
          <a:blip r:embed="rId3">
            <a:alphaModFix/>
          </a:blip>
          <a:srcRect/>
          <a:stretch/>
        </p:blipFill>
        <p:spPr>
          <a:xfrm>
            <a:off x="4376432" y="2380596"/>
            <a:ext cx="3009900" cy="1076325"/>
          </a:xfrm>
          <a:prstGeom prst="rect">
            <a:avLst/>
          </a:prstGeom>
          <a:noFill/>
          <a:ln>
            <a:noFill/>
          </a:ln>
        </p:spPr>
      </p:pic>
      <p:sp>
        <p:nvSpPr>
          <p:cNvPr id="167" name="Google Shape;167;p21"/>
          <p:cNvSpPr txBox="1"/>
          <p:nvPr/>
        </p:nvSpPr>
        <p:spPr>
          <a:xfrm>
            <a:off x="3200400" y="3644900"/>
            <a:ext cx="5079900" cy="2401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GROUP PROJECT- </a:t>
            </a:r>
            <a:r>
              <a:rPr lang="en-US" sz="1600" b="1" dirty="0">
                <a:solidFill>
                  <a:schemeClr val="tx1"/>
                </a:solidFill>
                <a:latin typeface="Times New Roman"/>
                <a:ea typeface="Times New Roman"/>
                <a:cs typeface="Times New Roman"/>
                <a:sym typeface="Times New Roman"/>
              </a:rPr>
              <a:t>Final ppt</a:t>
            </a:r>
            <a:endParaRPr sz="1600" b="1" i="0" u="none" strike="noStrike" cap="none" dirty="0">
              <a:solidFill>
                <a:schemeClr val="tx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dirty="0">
              <a:solidFill>
                <a:schemeClr val="tx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PROJECT TITLE</a:t>
            </a:r>
            <a:endParaRPr sz="1600" b="1" i="0" u="none" strike="noStrike" cap="none" dirty="0">
              <a:solidFill>
                <a:schemeClr val="tx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dirty="0">
              <a:solidFill>
                <a:schemeClr val="tx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BATCH N0.- 19-GP-A1</a:t>
            </a:r>
            <a:r>
              <a:rPr lang="en-US" sz="1600" b="1" dirty="0">
                <a:solidFill>
                  <a:schemeClr val="tx1"/>
                </a:solidFill>
                <a:latin typeface="Times New Roman"/>
                <a:ea typeface="Times New Roman"/>
                <a:cs typeface="Times New Roman"/>
                <a:sym typeface="Times New Roman"/>
              </a:rPr>
              <a:t>9</a:t>
            </a:r>
            <a:endParaRPr sz="1600" b="1" i="0" u="none" strike="noStrike" cap="none" dirty="0">
              <a:solidFill>
                <a:schemeClr val="tx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dirty="0">
              <a:solidFill>
                <a:schemeClr val="tx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tx1"/>
                </a:solidFill>
                <a:latin typeface="Times New Roman"/>
                <a:ea typeface="Times New Roman"/>
                <a:cs typeface="Times New Roman"/>
                <a:sym typeface="Times New Roman"/>
              </a:rPr>
              <a:t>  	</a:t>
            </a:r>
            <a:r>
              <a:rPr lang="en-US" sz="1600" b="1" i="0" u="none" strike="noStrike" cap="none" dirty="0">
                <a:solidFill>
                  <a:schemeClr val="tx1"/>
                </a:solidFill>
                <a:latin typeface="Times New Roman"/>
                <a:ea typeface="Times New Roman"/>
                <a:cs typeface="Times New Roman"/>
                <a:sym typeface="Times New Roman"/>
              </a:rPr>
              <a:t>19311A05</a:t>
            </a:r>
            <a:r>
              <a:rPr lang="en-US" sz="1600" b="1" dirty="0">
                <a:solidFill>
                  <a:schemeClr val="tx1"/>
                </a:solidFill>
                <a:latin typeface="Times New Roman"/>
                <a:ea typeface="Times New Roman"/>
                <a:cs typeface="Times New Roman"/>
                <a:sym typeface="Times New Roman"/>
              </a:rPr>
              <a:t>03</a:t>
            </a:r>
            <a:r>
              <a:rPr lang="en-US" sz="1600" b="1" i="0" u="none" strike="noStrike" cap="none" dirty="0">
                <a:solidFill>
                  <a:schemeClr val="tx1"/>
                </a:solidFill>
                <a:latin typeface="Times New Roman"/>
                <a:ea typeface="Times New Roman"/>
                <a:cs typeface="Times New Roman"/>
                <a:sym typeface="Times New Roman"/>
              </a:rPr>
              <a:t>  </a:t>
            </a:r>
            <a:r>
              <a:rPr lang="en-US" sz="1600" b="1" dirty="0">
                <a:solidFill>
                  <a:schemeClr val="tx1"/>
                </a:solidFill>
                <a:latin typeface="Times New Roman"/>
                <a:ea typeface="Times New Roman"/>
                <a:cs typeface="Times New Roman"/>
                <a:sym typeface="Times New Roman"/>
              </a:rPr>
              <a:t>KALLA GOUTHAM</a:t>
            </a:r>
            <a:endParaRPr dirty="0">
              <a:solidFill>
                <a:schemeClr val="tx1"/>
              </a:solidFill>
            </a:endParaRPr>
          </a:p>
          <a:p>
            <a:pPr marL="0" marR="0" lvl="0" indent="0" algn="ctr" rtl="0">
              <a:spcBef>
                <a:spcPts val="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        193</a:t>
            </a:r>
            <a:r>
              <a:rPr lang="en-US" sz="1600" b="1" dirty="0">
                <a:solidFill>
                  <a:schemeClr val="tx1"/>
                </a:solidFill>
                <a:latin typeface="Times New Roman"/>
                <a:ea typeface="Times New Roman"/>
                <a:cs typeface="Times New Roman"/>
                <a:sym typeface="Times New Roman"/>
              </a:rPr>
              <a:t>3</a:t>
            </a:r>
            <a:r>
              <a:rPr lang="en-US" sz="1600" b="1" i="0" u="none" strike="noStrike" cap="none" dirty="0">
                <a:solidFill>
                  <a:schemeClr val="tx1"/>
                </a:solidFill>
                <a:latin typeface="Times New Roman"/>
                <a:ea typeface="Times New Roman"/>
                <a:cs typeface="Times New Roman"/>
                <a:sym typeface="Times New Roman"/>
              </a:rPr>
              <a:t>1A05</a:t>
            </a:r>
            <a:r>
              <a:rPr lang="en-US" sz="1600" b="1" dirty="0">
                <a:solidFill>
                  <a:schemeClr val="tx1"/>
                </a:solidFill>
                <a:latin typeface="Times New Roman"/>
                <a:ea typeface="Times New Roman"/>
                <a:cs typeface="Times New Roman"/>
                <a:sym typeface="Times New Roman"/>
              </a:rPr>
              <a:t>39  N.SIDDHARTHA REDDY</a:t>
            </a:r>
            <a:endParaRPr dirty="0">
              <a:solidFill>
                <a:schemeClr val="tx1"/>
              </a:solidFill>
            </a:endParaRPr>
          </a:p>
          <a:p>
            <a:pPr marL="457200" marR="0" lvl="0" indent="457200" algn="l" rtl="0">
              <a:spcBef>
                <a:spcPts val="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19</a:t>
            </a:r>
            <a:r>
              <a:rPr lang="en-US" sz="1600" b="1" dirty="0">
                <a:solidFill>
                  <a:schemeClr val="tx1"/>
                </a:solidFill>
                <a:latin typeface="Times New Roman"/>
                <a:ea typeface="Times New Roman"/>
                <a:cs typeface="Times New Roman"/>
                <a:sym typeface="Times New Roman"/>
              </a:rPr>
              <a:t>861A0557 </a:t>
            </a:r>
            <a:r>
              <a:rPr lang="en-US" sz="1600" b="1" i="0" u="none" strike="noStrike" cap="none" dirty="0">
                <a:solidFill>
                  <a:schemeClr val="tx1"/>
                </a:solidFill>
                <a:latin typeface="Times New Roman"/>
                <a:ea typeface="Times New Roman"/>
                <a:cs typeface="Times New Roman"/>
                <a:sym typeface="Times New Roman"/>
              </a:rPr>
              <a:t> C.PREM SAI</a:t>
            </a:r>
            <a:endParaRPr dirty="0">
              <a:solidFill>
                <a:schemeClr val="tx1"/>
              </a:solidFill>
            </a:endParaRPr>
          </a:p>
        </p:txBody>
      </p:sp>
      <p:sp>
        <p:nvSpPr>
          <p:cNvPr id="168" name="Google Shape;168;p21"/>
          <p:cNvSpPr txBox="1"/>
          <p:nvPr/>
        </p:nvSpPr>
        <p:spPr>
          <a:xfrm>
            <a:off x="8585200" y="5753100"/>
            <a:ext cx="37084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INTERNAL GUIDE:</a:t>
            </a:r>
            <a:endParaRPr dirty="0">
              <a:solidFill>
                <a:schemeClr val="tx1"/>
              </a:solidFill>
            </a:endParaRPr>
          </a:p>
          <a:p>
            <a:pPr marL="0" marR="0" lvl="0" indent="0" algn="l" rtl="0">
              <a:spcBef>
                <a:spcPts val="0"/>
              </a:spcBef>
              <a:spcAft>
                <a:spcPts val="0"/>
              </a:spcAft>
              <a:buNone/>
            </a:pPr>
            <a:r>
              <a:rPr lang="en-US" sz="1600" b="1" dirty="0">
                <a:solidFill>
                  <a:schemeClr val="tx1"/>
                </a:solidFill>
                <a:latin typeface="Times New Roman"/>
                <a:ea typeface="Times New Roman"/>
                <a:cs typeface="Times New Roman"/>
                <a:sym typeface="Times New Roman"/>
              </a:rPr>
              <a:t>                 </a:t>
            </a:r>
            <a:r>
              <a:rPr lang="en-US" sz="1600" b="1" dirty="0" err="1">
                <a:solidFill>
                  <a:schemeClr val="tx1"/>
                </a:solidFill>
                <a:latin typeface="Times New Roman"/>
                <a:ea typeface="Times New Roman"/>
                <a:cs typeface="Times New Roman"/>
                <a:sym typeface="Times New Roman"/>
              </a:rPr>
              <a:t>Dr.H.Balaji</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imes New Roman"/>
              <a:buNone/>
            </a:pPr>
            <a:r>
              <a:rPr lang="en-US" b="1">
                <a:latin typeface="Times New Roman"/>
                <a:ea typeface="Times New Roman"/>
                <a:cs typeface="Times New Roman"/>
                <a:sym typeface="Times New Roman"/>
              </a:rPr>
              <a:t>Requirements:</a:t>
            </a:r>
            <a:endParaRPr/>
          </a:p>
        </p:txBody>
      </p:sp>
      <p:sp>
        <p:nvSpPr>
          <p:cNvPr id="219" name="Google Shape;219;p29"/>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ts val="1600"/>
              <a:buNone/>
            </a:pPr>
            <a:r>
              <a:rPr lang="en-US" b="1" dirty="0">
                <a:latin typeface="Times New Roman" panose="02020603050405020304" pitchFamily="18" charset="0"/>
                <a:ea typeface="Times New Roman"/>
                <a:cs typeface="Times New Roman" panose="02020603050405020304" pitchFamily="18" charset="0"/>
                <a:sym typeface="Times New Roman"/>
              </a:rPr>
              <a:t>Software Requirements:</a:t>
            </a:r>
            <a:endParaRPr b="1" dirty="0">
              <a:latin typeface="Times New Roman" panose="02020603050405020304" pitchFamily="18" charset="0"/>
              <a:ea typeface="Times New Roman"/>
              <a:cs typeface="Times New Roman" panose="02020603050405020304" pitchFamily="18" charset="0"/>
              <a:sym typeface="Times New Roman"/>
            </a:endParaRPr>
          </a:p>
          <a:p>
            <a:pPr marL="457200" lvl="0" indent="-320040" algn="l" rtl="0">
              <a:spcBef>
                <a:spcPts val="1000"/>
              </a:spcBef>
              <a:spcAft>
                <a:spcPts val="0"/>
              </a:spcAft>
              <a:buSzPts val="1440"/>
              <a:buFont typeface="Times New Roman"/>
              <a:buChar char="➢"/>
            </a:pPr>
            <a:r>
              <a:rPr lang="en-US" b="1" dirty="0">
                <a:latin typeface="Times New Roman" panose="02020603050405020304" pitchFamily="18" charset="0"/>
                <a:ea typeface="Times New Roman"/>
                <a:cs typeface="Times New Roman" panose="02020603050405020304" pitchFamily="18" charset="0"/>
                <a:sym typeface="Times New Roman"/>
              </a:rPr>
              <a:t>Language &amp; Technology	: </a:t>
            </a:r>
            <a:r>
              <a:rPr lang="en-US" dirty="0">
                <a:latin typeface="Times New Roman" panose="02020603050405020304" pitchFamily="18" charset="0"/>
                <a:ea typeface="Times New Roman"/>
                <a:cs typeface="Times New Roman" panose="02020603050405020304" pitchFamily="18" charset="0"/>
                <a:sym typeface="Times New Roman"/>
              </a:rPr>
              <a:t>Python, Open CV </a:t>
            </a:r>
            <a:r>
              <a:rPr lang="en-US" dirty="0" err="1">
                <a:latin typeface="Times New Roman" panose="02020603050405020304" pitchFamily="18" charset="0"/>
                <a:ea typeface="Times New Roman"/>
                <a:cs typeface="Times New Roman" panose="02020603050405020304" pitchFamily="18" charset="0"/>
                <a:sym typeface="Times New Roman"/>
              </a:rPr>
              <a:t>library,NumPy</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20040" algn="l" rtl="0">
              <a:lnSpc>
                <a:spcPct val="115000"/>
              </a:lnSpc>
              <a:spcBef>
                <a:spcPts val="0"/>
              </a:spcBef>
              <a:spcAft>
                <a:spcPts val="0"/>
              </a:spcAft>
              <a:buSzPts val="1440"/>
              <a:buFont typeface="Times New Roman"/>
              <a:buChar char="➢"/>
            </a:pPr>
            <a:r>
              <a:rPr lang="en-US" b="1" dirty="0">
                <a:latin typeface="Times New Roman" panose="02020603050405020304" pitchFamily="18" charset="0"/>
                <a:ea typeface="Times New Roman"/>
                <a:cs typeface="Times New Roman" panose="02020603050405020304" pitchFamily="18" charset="0"/>
                <a:sym typeface="Times New Roman"/>
              </a:rPr>
              <a:t>IDE	: </a:t>
            </a:r>
            <a:r>
              <a:rPr lang="en-US" dirty="0">
                <a:latin typeface="Times New Roman" panose="02020603050405020304" pitchFamily="18" charset="0"/>
                <a:ea typeface="Times New Roman"/>
                <a:cs typeface="Times New Roman" panose="02020603050405020304" pitchFamily="18" charset="0"/>
                <a:sym typeface="Times New Roman"/>
              </a:rPr>
              <a:t>Python IDE.</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20040" algn="l" rtl="0">
              <a:lnSpc>
                <a:spcPct val="115000"/>
              </a:lnSpc>
              <a:spcBef>
                <a:spcPts val="0"/>
              </a:spcBef>
              <a:spcAft>
                <a:spcPts val="0"/>
              </a:spcAft>
              <a:buSzPts val="1440"/>
              <a:buFont typeface="Times New Roman"/>
              <a:buChar char="➢"/>
            </a:pPr>
            <a:r>
              <a:rPr lang="en-US" b="1" dirty="0">
                <a:latin typeface="Times New Roman" panose="02020603050405020304" pitchFamily="18" charset="0"/>
                <a:ea typeface="Times New Roman"/>
                <a:cs typeface="Times New Roman" panose="02020603050405020304" pitchFamily="18" charset="0"/>
                <a:sym typeface="Times New Roman"/>
              </a:rPr>
              <a:t>Operating System	: </a:t>
            </a:r>
            <a:r>
              <a:rPr lang="en-US" dirty="0">
                <a:latin typeface="Times New Roman" panose="02020603050405020304" pitchFamily="18" charset="0"/>
                <a:ea typeface="Times New Roman"/>
                <a:cs typeface="Times New Roman" panose="02020603050405020304" pitchFamily="18" charset="0"/>
                <a:sym typeface="Times New Roman"/>
              </a:rPr>
              <a:t>Windows XP and above.</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Clr>
                <a:schemeClr val="dk1"/>
              </a:buClr>
              <a:buSzPts val="1100"/>
              <a:buFont typeface="Arial"/>
              <a:buNone/>
            </a:pPr>
            <a:endParaRPr dirty="0">
              <a:latin typeface="Times New Roman" panose="02020603050405020304" pitchFamily="18" charset="0"/>
              <a:ea typeface="Arial"/>
              <a:cs typeface="Times New Roman" panose="02020603050405020304" pitchFamily="18" charset="0"/>
              <a:sym typeface="Arial"/>
            </a:endParaRPr>
          </a:p>
          <a:p>
            <a:pPr marL="0" lvl="0" indent="0" algn="l" rtl="0">
              <a:spcBef>
                <a:spcPts val="1000"/>
              </a:spcBef>
              <a:spcAft>
                <a:spcPts val="0"/>
              </a:spcAft>
              <a:buSzPts val="1600"/>
              <a:buNone/>
            </a:pPr>
            <a:r>
              <a:rPr lang="en-US" b="1" dirty="0">
                <a:latin typeface="Times New Roman" panose="02020603050405020304" pitchFamily="18" charset="0"/>
                <a:ea typeface="Times New Roman"/>
                <a:cs typeface="Times New Roman" panose="02020603050405020304" pitchFamily="18" charset="0"/>
                <a:sym typeface="Times New Roman"/>
              </a:rPr>
              <a:t>Hardware Requirements: </a:t>
            </a:r>
            <a:endParaRPr dirty="0">
              <a:latin typeface="Times New Roman" panose="02020603050405020304" pitchFamily="18" charset="0"/>
              <a:cs typeface="Times New Roman" panose="02020603050405020304" pitchFamily="18" charset="0"/>
            </a:endParaRPr>
          </a:p>
          <a:p>
            <a:pPr marL="457200" lvl="0" indent="-320040" algn="l" rtl="0">
              <a:spcBef>
                <a:spcPts val="1000"/>
              </a:spcBef>
              <a:spcAft>
                <a:spcPts val="0"/>
              </a:spcAft>
              <a:buSzPts val="144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Processor : Intel i3 processor</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20040" algn="l" rtl="0">
              <a:spcBef>
                <a:spcPts val="0"/>
              </a:spcBef>
              <a:spcAft>
                <a:spcPts val="0"/>
              </a:spcAft>
              <a:buSzPts val="144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RAM : Min. 4GB </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20040" algn="l" rtl="0">
              <a:spcBef>
                <a:spcPts val="0"/>
              </a:spcBef>
              <a:spcAft>
                <a:spcPts val="0"/>
              </a:spcAft>
              <a:buSzPts val="144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Hard Disk  : 20GB</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643A-E7FD-AF5A-6703-774AB4849D9B}"/>
              </a:ext>
            </a:extLst>
          </p:cNvPr>
          <p:cNvSpPr>
            <a:spLocks noGrp="1"/>
          </p:cNvSpPr>
          <p:nvPr>
            <p:ph type="title"/>
          </p:nvPr>
        </p:nvSpPr>
        <p:spPr>
          <a:xfrm>
            <a:off x="1295402" y="982133"/>
            <a:ext cx="9601196" cy="846668"/>
          </a:xfrm>
        </p:spPr>
        <p:txBody>
          <a:bodyPr/>
          <a:lstStyle/>
          <a:p>
            <a:r>
              <a:rPr lang="en-US" dirty="0"/>
              <a:t>Architecture Design</a:t>
            </a:r>
            <a:endParaRPr lang="en-IN" dirty="0"/>
          </a:p>
        </p:txBody>
      </p:sp>
      <p:pic>
        <p:nvPicPr>
          <p:cNvPr id="4" name="Content Placeholder 3">
            <a:extLst>
              <a:ext uri="{FF2B5EF4-FFF2-40B4-BE49-F238E27FC236}">
                <a16:creationId xmlns:a16="http://schemas.microsoft.com/office/drawing/2014/main" id="{73E9C5AC-B133-C0BF-4D56-1243B5DFBEBB}"/>
              </a:ext>
            </a:extLst>
          </p:cNvPr>
          <p:cNvPicPr>
            <a:picLocks noGrp="1" noChangeAspect="1"/>
          </p:cNvPicPr>
          <p:nvPr>
            <p:ph idx="1"/>
          </p:nvPr>
        </p:nvPicPr>
        <p:blipFill>
          <a:blip r:embed="rId2"/>
          <a:stretch>
            <a:fillRect/>
          </a:stretch>
        </p:blipFill>
        <p:spPr>
          <a:xfrm>
            <a:off x="1036947" y="1742590"/>
            <a:ext cx="10180949" cy="4422539"/>
          </a:xfrm>
          <a:prstGeom prst="rect">
            <a:avLst/>
          </a:prstGeom>
        </p:spPr>
      </p:pic>
    </p:spTree>
    <p:extLst>
      <p:ext uri="{BB962C8B-B14F-4D97-AF65-F5344CB8AC3E}">
        <p14:creationId xmlns:p14="http://schemas.microsoft.com/office/powerpoint/2010/main" val="64789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C4A4-70C1-C095-8F1B-66DDEB7406F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6253A3E-0D6C-EDF7-6EA2-C960F52D2411}"/>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09579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F35F-B0D1-BC56-D8B5-CF15361B551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EA6F60-CE8C-BD74-6BC0-959EB21B9652}"/>
              </a:ext>
            </a:extLst>
          </p:cNvPr>
          <p:cNvPicPr>
            <a:picLocks noGrp="1" noChangeAspect="1"/>
          </p:cNvPicPr>
          <p:nvPr>
            <p:ph idx="1"/>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79497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6ACD-D9D6-B88E-C55D-3864FB9A3E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57C306-0493-5A0D-2C14-7AF9C07AA0A5}"/>
              </a:ext>
            </a:extLst>
          </p:cNvPr>
          <p:cNvSpPr>
            <a:spLocks noGrp="1"/>
          </p:cNvSpPr>
          <p:nvPr>
            <p:ph idx="1"/>
          </p:nvPr>
        </p:nvSpPr>
        <p:spPr>
          <a:xfrm>
            <a:off x="1295400" y="2556932"/>
            <a:ext cx="16608255" cy="3318936"/>
          </a:xfrm>
        </p:spPr>
        <p:txBody>
          <a:bodyPr/>
          <a:lstStyle/>
          <a:p>
            <a:endParaRPr lang="en-IN" dirty="0"/>
          </a:p>
        </p:txBody>
      </p:sp>
      <p:pic>
        <p:nvPicPr>
          <p:cNvPr id="1026" name="Picture 2">
            <a:extLst>
              <a:ext uri="{FF2B5EF4-FFF2-40B4-BE49-F238E27FC236}">
                <a16:creationId xmlns:a16="http://schemas.microsoft.com/office/drawing/2014/main" id="{50A7F024-0DF1-04B6-D959-19DC7A1BC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93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A632-A546-C6A9-2CAC-2380DF088A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526B4F-B98C-4916-9882-0D57CF7CBF4A}"/>
              </a:ext>
            </a:extLst>
          </p:cNvPr>
          <p:cNvSpPr>
            <a:spLocks noGrp="1"/>
          </p:cNvSpPr>
          <p:nvPr>
            <p:ph idx="1"/>
          </p:nvPr>
        </p:nvSpPr>
        <p:spPr>
          <a:xfrm>
            <a:off x="662266" y="2753899"/>
            <a:ext cx="19281804" cy="4379292"/>
          </a:xfrm>
        </p:spPr>
        <p:txBody>
          <a:bodyPr/>
          <a:lstStyle/>
          <a:p>
            <a:endParaRPr lang="en-IN" dirty="0"/>
          </a:p>
        </p:txBody>
      </p:sp>
      <p:pic>
        <p:nvPicPr>
          <p:cNvPr id="2050" name="Picture 2">
            <a:extLst>
              <a:ext uri="{FF2B5EF4-FFF2-40B4-BE49-F238E27FC236}">
                <a16:creationId xmlns:a16="http://schemas.microsoft.com/office/drawing/2014/main" id="{A3647067-4359-4007-5448-7F6E50597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 y="0"/>
            <a:ext cx="1221147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59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5C1A-AA3E-68EB-DD55-37A82575D08A}"/>
              </a:ext>
            </a:extLst>
          </p:cNvPr>
          <p:cNvSpPr>
            <a:spLocks noGrp="1"/>
          </p:cNvSpPr>
          <p:nvPr>
            <p:ph type="title"/>
          </p:nvPr>
        </p:nvSpPr>
        <p:spPr/>
        <p:txBody>
          <a:bodyPr/>
          <a:lstStyle/>
          <a:p>
            <a:r>
              <a:rPr lang="en-US" dirty="0"/>
              <a:t>Code:</a:t>
            </a:r>
            <a:endParaRPr lang="en-IN" dirty="0"/>
          </a:p>
        </p:txBody>
      </p:sp>
      <p:pic>
        <p:nvPicPr>
          <p:cNvPr id="4" name="Content Placeholder 3">
            <a:extLst>
              <a:ext uri="{FF2B5EF4-FFF2-40B4-BE49-F238E27FC236}">
                <a16:creationId xmlns:a16="http://schemas.microsoft.com/office/drawing/2014/main" id="{68825EF0-3856-0DDA-4E58-1692DFA2F55D}"/>
              </a:ext>
            </a:extLst>
          </p:cNvPr>
          <p:cNvPicPr>
            <a:picLocks noGrp="1" noChangeAspect="1"/>
          </p:cNvPicPr>
          <p:nvPr>
            <p:ph idx="1"/>
          </p:nvPr>
        </p:nvPicPr>
        <p:blipFill>
          <a:blip r:embed="rId2"/>
          <a:stretch>
            <a:fillRect/>
          </a:stretch>
        </p:blipFill>
        <p:spPr>
          <a:xfrm>
            <a:off x="1414021" y="2582944"/>
            <a:ext cx="9482577" cy="3441900"/>
          </a:xfrm>
          <a:prstGeom prst="rect">
            <a:avLst/>
          </a:prstGeom>
        </p:spPr>
      </p:pic>
    </p:spTree>
    <p:extLst>
      <p:ext uri="{BB962C8B-B14F-4D97-AF65-F5344CB8AC3E}">
        <p14:creationId xmlns:p14="http://schemas.microsoft.com/office/powerpoint/2010/main" val="4055791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D000-D5DC-C8B9-7452-523EC48805C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2955CC0-638D-B3AE-9903-22294CA17686}"/>
              </a:ext>
            </a:extLst>
          </p:cNvPr>
          <p:cNvPicPr>
            <a:picLocks noGrp="1" noChangeAspect="1"/>
          </p:cNvPicPr>
          <p:nvPr>
            <p:ph idx="1"/>
          </p:nvPr>
        </p:nvPicPr>
        <p:blipFill>
          <a:blip r:embed="rId2"/>
          <a:stretch>
            <a:fillRect/>
          </a:stretch>
        </p:blipFill>
        <p:spPr>
          <a:xfrm>
            <a:off x="1295403" y="2622301"/>
            <a:ext cx="9413446" cy="3253567"/>
          </a:xfrm>
          <a:prstGeom prst="rect">
            <a:avLst/>
          </a:prstGeom>
        </p:spPr>
      </p:pic>
    </p:spTree>
    <p:extLst>
      <p:ext uri="{BB962C8B-B14F-4D97-AF65-F5344CB8AC3E}">
        <p14:creationId xmlns:p14="http://schemas.microsoft.com/office/powerpoint/2010/main" val="354901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455D-C63A-E664-F5C3-6F3C62FF341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184A298-921A-8596-3F62-CB087363D25F}"/>
              </a:ext>
            </a:extLst>
          </p:cNvPr>
          <p:cNvPicPr>
            <a:picLocks noGrp="1" noChangeAspect="1"/>
          </p:cNvPicPr>
          <p:nvPr>
            <p:ph idx="1"/>
          </p:nvPr>
        </p:nvPicPr>
        <p:blipFill>
          <a:blip r:embed="rId2"/>
          <a:stretch>
            <a:fillRect/>
          </a:stretch>
        </p:blipFill>
        <p:spPr>
          <a:xfrm>
            <a:off x="1385740" y="982132"/>
            <a:ext cx="9510858" cy="5173572"/>
          </a:xfrm>
          <a:prstGeom prst="rect">
            <a:avLst/>
          </a:prstGeom>
        </p:spPr>
      </p:pic>
    </p:spTree>
    <p:extLst>
      <p:ext uri="{BB962C8B-B14F-4D97-AF65-F5344CB8AC3E}">
        <p14:creationId xmlns:p14="http://schemas.microsoft.com/office/powerpoint/2010/main" val="10911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FFAB-37CB-65D4-7C12-43A10B9A2B7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C367689-A932-E1AB-09AB-A3A1E355EFE1}"/>
              </a:ext>
            </a:extLst>
          </p:cNvPr>
          <p:cNvPicPr>
            <a:picLocks noGrp="1" noChangeAspect="1"/>
          </p:cNvPicPr>
          <p:nvPr>
            <p:ph idx="1"/>
          </p:nvPr>
        </p:nvPicPr>
        <p:blipFill>
          <a:blip r:embed="rId2"/>
          <a:stretch>
            <a:fillRect/>
          </a:stretch>
        </p:blipFill>
        <p:spPr>
          <a:xfrm>
            <a:off x="1366887" y="2658359"/>
            <a:ext cx="9238267" cy="3337088"/>
          </a:xfrm>
          <a:prstGeom prst="rect">
            <a:avLst/>
          </a:prstGeom>
        </p:spPr>
      </p:pic>
    </p:spTree>
    <p:extLst>
      <p:ext uri="{BB962C8B-B14F-4D97-AF65-F5344CB8AC3E}">
        <p14:creationId xmlns:p14="http://schemas.microsoft.com/office/powerpoint/2010/main" val="283512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EF72-E8AD-F792-4CD9-0676AF18AFA1}"/>
              </a:ext>
            </a:extLst>
          </p:cNvPr>
          <p:cNvSpPr>
            <a:spLocks noGrp="1"/>
          </p:cNvSpPr>
          <p:nvPr>
            <p:ph type="title"/>
          </p:nvPr>
        </p:nvSpPr>
        <p:spPr>
          <a:xfrm>
            <a:off x="1295403" y="1677971"/>
            <a:ext cx="6208334" cy="725864"/>
          </a:xfrm>
        </p:spPr>
        <p:txBody>
          <a:bodyPr>
            <a:normAutofit fontScale="90000"/>
          </a:bodyPr>
          <a:lstStyle/>
          <a:p>
            <a:r>
              <a:rPr lang="en-US" dirty="0">
                <a:latin typeface="Times New Roman"/>
                <a:ea typeface="Times New Roman"/>
                <a:cs typeface="Times New Roman"/>
                <a:sym typeface="Times New Roman"/>
              </a:rPr>
              <a:t>CARTOONING AN IMAGE​</a:t>
            </a:r>
            <a:endParaRPr lang="en-IN" dirty="0"/>
          </a:p>
        </p:txBody>
      </p:sp>
      <p:sp>
        <p:nvSpPr>
          <p:cNvPr id="3" name="Content Placeholder 2">
            <a:extLst>
              <a:ext uri="{FF2B5EF4-FFF2-40B4-BE49-F238E27FC236}">
                <a16:creationId xmlns:a16="http://schemas.microsoft.com/office/drawing/2014/main" id="{50FBFBAD-EF01-4F7D-D770-3B5AC87297BB}"/>
              </a:ext>
            </a:extLst>
          </p:cNvPr>
          <p:cNvSpPr>
            <a:spLocks noGrp="1"/>
          </p:cNvSpPr>
          <p:nvPr>
            <p:ph idx="1"/>
          </p:nvPr>
        </p:nvSpPr>
        <p:spPr/>
        <p:txBody>
          <a:bodyPr>
            <a:normAutofit fontScale="70000" lnSpcReduction="20000"/>
          </a:bodyPr>
          <a:lstStyle/>
          <a:p>
            <a:pPr marL="0" marR="0" lvl="0" indent="0" algn="l" rtl="0">
              <a:spcBef>
                <a:spcPts val="0"/>
              </a:spcBef>
              <a:spcAft>
                <a:spcPts val="0"/>
              </a:spcAft>
              <a:buNone/>
            </a:pPr>
            <a:endParaRPr lang="en-US" b="1" dirty="0">
              <a:solidFill>
                <a:schemeClr val="tx1"/>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2400" b="1" dirty="0">
              <a:solidFill>
                <a:schemeClr val="tx1"/>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2400" b="1" dirty="0">
              <a:solidFill>
                <a:schemeClr val="tx1"/>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2400" b="1" dirty="0">
              <a:solidFill>
                <a:schemeClr val="tx1"/>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2400" b="1" dirty="0">
              <a:solidFill>
                <a:schemeClr val="tx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chemeClr val="tx1"/>
                </a:solidFill>
                <a:latin typeface="Times New Roman"/>
                <a:ea typeface="Times New Roman"/>
                <a:cs typeface="Times New Roman"/>
                <a:sym typeface="Times New Roman"/>
              </a:rPr>
              <a:t>Internal Guide:</a:t>
            </a:r>
            <a:endParaRPr lang="en-US" dirty="0">
              <a:solidFill>
                <a:schemeClr val="tx1"/>
              </a:solidFill>
            </a:endParaRPr>
          </a:p>
          <a:p>
            <a:pPr marL="0" marR="0" lvl="0" indent="0" algn="l" rtl="0">
              <a:spcBef>
                <a:spcPts val="0"/>
              </a:spcBef>
              <a:spcAft>
                <a:spcPts val="0"/>
              </a:spcAft>
              <a:buNone/>
            </a:pPr>
            <a:r>
              <a:rPr lang="en-US" sz="2400" b="1" dirty="0">
                <a:solidFill>
                  <a:schemeClr val="tx1"/>
                </a:solidFill>
                <a:latin typeface="Times New Roman"/>
                <a:ea typeface="Times New Roman"/>
                <a:cs typeface="Times New Roman"/>
                <a:sym typeface="Times New Roman"/>
              </a:rPr>
              <a:t>                          </a:t>
            </a:r>
            <a:r>
              <a:rPr lang="en-US" sz="2400" b="1" dirty="0" err="1">
                <a:solidFill>
                  <a:schemeClr val="tx1"/>
                </a:solidFill>
                <a:latin typeface="Times New Roman"/>
                <a:ea typeface="Times New Roman"/>
                <a:cs typeface="Times New Roman"/>
                <a:sym typeface="Times New Roman"/>
              </a:rPr>
              <a:t>Dr.H.Balaji</a:t>
            </a:r>
            <a:endParaRPr lang="en-US" sz="2400" b="1" dirty="0">
              <a:solidFill>
                <a:schemeClr val="tx1"/>
              </a:solidFill>
              <a:latin typeface="Times New Roman"/>
              <a:ea typeface="Times New Roman"/>
              <a:cs typeface="Times New Roman"/>
              <a:sym typeface="Times New Roman"/>
            </a:endParaRPr>
          </a:p>
          <a:p>
            <a:pPr marL="0" marR="0" lvl="0" indent="0" algn="l" rtl="0">
              <a:spcBef>
                <a:spcPts val="0"/>
              </a:spcBef>
              <a:spcAft>
                <a:spcPts val="0"/>
              </a:spcAft>
              <a:buNone/>
            </a:pPr>
            <a:endParaRPr lang="en-US" dirty="0">
              <a:solidFill>
                <a:schemeClr val="tx1"/>
              </a:solidFill>
            </a:endParaRPr>
          </a:p>
          <a:p>
            <a:pPr marL="0" marR="0" lvl="0" indent="0" algn="l" rtl="0">
              <a:spcBef>
                <a:spcPts val="0"/>
              </a:spcBef>
              <a:spcAft>
                <a:spcPts val="0"/>
              </a:spcAft>
              <a:buNone/>
            </a:pPr>
            <a:r>
              <a:rPr lang="en-US" sz="2400" b="1" dirty="0">
                <a:solidFill>
                  <a:schemeClr val="tx1"/>
                </a:solidFill>
                <a:latin typeface="Times New Roman"/>
                <a:ea typeface="Times New Roman"/>
                <a:cs typeface="Times New Roman"/>
                <a:sym typeface="Times New Roman"/>
              </a:rPr>
              <a:t>                            </a:t>
            </a:r>
            <a:endParaRPr lang="en-US" dirty="0">
              <a:solidFill>
                <a:schemeClr val="tx1"/>
              </a:solidFill>
            </a:endParaRPr>
          </a:p>
          <a:p>
            <a:pPr marL="0" marR="0" lvl="0" indent="0" algn="l" rtl="0">
              <a:spcBef>
                <a:spcPts val="0"/>
              </a:spcBef>
              <a:spcAft>
                <a:spcPts val="0"/>
              </a:spcAft>
              <a:buNone/>
            </a:pPr>
            <a:r>
              <a:rPr lang="en-IN" sz="2400" b="1" dirty="0">
                <a:solidFill>
                  <a:schemeClr val="tx1"/>
                </a:solidFill>
                <a:latin typeface="Times New Roman"/>
                <a:ea typeface="Times New Roman"/>
                <a:cs typeface="Times New Roman"/>
                <a:sym typeface="Times New Roman"/>
              </a:rPr>
              <a:t>Project Coordinator:</a:t>
            </a:r>
            <a:endParaRPr lang="en-IN" dirty="0">
              <a:solidFill>
                <a:schemeClr val="tx1"/>
              </a:solidFill>
            </a:endParaRPr>
          </a:p>
          <a:p>
            <a:pPr marL="0" marR="0" lvl="0" indent="0" algn="l" rtl="0">
              <a:spcBef>
                <a:spcPts val="0"/>
              </a:spcBef>
              <a:spcAft>
                <a:spcPts val="0"/>
              </a:spcAft>
              <a:buNone/>
            </a:pPr>
            <a:r>
              <a:rPr lang="en-IN" sz="2400" b="1" dirty="0">
                <a:solidFill>
                  <a:schemeClr val="tx1"/>
                </a:solidFill>
                <a:latin typeface="Times New Roman"/>
                <a:ea typeface="Times New Roman"/>
                <a:cs typeface="Times New Roman"/>
                <a:sym typeface="Times New Roman"/>
              </a:rPr>
              <a:t>                           </a:t>
            </a:r>
            <a:r>
              <a:rPr lang="en-IN" sz="2400" b="1" dirty="0" err="1">
                <a:solidFill>
                  <a:schemeClr val="tx1"/>
                </a:solidFill>
                <a:latin typeface="Times New Roman"/>
                <a:ea typeface="Times New Roman"/>
                <a:cs typeface="Times New Roman"/>
                <a:sym typeface="Times New Roman"/>
              </a:rPr>
              <a:t>Dr.R.LAKSHMI</a:t>
            </a:r>
            <a:r>
              <a:rPr lang="en-IN" sz="2400" b="1" dirty="0">
                <a:solidFill>
                  <a:schemeClr val="tx1"/>
                </a:solidFill>
                <a:latin typeface="Times New Roman"/>
                <a:ea typeface="Times New Roman"/>
                <a:cs typeface="Times New Roman"/>
                <a:sym typeface="Times New Roman"/>
              </a:rPr>
              <a:t> PRIYA</a:t>
            </a:r>
          </a:p>
          <a:p>
            <a:pPr marL="914400" lvl="2" indent="0">
              <a:spcBef>
                <a:spcPts val="0"/>
              </a:spcBef>
              <a:spcAft>
                <a:spcPts val="0"/>
              </a:spcAft>
              <a:buSzPts val="1280"/>
              <a:buNone/>
            </a:pPr>
            <a:r>
              <a:rPr lang="en-IN" b="1" dirty="0">
                <a:solidFill>
                  <a:schemeClr val="tx1"/>
                </a:solidFill>
                <a:latin typeface="Times New Roman"/>
                <a:ea typeface="Times New Roman"/>
                <a:cs typeface="Times New Roman"/>
                <a:sym typeface="Times New Roman"/>
              </a:rPr>
              <a:t>											PRESENTED BY:19311A0503 </a:t>
            </a:r>
          </a:p>
          <a:p>
            <a:pPr marL="914400" lvl="2" indent="0">
              <a:spcBef>
                <a:spcPts val="1000"/>
              </a:spcBef>
              <a:spcAft>
                <a:spcPts val="0"/>
              </a:spcAft>
              <a:buSzPts val="1280"/>
              <a:buNone/>
            </a:pPr>
            <a:r>
              <a:rPr lang="en-IN" b="1" dirty="0">
                <a:solidFill>
                  <a:schemeClr val="tx1"/>
                </a:solidFill>
                <a:latin typeface="Times New Roman"/>
                <a:ea typeface="Times New Roman"/>
                <a:cs typeface="Times New Roman"/>
                <a:sym typeface="Times New Roman"/>
              </a:rPr>
              <a:t>                                											19331A0539 </a:t>
            </a:r>
          </a:p>
          <a:p>
            <a:pPr marL="914400" lvl="2" indent="0">
              <a:spcBef>
                <a:spcPts val="1000"/>
              </a:spcBef>
              <a:spcAft>
                <a:spcPts val="0"/>
              </a:spcAft>
              <a:buSzPts val="1280"/>
              <a:buNone/>
            </a:pPr>
            <a:r>
              <a:rPr lang="en-IN" b="1" dirty="0">
                <a:solidFill>
                  <a:schemeClr val="tx1"/>
                </a:solidFill>
                <a:latin typeface="Times New Roman"/>
                <a:ea typeface="Times New Roman"/>
                <a:cs typeface="Times New Roman"/>
                <a:sym typeface="Times New Roman"/>
              </a:rPr>
              <a:t>                                											19861A0557</a:t>
            </a:r>
          </a:p>
          <a:p>
            <a:pPr marL="0" marR="0" lvl="0" indent="0" algn="l" rtl="0">
              <a:spcBef>
                <a:spcPts val="0"/>
              </a:spcBef>
              <a:spcAft>
                <a:spcPts val="0"/>
              </a:spcAft>
              <a:buNone/>
            </a:pPr>
            <a:endParaRPr lang="en-IN" dirty="0">
              <a:solidFill>
                <a:schemeClr val="tx1"/>
              </a:solidFill>
            </a:endParaRPr>
          </a:p>
          <a:p>
            <a:pPr marL="0" indent="0">
              <a:buNone/>
            </a:pPr>
            <a:endParaRPr lang="en-IN" dirty="0"/>
          </a:p>
        </p:txBody>
      </p:sp>
    </p:spTree>
    <p:extLst>
      <p:ext uri="{BB962C8B-B14F-4D97-AF65-F5344CB8AC3E}">
        <p14:creationId xmlns:p14="http://schemas.microsoft.com/office/powerpoint/2010/main" val="20585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3940-E44C-5C5B-B7ED-C8ABA09D209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ABFBCE9-C7FC-1112-AED6-D1CDBE93EDD4}"/>
              </a:ext>
            </a:extLst>
          </p:cNvPr>
          <p:cNvPicPr>
            <a:picLocks noGrp="1" noChangeAspect="1"/>
          </p:cNvPicPr>
          <p:nvPr>
            <p:ph idx="1"/>
          </p:nvPr>
        </p:nvPicPr>
        <p:blipFill>
          <a:blip r:embed="rId2"/>
          <a:stretch>
            <a:fillRect/>
          </a:stretch>
        </p:blipFill>
        <p:spPr>
          <a:xfrm>
            <a:off x="1295402" y="2582943"/>
            <a:ext cx="9460582" cy="3459637"/>
          </a:xfrm>
          <a:prstGeom prst="rect">
            <a:avLst/>
          </a:prstGeom>
        </p:spPr>
      </p:pic>
    </p:spTree>
    <p:extLst>
      <p:ext uri="{BB962C8B-B14F-4D97-AF65-F5344CB8AC3E}">
        <p14:creationId xmlns:p14="http://schemas.microsoft.com/office/powerpoint/2010/main" val="2407477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03A6-8A48-B671-C37F-F1D4BCEA2313}"/>
              </a:ext>
            </a:extLst>
          </p:cNvPr>
          <p:cNvSpPr>
            <a:spLocks noGrp="1"/>
          </p:cNvSpPr>
          <p:nvPr>
            <p:ph type="title"/>
          </p:nvPr>
        </p:nvSpPr>
        <p:spPr/>
        <p:txBody>
          <a:bodyPr/>
          <a:lstStyle/>
          <a:p>
            <a:r>
              <a:rPr lang="en-US" dirty="0"/>
              <a:t>Output:</a:t>
            </a:r>
            <a:endParaRPr lang="en-IN" dirty="0"/>
          </a:p>
        </p:txBody>
      </p:sp>
      <p:pic>
        <p:nvPicPr>
          <p:cNvPr id="4" name="Content Placeholder 3">
            <a:extLst>
              <a:ext uri="{FF2B5EF4-FFF2-40B4-BE49-F238E27FC236}">
                <a16:creationId xmlns:a16="http://schemas.microsoft.com/office/drawing/2014/main" id="{898C4806-807A-77FA-D651-F6001927AE8A}"/>
              </a:ext>
            </a:extLst>
          </p:cNvPr>
          <p:cNvPicPr>
            <a:picLocks noGrp="1" noChangeAspect="1"/>
          </p:cNvPicPr>
          <p:nvPr>
            <p:ph idx="1"/>
          </p:nvPr>
        </p:nvPicPr>
        <p:blipFill>
          <a:blip r:embed="rId2"/>
          <a:stretch>
            <a:fillRect/>
          </a:stretch>
        </p:blipFill>
        <p:spPr>
          <a:xfrm>
            <a:off x="1621410" y="2557463"/>
            <a:ext cx="8455844" cy="3317875"/>
          </a:xfrm>
          <a:prstGeom prst="rect">
            <a:avLst/>
          </a:prstGeom>
        </p:spPr>
      </p:pic>
    </p:spTree>
    <p:extLst>
      <p:ext uri="{BB962C8B-B14F-4D97-AF65-F5344CB8AC3E}">
        <p14:creationId xmlns:p14="http://schemas.microsoft.com/office/powerpoint/2010/main" val="4133557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1366886" y="1696825"/>
            <a:ext cx="9529711" cy="58917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imes New Roman"/>
              <a:buNone/>
            </a:pPr>
            <a:r>
              <a:rPr lang="en-US" b="1" dirty="0">
                <a:latin typeface="Times New Roman"/>
                <a:ea typeface="Times New Roman"/>
                <a:cs typeface="Times New Roman"/>
                <a:sym typeface="Times New Roman"/>
              </a:rPr>
              <a:t>Conclusion:</a:t>
            </a:r>
            <a:endParaRPr dirty="0"/>
          </a:p>
        </p:txBody>
      </p:sp>
      <p:sp>
        <p:nvSpPr>
          <p:cNvPr id="225" name="Google Shape;225;p30"/>
          <p:cNvSpPr txBox="1">
            <a:spLocks noGrp="1"/>
          </p:cNvSpPr>
          <p:nvPr>
            <p:ph idx="1"/>
          </p:nvPr>
        </p:nvSpPr>
        <p:spPr>
          <a:xfrm>
            <a:off x="1366887" y="2545237"/>
            <a:ext cx="8515412" cy="3252918"/>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2400" dirty="0">
                <a:solidFill>
                  <a:schemeClr val="tx1"/>
                </a:solidFill>
                <a:latin typeface="Times New Roman"/>
                <a:ea typeface="Times New Roman"/>
                <a:cs typeface="Times New Roman"/>
                <a:sym typeface="Times New Roman"/>
              </a:rPr>
              <a:t>Firstly, we use camera and then we capture a image, Secondly we use image processing using open cv library and python, Third the captured image is converted from BGR to HSV where Median blur, Adaptive and bilateral along with K-means clustering is applied on the captured image and the final processed image with cartoon effect is obtained</a:t>
            </a:r>
            <a:endParaRPr sz="2400" dirty="0">
              <a:solidFill>
                <a:schemeClr val="tx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imes New Roman"/>
              <a:buNone/>
            </a:pPr>
            <a:r>
              <a:rPr lang="en-US" b="1">
                <a:latin typeface="Times New Roman"/>
                <a:ea typeface="Times New Roman"/>
                <a:cs typeface="Times New Roman"/>
                <a:sym typeface="Times New Roman"/>
              </a:rPr>
              <a:t>References:</a:t>
            </a:r>
            <a:endParaRPr/>
          </a:p>
        </p:txBody>
      </p:sp>
      <p:sp>
        <p:nvSpPr>
          <p:cNvPr id="231" name="Google Shape;231;p31"/>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ts val="1600"/>
              <a:buNone/>
            </a:pPr>
            <a:r>
              <a:rPr lang="en-US" dirty="0">
                <a:latin typeface="Times New Roman" panose="02020603050405020304" pitchFamily="18" charset="0"/>
                <a:ea typeface="Times New Roman"/>
                <a:cs typeface="Times New Roman" panose="02020603050405020304" pitchFamily="18" charset="0"/>
                <a:sym typeface="Times New Roman"/>
              </a:rPr>
              <a:t>➢ Jayesh Gangrade1, Surinder Singh Surme2, </a:t>
            </a:r>
            <a:r>
              <a:rPr lang="en-US" dirty="0" err="1">
                <a:latin typeface="Times New Roman" panose="02020603050405020304" pitchFamily="18" charset="0"/>
                <a:ea typeface="Times New Roman"/>
                <a:cs typeface="Times New Roman" panose="02020603050405020304" pitchFamily="18" charset="0"/>
                <a:sym typeface="Times New Roman"/>
              </a:rPr>
              <a:t>Sumant</a:t>
            </a:r>
            <a:r>
              <a:rPr lang="en-US" dirty="0">
                <a:latin typeface="Times New Roman" panose="02020603050405020304" pitchFamily="18" charset="0"/>
                <a:ea typeface="Times New Roman"/>
                <a:cs typeface="Times New Roman" panose="02020603050405020304" pitchFamily="18" charset="0"/>
                <a:sym typeface="Times New Roman"/>
              </a:rPr>
              <a:t> Somu3, Shubham Raskonda4, Poonam Gupta, A Review on College Enquiry Chatbot, G.H. </a:t>
            </a:r>
            <a:r>
              <a:rPr lang="en-US" dirty="0" err="1">
                <a:latin typeface="Times New Roman" panose="02020603050405020304" pitchFamily="18" charset="0"/>
                <a:ea typeface="Times New Roman"/>
                <a:cs typeface="Times New Roman" panose="02020603050405020304" pitchFamily="18" charset="0"/>
                <a:sym typeface="Times New Roman"/>
              </a:rPr>
              <a:t>Raisoni</a:t>
            </a:r>
            <a:r>
              <a:rPr lang="en-US" dirty="0">
                <a:latin typeface="Times New Roman" panose="02020603050405020304" pitchFamily="18" charset="0"/>
                <a:ea typeface="Times New Roman"/>
                <a:cs typeface="Times New Roman" panose="02020603050405020304" pitchFamily="18" charset="0"/>
                <a:sym typeface="Times New Roman"/>
              </a:rPr>
              <a:t> College of Engineering and Management, Pune, India, 2019 IJESC.</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Hiral</a:t>
            </a:r>
            <a:r>
              <a:rPr lang="en-US" dirty="0">
                <a:latin typeface="Times New Roman" panose="02020603050405020304" pitchFamily="18" charset="0"/>
                <a:ea typeface="Times New Roman"/>
                <a:cs typeface="Times New Roman" panose="02020603050405020304" pitchFamily="18" charset="0"/>
                <a:sym typeface="Times New Roman"/>
              </a:rPr>
              <a:t> Paghadal1, Anezka Virani2, </a:t>
            </a:r>
            <a:r>
              <a:rPr lang="en-US" dirty="0" err="1">
                <a:latin typeface="Times New Roman" panose="02020603050405020304" pitchFamily="18" charset="0"/>
                <a:ea typeface="Times New Roman"/>
                <a:cs typeface="Times New Roman" panose="02020603050405020304" pitchFamily="18" charset="0"/>
                <a:sym typeface="Times New Roman"/>
              </a:rPr>
              <a:t>Apratim</a:t>
            </a:r>
            <a:r>
              <a:rPr lang="en-US" dirty="0">
                <a:latin typeface="Times New Roman" panose="02020603050405020304" pitchFamily="18" charset="0"/>
                <a:ea typeface="Times New Roman"/>
                <a:cs typeface="Times New Roman" panose="02020603050405020304" pitchFamily="18" charset="0"/>
                <a:sym typeface="Times New Roman"/>
              </a:rPr>
              <a:t> Shukla3, Dr. G T </a:t>
            </a:r>
            <a:r>
              <a:rPr lang="en-US" dirty="0" err="1">
                <a:latin typeface="Times New Roman" panose="02020603050405020304" pitchFamily="18" charset="0"/>
                <a:ea typeface="Times New Roman"/>
                <a:cs typeface="Times New Roman" panose="02020603050405020304" pitchFamily="18" charset="0"/>
                <a:sym typeface="Times New Roman"/>
              </a:rPr>
              <a:t>Thampi</a:t>
            </a:r>
            <a:r>
              <a:rPr lang="en-US" dirty="0">
                <a:latin typeface="Times New Roman" panose="02020603050405020304" pitchFamily="18" charset="0"/>
                <a:ea typeface="Times New Roman"/>
                <a:cs typeface="Times New Roman" panose="02020603050405020304" pitchFamily="18" charset="0"/>
                <a:sym typeface="Times New Roman"/>
              </a:rPr>
              <a:t>, Department of Information Technology, </a:t>
            </a:r>
            <a:r>
              <a:rPr lang="en-US" dirty="0" err="1">
                <a:latin typeface="Times New Roman" panose="02020603050405020304" pitchFamily="18" charset="0"/>
                <a:ea typeface="Times New Roman"/>
                <a:cs typeface="Times New Roman" panose="02020603050405020304" pitchFamily="18" charset="0"/>
                <a:sym typeface="Times New Roman"/>
              </a:rPr>
              <a:t>Thadomal</a:t>
            </a:r>
            <a:r>
              <a:rPr lang="en-US" dirty="0">
                <a:latin typeface="Times New Roman" panose="02020603050405020304" pitchFamily="18" charset="0"/>
                <a:ea typeface="Times New Roman"/>
                <a:cs typeface="Times New Roman" panose="02020603050405020304" pitchFamily="18" charset="0"/>
                <a:sym typeface="Times New Roman"/>
              </a:rPr>
              <a:t> Shahani Engineering College, Mumbai, Maharashtra, India, May 2020  </a:t>
            </a:r>
            <a:endParaRPr dirty="0">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Times New Roman"/>
                <a:cs typeface="Times New Roman" panose="02020603050405020304" pitchFamily="18" charset="0"/>
                <a:sym typeface="Times New Roman"/>
              </a:rPr>
              <a:t>1.</a:t>
            </a:r>
            <a:r>
              <a:rPr lang="en-US" dirty="0">
                <a:latin typeface="Times New Roman" panose="02020603050405020304" pitchFamily="18" charset="0"/>
                <a:ea typeface="Times New Roman"/>
                <a:cs typeface="Times New Roman" panose="02020603050405020304" pitchFamily="18" charset="0"/>
                <a:sym typeface="Times New Roman"/>
              </a:rPr>
              <a:t> </a:t>
            </a:r>
            <a:r>
              <a:rPr lang="en-US"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3"/>
              </a:rPr>
              <a:t>https://ieeexplore.ieee.org/document/5563326</a:t>
            </a:r>
            <a:endParaRPr u="sng"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0"/>
              </a:spcBef>
              <a:spcAft>
                <a:spcPts val="0"/>
              </a:spcAft>
              <a:buClr>
                <a:schemeClr val="dk1"/>
              </a:buClr>
              <a:buSzPts val="1100"/>
              <a:buFont typeface="Arial"/>
              <a:buNone/>
            </a:pPr>
            <a:r>
              <a:rPr lang="en-US" dirty="0">
                <a:latin typeface="Times New Roman" panose="02020603050405020304" pitchFamily="18" charset="0"/>
                <a:ea typeface="Times New Roman"/>
                <a:cs typeface="Times New Roman" panose="02020603050405020304" pitchFamily="18" charset="0"/>
                <a:sym typeface="Times New Roman"/>
              </a:rPr>
              <a:t>2.</a:t>
            </a:r>
            <a:r>
              <a:rPr lang="en-US"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4"/>
              </a:rPr>
              <a:t> https://www.academia.edu/</a:t>
            </a:r>
            <a:endParaRPr u="sng"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0"/>
              </a:spcBef>
              <a:spcAft>
                <a:spcPts val="0"/>
              </a:spcAft>
              <a:buClr>
                <a:schemeClr val="dk1"/>
              </a:buClr>
              <a:buSzPts val="1100"/>
              <a:buFont typeface="Arial"/>
              <a:buNone/>
            </a:pPr>
            <a:r>
              <a:rPr lang="en-US" dirty="0">
                <a:latin typeface="Times New Roman" panose="02020603050405020304" pitchFamily="18" charset="0"/>
                <a:ea typeface="Times New Roman"/>
                <a:cs typeface="Times New Roman" panose="02020603050405020304" pitchFamily="18" charset="0"/>
                <a:sym typeface="Times New Roman"/>
              </a:rPr>
              <a:t>3.</a:t>
            </a:r>
            <a:r>
              <a:rPr lang="en-US"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5"/>
              </a:rPr>
              <a:t>https://subscription.packtpub.com/</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pic>
        <p:nvPicPr>
          <p:cNvPr id="236" name="Google Shape;236;p32"/>
          <p:cNvPicPr preferRelativeResize="0"/>
          <p:nvPr/>
        </p:nvPicPr>
        <p:blipFill rotWithShape="1">
          <a:blip r:embed="rId3">
            <a:alphaModFix/>
          </a:blip>
          <a:srcRect l="3613"/>
          <a:stretch/>
        </p:blipFill>
        <p:spPr>
          <a:xfrm>
            <a:off x="0" y="2669685"/>
            <a:ext cx="4037012" cy="4188315"/>
          </a:xfrm>
          <a:prstGeom prst="rect">
            <a:avLst/>
          </a:prstGeom>
          <a:noFill/>
          <a:ln>
            <a:noFill/>
          </a:ln>
        </p:spPr>
      </p:pic>
      <p:pic>
        <p:nvPicPr>
          <p:cNvPr id="237" name="Google Shape;237;p32"/>
          <p:cNvPicPr preferRelativeResize="0"/>
          <p:nvPr/>
        </p:nvPicPr>
        <p:blipFill rotWithShape="1">
          <a:blip r:embed="rId4">
            <a:alphaModFix/>
          </a:blip>
          <a:srcRect l="35640"/>
          <a:stretch/>
        </p:blipFill>
        <p:spPr>
          <a:xfrm>
            <a:off x="0" y="2892347"/>
            <a:ext cx="1522412" cy="2365453"/>
          </a:xfrm>
          <a:prstGeom prst="rect">
            <a:avLst/>
          </a:prstGeom>
          <a:noFill/>
          <a:ln>
            <a:noFill/>
          </a:ln>
        </p:spPr>
      </p:pic>
      <p:sp>
        <p:nvSpPr>
          <p:cNvPr id="238" name="Google Shape;238;p32"/>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32"/>
          <p:cNvPicPr preferRelativeResize="0"/>
          <p:nvPr/>
        </p:nvPicPr>
        <p:blipFill rotWithShape="1">
          <a:blip r:embed="rId5">
            <a:alphaModFix/>
          </a:blip>
          <a:srcRect t="28812"/>
          <a:stretch/>
        </p:blipFill>
        <p:spPr>
          <a:xfrm>
            <a:off x="7999412" y="0"/>
            <a:ext cx="1603387" cy="1141407"/>
          </a:xfrm>
          <a:prstGeom prst="rect">
            <a:avLst/>
          </a:prstGeom>
          <a:noFill/>
          <a:ln>
            <a:noFill/>
          </a:ln>
        </p:spPr>
      </p:pic>
      <p:pic>
        <p:nvPicPr>
          <p:cNvPr id="240" name="Google Shape;240;p32"/>
          <p:cNvPicPr preferRelativeResize="0"/>
          <p:nvPr/>
        </p:nvPicPr>
        <p:blipFill rotWithShape="1">
          <a:blip r:embed="rId6">
            <a:alphaModFix/>
          </a:blip>
          <a:srcRect b="23320"/>
          <a:stretch/>
        </p:blipFill>
        <p:spPr>
          <a:xfrm>
            <a:off x="8605878" y="6096000"/>
            <a:ext cx="993734" cy="762000"/>
          </a:xfrm>
          <a:prstGeom prst="rect">
            <a:avLst/>
          </a:prstGeom>
          <a:noFill/>
          <a:ln>
            <a:noFill/>
          </a:ln>
        </p:spPr>
      </p:pic>
      <p:sp>
        <p:nvSpPr>
          <p:cNvPr id="241" name="Google Shape;241;p3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0" y="0"/>
            <a:ext cx="12192000" cy="6858000"/>
          </a:xfrm>
          <a:prstGeom prst="rect">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43" name="Google Shape;243;p32"/>
          <p:cNvSpPr txBox="1">
            <a:spLocks noGrp="1"/>
          </p:cNvSpPr>
          <p:nvPr>
            <p:ph type="title"/>
          </p:nvPr>
        </p:nvSpPr>
        <p:spPr>
          <a:xfrm>
            <a:off x="6749410" y="1325880"/>
            <a:ext cx="4794889" cy="306650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5400"/>
              <a:buFont typeface="Century Gothic"/>
              <a:buNone/>
            </a:pPr>
            <a:r>
              <a:rPr lang="en-US" sz="5400" b="0" i="0">
                <a:solidFill>
                  <a:srgbClr val="FFFFFF"/>
                </a:solidFill>
                <a:latin typeface="Century Gothic"/>
                <a:ea typeface="Century Gothic"/>
                <a:cs typeface="Century Gothic"/>
                <a:sym typeface="Century Gothic"/>
              </a:rPr>
              <a:t>THANK YOU</a:t>
            </a:r>
            <a:endParaRPr/>
          </a:p>
        </p:txBody>
      </p:sp>
      <p:sp>
        <p:nvSpPr>
          <p:cNvPr id="244" name="Google Shape;244;p32"/>
          <p:cNvSpPr/>
          <p:nvPr/>
        </p:nvSpPr>
        <p:spPr>
          <a:xfrm>
            <a:off x="0" y="0"/>
            <a:ext cx="6096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45" name="Google Shape;245;p32"/>
          <p:cNvSpPr/>
          <p:nvPr/>
        </p:nvSpPr>
        <p:spPr>
          <a:xfrm>
            <a:off x="646745" y="591673"/>
            <a:ext cx="4809175" cy="5626247"/>
          </a:xfrm>
          <a:prstGeom prst="roundRect">
            <a:avLst>
              <a:gd name="adj" fmla="val 0"/>
            </a:avLst>
          </a:prstGeom>
          <a:solidFill>
            <a:schemeClr val="lt1"/>
          </a:solidFill>
          <a:ln w="12700" cap="flat" cmpd="sng">
            <a:solidFill>
              <a:schemeClr val="lt2"/>
            </a:solidFill>
            <a:prstDash val="solid"/>
            <a:round/>
            <a:headEnd type="none" w="sm" len="sm"/>
            <a:tailEnd type="none" w="sm" len="sm"/>
          </a:ln>
          <a:effectLst>
            <a:outerShdw blurRad="50800" dist="50800" dir="5400000" algn="tl"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46" name="Google Shape;246;p32" descr="Smiling Face with No Fill"/>
          <p:cNvPicPr preferRelativeResize="0"/>
          <p:nvPr/>
        </p:nvPicPr>
        <p:blipFill rotWithShape="1">
          <a:blip r:embed="rId8">
            <a:alphaModFix/>
          </a:blip>
          <a:srcRect/>
          <a:stretch/>
        </p:blipFill>
        <p:spPr>
          <a:xfrm>
            <a:off x="1127253" y="1479447"/>
            <a:ext cx="3850699" cy="3850699"/>
          </a:xfrm>
          <a:prstGeom prst="rect">
            <a:avLst/>
          </a:prstGeom>
          <a:noFill/>
          <a:ln>
            <a:noFill/>
          </a:ln>
        </p:spPr>
      </p:pic>
      <p:sp>
        <p:nvSpPr>
          <p:cNvPr id="247" name="Google Shape;247;p3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1159497" y="1611984"/>
            <a:ext cx="8891337" cy="64102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Times New Roman"/>
              <a:buNone/>
            </a:pPr>
            <a:r>
              <a:rPr lang="en-US" sz="4400" b="1" dirty="0">
                <a:latin typeface="Times New Roman"/>
                <a:ea typeface="Times New Roman"/>
                <a:cs typeface="Times New Roman"/>
                <a:sym typeface="Times New Roman"/>
              </a:rPr>
              <a:t>Contents:</a:t>
            </a:r>
            <a:endParaRPr dirty="0"/>
          </a:p>
        </p:txBody>
      </p:sp>
      <p:sp>
        <p:nvSpPr>
          <p:cNvPr id="183" name="Google Shape;183;p23"/>
          <p:cNvSpPr txBox="1">
            <a:spLocks noGrp="1"/>
          </p:cNvSpPr>
          <p:nvPr>
            <p:ph idx="1"/>
          </p:nvPr>
        </p:nvSpPr>
        <p:spPr>
          <a:xfrm>
            <a:off x="1159497" y="2413262"/>
            <a:ext cx="8531768" cy="310675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ts val="2240"/>
              <a:buNone/>
            </a:pPr>
            <a:r>
              <a:rPr lang="en-US" sz="2800" b="1" dirty="0">
                <a:latin typeface="Times New Roman"/>
                <a:ea typeface="Times New Roman"/>
                <a:cs typeface="Times New Roman"/>
                <a:sym typeface="Times New Roman"/>
              </a:rPr>
              <a:t>• Abstract</a:t>
            </a:r>
            <a:endParaRPr sz="2800" b="1" dirty="0">
              <a:latin typeface="Times New Roman"/>
              <a:ea typeface="Times New Roman"/>
              <a:cs typeface="Times New Roman"/>
              <a:sym typeface="Times New Roman"/>
            </a:endParaRPr>
          </a:p>
          <a:p>
            <a:pPr marL="0" lvl="0" indent="0" algn="l" rtl="0">
              <a:spcBef>
                <a:spcPts val="1000"/>
              </a:spcBef>
              <a:spcAft>
                <a:spcPts val="0"/>
              </a:spcAft>
              <a:buClr>
                <a:srgbClr val="8AD0D6"/>
              </a:buClr>
              <a:buSzPts val="2240"/>
              <a:buNone/>
            </a:pPr>
            <a:r>
              <a:rPr lang="en-US" sz="2800" b="1" dirty="0">
                <a:latin typeface="Times New Roman"/>
                <a:ea typeface="Times New Roman"/>
                <a:cs typeface="Times New Roman"/>
                <a:sym typeface="Times New Roman"/>
              </a:rPr>
              <a:t>• Introduction</a:t>
            </a:r>
            <a:endParaRPr sz="2800" b="1" dirty="0">
              <a:latin typeface="Times New Roman"/>
              <a:ea typeface="Times New Roman"/>
              <a:cs typeface="Times New Roman"/>
              <a:sym typeface="Times New Roman"/>
            </a:endParaRPr>
          </a:p>
          <a:p>
            <a:pPr marL="0" lvl="0" indent="0" algn="l" rtl="0">
              <a:spcBef>
                <a:spcPts val="1000"/>
              </a:spcBef>
              <a:spcAft>
                <a:spcPts val="0"/>
              </a:spcAft>
              <a:buClr>
                <a:srgbClr val="8AD0D6"/>
              </a:buClr>
              <a:buSzPts val="2240"/>
              <a:buNone/>
            </a:pPr>
            <a:r>
              <a:rPr lang="en-US" sz="2800" b="1" dirty="0">
                <a:latin typeface="Times New Roman"/>
                <a:ea typeface="Times New Roman"/>
                <a:cs typeface="Times New Roman"/>
                <a:sym typeface="Times New Roman"/>
              </a:rPr>
              <a:t>• Existing system</a:t>
            </a:r>
            <a:endParaRPr sz="2800" b="1" dirty="0">
              <a:latin typeface="Times New Roman"/>
              <a:ea typeface="Times New Roman"/>
              <a:cs typeface="Times New Roman"/>
              <a:sym typeface="Times New Roman"/>
            </a:endParaRPr>
          </a:p>
          <a:p>
            <a:pPr marL="0" lvl="0" indent="0" algn="l" rtl="0">
              <a:spcBef>
                <a:spcPts val="1000"/>
              </a:spcBef>
              <a:spcAft>
                <a:spcPts val="0"/>
              </a:spcAft>
              <a:buClr>
                <a:srgbClr val="8AD0D6"/>
              </a:buClr>
              <a:buSzPts val="2240"/>
              <a:buNone/>
            </a:pPr>
            <a:r>
              <a:rPr lang="en-US" sz="2800" b="1" dirty="0">
                <a:latin typeface="Times New Roman"/>
                <a:ea typeface="Times New Roman"/>
                <a:cs typeface="Times New Roman"/>
                <a:sym typeface="Times New Roman"/>
              </a:rPr>
              <a:t>• Proposed System</a:t>
            </a:r>
            <a:endParaRPr sz="2800" b="1" dirty="0">
              <a:latin typeface="Times New Roman"/>
              <a:ea typeface="Times New Roman"/>
              <a:cs typeface="Times New Roman"/>
              <a:sym typeface="Times New Roman"/>
            </a:endParaRPr>
          </a:p>
          <a:p>
            <a:pPr marL="0" lvl="0" indent="0" algn="l" rtl="0">
              <a:spcBef>
                <a:spcPts val="1000"/>
              </a:spcBef>
              <a:spcAft>
                <a:spcPts val="0"/>
              </a:spcAft>
              <a:buClr>
                <a:srgbClr val="8AD0D6"/>
              </a:buClr>
              <a:buSzPts val="2240"/>
              <a:buNone/>
            </a:pPr>
            <a:r>
              <a:rPr lang="en-US" sz="2800" b="1" dirty="0">
                <a:latin typeface="Times New Roman"/>
                <a:ea typeface="Times New Roman"/>
                <a:cs typeface="Times New Roman"/>
                <a:sym typeface="Times New Roman"/>
              </a:rPr>
              <a:t>• Requirements</a:t>
            </a:r>
            <a:endParaRPr sz="2800" b="1" dirty="0">
              <a:latin typeface="Times New Roman"/>
              <a:ea typeface="Times New Roman"/>
              <a:cs typeface="Times New Roman"/>
              <a:sym typeface="Times New Roman"/>
            </a:endParaRPr>
          </a:p>
          <a:p>
            <a:pPr marL="0" lvl="0" indent="0" algn="l" rtl="0">
              <a:spcBef>
                <a:spcPts val="1000"/>
              </a:spcBef>
              <a:spcAft>
                <a:spcPts val="0"/>
              </a:spcAft>
              <a:buClr>
                <a:srgbClr val="8AD0D6"/>
              </a:buClr>
              <a:buSzPts val="2240"/>
              <a:buNone/>
            </a:pPr>
            <a:r>
              <a:rPr lang="en-US" sz="2800" b="1" dirty="0">
                <a:latin typeface="Times New Roman"/>
                <a:ea typeface="Times New Roman"/>
                <a:cs typeface="Times New Roman"/>
                <a:sym typeface="Times New Roman"/>
              </a:rPr>
              <a:t>• Conclusion</a:t>
            </a:r>
            <a:endParaRPr sz="2800" b="1" dirty="0">
              <a:latin typeface="Times New Roman"/>
              <a:ea typeface="Times New Roman"/>
              <a:cs typeface="Times New Roman"/>
              <a:sym typeface="Times New Roman"/>
            </a:endParaRPr>
          </a:p>
          <a:p>
            <a:pPr marL="0" lvl="0" indent="0" algn="l" rtl="0">
              <a:spcBef>
                <a:spcPts val="1000"/>
              </a:spcBef>
              <a:spcAft>
                <a:spcPts val="0"/>
              </a:spcAft>
              <a:buClr>
                <a:srgbClr val="8AD0D6"/>
              </a:buClr>
              <a:buSzPts val="2240"/>
              <a:buNone/>
            </a:pPr>
            <a:r>
              <a:rPr lang="en-US" sz="2800" b="1" dirty="0">
                <a:latin typeface="Times New Roman"/>
                <a:ea typeface="Times New Roman"/>
                <a:cs typeface="Times New Roman"/>
                <a:sym typeface="Times New Roman"/>
              </a:rPr>
              <a:t>• References</a:t>
            </a:r>
            <a:endParaRPr sz="2800" b="1" dirty="0">
              <a:latin typeface="Times New Roman"/>
              <a:ea typeface="Times New Roman"/>
              <a:cs typeface="Times New Roman"/>
              <a:sym typeface="Times New Roman"/>
            </a:endParaRPr>
          </a:p>
          <a:p>
            <a:pPr marL="342900" lvl="0" indent="-200660" algn="l" rtl="0">
              <a:spcBef>
                <a:spcPts val="1000"/>
              </a:spcBef>
              <a:spcAft>
                <a:spcPts val="0"/>
              </a:spcAft>
              <a:buClr>
                <a:srgbClr val="8AD0D6"/>
              </a:buClr>
              <a:buSzPts val="2240"/>
              <a:buNone/>
            </a:pPr>
            <a:endParaRPr sz="2800" b="1"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1329179" y="1574276"/>
            <a:ext cx="8404155" cy="7070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imes New Roman"/>
              <a:buNone/>
            </a:pPr>
            <a:r>
              <a:rPr lang="en-US" sz="4400" b="1" dirty="0">
                <a:latin typeface="Times New Roman"/>
                <a:ea typeface="Times New Roman"/>
                <a:cs typeface="Times New Roman"/>
                <a:sym typeface="Times New Roman"/>
              </a:rPr>
              <a:t> Abstract:</a:t>
            </a:r>
            <a:endParaRPr sz="4400" dirty="0"/>
          </a:p>
        </p:txBody>
      </p:sp>
      <p:sp>
        <p:nvSpPr>
          <p:cNvPr id="189" name="Google Shape;189;p24"/>
          <p:cNvSpPr txBox="1">
            <a:spLocks noGrp="1"/>
          </p:cNvSpPr>
          <p:nvPr>
            <p:ph idx="1"/>
          </p:nvPr>
        </p:nvSpPr>
        <p:spPr>
          <a:xfrm>
            <a:off x="782425" y="2498103"/>
            <a:ext cx="9921871" cy="3978111"/>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SzPts val="1600"/>
              <a:buNone/>
            </a:pPr>
            <a:r>
              <a:rPr lang="en-US" dirty="0">
                <a:latin typeface="Times New Roman"/>
                <a:ea typeface="Times New Roman"/>
                <a:cs typeface="Times New Roman"/>
                <a:sym typeface="Times New Roman"/>
              </a:rPr>
              <a:t>    	</a:t>
            </a:r>
            <a:r>
              <a:rPr lang="en-US" sz="2400" dirty="0">
                <a:solidFill>
                  <a:schemeClr val="tx1"/>
                </a:solidFill>
                <a:latin typeface="Times New Roman"/>
                <a:ea typeface="Times New Roman"/>
                <a:cs typeface="Times New Roman"/>
                <a:sym typeface="Times New Roman"/>
              </a:rPr>
              <a:t>Before we need a skilled person to draw or convert an image into animated sketch or image. Later after the development in technology one needed high graphical based software to trace an image feature and shape the edges properly and add some extra features for being specific where a lot of knowledge or skill is needed even using technology also. As the technology is developing more and more day-to-day image processing came into existence which helped people or made the work easier for converting the image where image processing can be implemented using python along with the help of some libraries like open cv. OpenCV is a cross-platform library using which we can develop real-time computer vision applications. It mainly focuses on image processing, video capture and analysis including features like face detection and object detection</a:t>
            </a:r>
            <a:endParaRPr sz="2400" dirty="0">
              <a:solidFill>
                <a:schemeClr val="tx1"/>
              </a:solidFill>
              <a:latin typeface="Times New Roman"/>
              <a:ea typeface="Times New Roman"/>
              <a:cs typeface="Times New Roman"/>
              <a:sym typeface="Times New Roman"/>
            </a:endParaRPr>
          </a:p>
          <a:p>
            <a:pPr marL="342900" lvl="0" indent="-342900" algn="just" rtl="0">
              <a:spcBef>
                <a:spcPts val="0"/>
              </a:spcBef>
              <a:spcAft>
                <a:spcPts val="0"/>
              </a:spcAft>
              <a:buSzPts val="1600"/>
              <a:buNone/>
            </a:pPr>
            <a:endParaRPr sz="2600" dirty="0">
              <a:solidFill>
                <a:schemeClr val="lt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1263192" y="1743959"/>
            <a:ext cx="9633406" cy="5420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imes New Roman"/>
              <a:buNone/>
            </a:pPr>
            <a:r>
              <a:rPr lang="en-US" sz="4400" b="1" dirty="0">
                <a:latin typeface="Times New Roman"/>
                <a:ea typeface="Times New Roman"/>
                <a:cs typeface="Times New Roman"/>
                <a:sym typeface="Times New Roman"/>
              </a:rPr>
              <a:t>Introduction:</a:t>
            </a:r>
            <a:endParaRPr sz="4400" dirty="0"/>
          </a:p>
        </p:txBody>
      </p:sp>
      <p:sp>
        <p:nvSpPr>
          <p:cNvPr id="195" name="Google Shape;195;p25"/>
          <p:cNvSpPr txBox="1">
            <a:spLocks noGrp="1"/>
          </p:cNvSpPr>
          <p:nvPr>
            <p:ph idx="1"/>
          </p:nvPr>
        </p:nvSpPr>
        <p:spPr>
          <a:xfrm>
            <a:off x="886120" y="2422689"/>
            <a:ext cx="10614581" cy="3976614"/>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SzPts val="1600"/>
              <a:buNone/>
            </a:pPr>
            <a:r>
              <a:rPr lang="en-US" dirty="0">
                <a:latin typeface="Times New Roman"/>
                <a:ea typeface="Times New Roman"/>
                <a:cs typeface="Times New Roman"/>
                <a:sym typeface="Times New Roman"/>
              </a:rPr>
              <a:t>    </a:t>
            </a:r>
            <a:r>
              <a:rPr lang="en-US" sz="2400" dirty="0">
                <a:solidFill>
                  <a:schemeClr val="tx1"/>
                </a:solidFill>
                <a:latin typeface="Times New Roman"/>
                <a:ea typeface="Times New Roman"/>
                <a:cs typeface="Times New Roman"/>
                <a:sym typeface="Times New Roman"/>
              </a:rPr>
              <a:t>Web-based media is widely utilized nowadays. What’s more, hanging out in this online group has consistently been a to-do on each client been a to-do on each client’s rundown on these web-based media stages. Be it pictures, blog entries, work of art, tweets, images, conclusion and what not being utilized to look for consideration of supporters or companion to make impact or to interface with them on such friendly stages. We mean to give one such clever fix to their necessities, which is applying animation like impact to their picture. Client can later share these pictures on any friendly media stages, save it for themselves, share with family and do whatever they like with it. You can use utilize your very own profile picture, make an interesting symbol or transform your photograph into an animation with a pool of web application accessible on the web</a:t>
            </a:r>
            <a:endParaRPr sz="2400" dirty="0">
              <a:solidFill>
                <a:schemeClr val="tx1"/>
              </a:solidFill>
              <a:latin typeface="Times New Roman"/>
              <a:ea typeface="Times New Roman"/>
              <a:cs typeface="Times New Roman"/>
              <a:sym typeface="Times New Roman"/>
            </a:endParaRPr>
          </a:p>
          <a:p>
            <a:pPr marL="342900" lvl="0" indent="-342900" algn="just" rtl="0">
              <a:spcBef>
                <a:spcPts val="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1295402" y="1715678"/>
            <a:ext cx="9601196" cy="57032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imes New Roman"/>
              <a:buNone/>
            </a:pPr>
            <a:r>
              <a:rPr lang="en-US" b="1" dirty="0">
                <a:latin typeface="Times New Roman"/>
                <a:ea typeface="Times New Roman"/>
                <a:cs typeface="Times New Roman"/>
                <a:sym typeface="Times New Roman"/>
              </a:rPr>
              <a:t>Existing system:</a:t>
            </a:r>
            <a:endParaRPr dirty="0"/>
          </a:p>
        </p:txBody>
      </p:sp>
      <p:sp>
        <p:nvSpPr>
          <p:cNvPr id="201" name="Google Shape;201;p26"/>
          <p:cNvSpPr txBox="1">
            <a:spLocks noGrp="1"/>
          </p:cNvSpPr>
          <p:nvPr>
            <p:ph idx="1"/>
          </p:nvPr>
        </p:nvSpPr>
        <p:spPr>
          <a:xfrm>
            <a:off x="1295402" y="2285999"/>
            <a:ext cx="8586363" cy="323401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ts val="1600"/>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r>
              <a:rPr lang="en-US" dirty="0">
                <a:latin typeface="Times New Roman" panose="02020603050405020304" pitchFamily="18" charset="0"/>
                <a:ea typeface="Times New Roman"/>
                <a:cs typeface="Times New Roman" panose="02020603050405020304" pitchFamily="18" charset="0"/>
                <a:sym typeface="Times New Roman"/>
              </a:rPr>
              <a:t>The existing system of the </a:t>
            </a:r>
            <a:r>
              <a:rPr lang="en-US" dirty="0" err="1">
                <a:latin typeface="Times New Roman" panose="02020603050405020304" pitchFamily="18" charset="0"/>
                <a:ea typeface="Times New Roman"/>
                <a:cs typeface="Times New Roman" panose="02020603050405020304" pitchFamily="18" charset="0"/>
                <a:sym typeface="Times New Roman"/>
              </a:rPr>
              <a:t>cartoonifying</a:t>
            </a:r>
            <a:r>
              <a:rPr lang="en-US" dirty="0">
                <a:latin typeface="Times New Roman" panose="02020603050405020304" pitchFamily="18" charset="0"/>
                <a:ea typeface="Times New Roman"/>
                <a:cs typeface="Times New Roman" panose="02020603050405020304" pitchFamily="18" charset="0"/>
                <a:sym typeface="Times New Roman"/>
              </a:rPr>
              <a:t> an image using open cv libraries in python is efficient to an extent. It makes easier to visualize and draw the picture if it is </a:t>
            </a:r>
            <a:r>
              <a:rPr lang="en-US" dirty="0" err="1">
                <a:latin typeface="Times New Roman" panose="02020603050405020304" pitchFamily="18" charset="0"/>
                <a:ea typeface="Times New Roman"/>
                <a:cs typeface="Times New Roman" panose="02020603050405020304" pitchFamily="18" charset="0"/>
                <a:sym typeface="Times New Roman"/>
              </a:rPr>
              <a:t>cartoonified</a:t>
            </a:r>
            <a:r>
              <a:rPr lang="en-US" dirty="0">
                <a:latin typeface="Times New Roman" panose="02020603050405020304" pitchFamily="18" charset="0"/>
                <a:ea typeface="Times New Roman"/>
                <a:cs typeface="Times New Roman" panose="02020603050405020304" pitchFamily="18" charset="0"/>
                <a:sym typeface="Times New Roman"/>
              </a:rPr>
              <a:t> but in existing system there are many flaws and some problems in this technology.</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r>
              <a:rPr lang="en-US" dirty="0">
                <a:latin typeface="Times New Roman" panose="02020603050405020304" pitchFamily="18" charset="0"/>
                <a:ea typeface="Times New Roman"/>
                <a:cs typeface="Times New Roman" panose="02020603050405020304" pitchFamily="18" charset="0"/>
                <a:sym typeface="Times New Roman"/>
              </a:rPr>
              <a:t>The following are the drawbacks of the existing System: </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r>
              <a:rPr lang="en-US" dirty="0">
                <a:latin typeface="Times New Roman" panose="02020603050405020304" pitchFamily="18" charset="0"/>
                <a:ea typeface="Times New Roman"/>
                <a:cs typeface="Times New Roman" panose="02020603050405020304" pitchFamily="18" charset="0"/>
                <a:sym typeface="Times New Roman"/>
              </a:rPr>
              <a:t>• Less resemblance of cartoon to original.</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r>
              <a:rPr lang="en-US" dirty="0">
                <a:latin typeface="Times New Roman" panose="02020603050405020304" pitchFamily="18" charset="0"/>
                <a:ea typeface="Times New Roman"/>
                <a:cs typeface="Times New Roman" panose="02020603050405020304" pitchFamily="18" charset="0"/>
                <a:sym typeface="Times New Roman"/>
              </a:rPr>
              <a:t>• No accuracy in detecting edges.</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ea typeface="Times New Roman"/>
                <a:cs typeface="Times New Roman" panose="02020603050405020304" pitchFamily="18" charset="0"/>
                <a:sym typeface="Times New Roman"/>
              </a:rPr>
              <a:t>• Less Features (filters , size of filters , libraries to get exact view)</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1282045" y="1611984"/>
            <a:ext cx="8248454" cy="65044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imes New Roman"/>
              <a:buNone/>
            </a:pPr>
            <a:r>
              <a:rPr lang="en-US" b="1" dirty="0">
                <a:latin typeface="Times New Roman"/>
                <a:ea typeface="Times New Roman"/>
                <a:cs typeface="Times New Roman"/>
                <a:sym typeface="Times New Roman"/>
              </a:rPr>
              <a:t>Proposed System:</a:t>
            </a:r>
            <a:endParaRPr dirty="0"/>
          </a:p>
        </p:txBody>
      </p:sp>
      <p:sp>
        <p:nvSpPr>
          <p:cNvPr id="207" name="Google Shape;207;p27"/>
          <p:cNvSpPr txBox="1">
            <a:spLocks noGrp="1"/>
          </p:cNvSpPr>
          <p:nvPr>
            <p:ph idx="1"/>
          </p:nvPr>
        </p:nvSpPr>
        <p:spPr>
          <a:xfrm>
            <a:off x="1282045" y="2545239"/>
            <a:ext cx="10114521" cy="3742442"/>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1000"/>
              </a:spcBef>
              <a:spcAft>
                <a:spcPts val="0"/>
              </a:spcAft>
              <a:buSzPts val="1600"/>
              <a:buNone/>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In addition to the existing system of the Technology we are including the libraries of </a:t>
            </a:r>
            <a:r>
              <a:rPr lang="en-US" dirty="0" err="1">
                <a:solidFill>
                  <a:schemeClr val="tx1"/>
                </a:solidFill>
                <a:latin typeface="Times New Roman" panose="02020603050405020304" pitchFamily="18" charset="0"/>
                <a:ea typeface="Times New Roman"/>
                <a:cs typeface="Times New Roman" panose="02020603050405020304" pitchFamily="18" charset="0"/>
                <a:sym typeface="Times New Roman"/>
              </a:rPr>
              <a:t>easygui</a:t>
            </a: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and the new CV library cv2 in order to get the technology that can detect the edges accurately and apply the more number of bilateral filters and apply more colors to the cartoon we obtain and this proposed  technology enables us to resize the given image which enables us to use them for multiple purposes.</a:t>
            </a:r>
            <a:endParaRPr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algn="l" fontAlgn="base"/>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IN" b="0" i="0" dirty="0">
                <a:solidFill>
                  <a:schemeClr val="tx1"/>
                </a:solidFill>
                <a:effectLst/>
                <a:latin typeface="Times New Roman" panose="02020603050405020304" pitchFamily="18" charset="0"/>
                <a:cs typeface="Times New Roman" panose="02020603050405020304" pitchFamily="18" charset="0"/>
              </a:rPr>
              <a:t>Basically, we are going to use a series of filters and image conversions.</a:t>
            </a:r>
          </a:p>
          <a:p>
            <a:pPr algn="just" fontAlgn="base">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First we downscale the image and then apply bilateral filter to get a cartoon </a:t>
            </a:r>
            <a:r>
              <a:rPr lang="en-IN" b="0" i="0" dirty="0" err="1">
                <a:solidFill>
                  <a:schemeClr val="tx1"/>
                </a:solidFill>
                <a:effectLst/>
                <a:latin typeface="Times New Roman" panose="02020603050405020304" pitchFamily="18" charset="0"/>
                <a:cs typeface="Times New Roman" panose="02020603050405020304" pitchFamily="18" charset="0"/>
              </a:rPr>
              <a:t>flavor</a:t>
            </a:r>
            <a:r>
              <a:rPr lang="en-IN" b="0" i="0" dirty="0">
                <a:solidFill>
                  <a:schemeClr val="tx1"/>
                </a:solidFill>
                <a:effectLst/>
                <a:latin typeface="Times New Roman" panose="02020603050405020304" pitchFamily="18" charset="0"/>
                <a:cs typeface="Times New Roman" panose="02020603050405020304" pitchFamily="18" charset="0"/>
              </a:rPr>
              <a:t>. Then again we upscale the image.</a:t>
            </a:r>
          </a:p>
          <a:p>
            <a:pPr algn="just" fontAlgn="base">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Next step is getting a blurred version of the original image. Now, we don’t want the colours to interfere in this process. We only want the blurring of the boundaries. For this, we first convert the image to </a:t>
            </a:r>
            <a:r>
              <a:rPr lang="en-IN" b="0" i="0" dirty="0" err="1">
                <a:solidFill>
                  <a:schemeClr val="tx1"/>
                </a:solidFill>
                <a:effectLst/>
                <a:latin typeface="Times New Roman" panose="02020603050405020304" pitchFamily="18" charset="0"/>
                <a:cs typeface="Times New Roman" panose="02020603050405020304" pitchFamily="18" charset="0"/>
              </a:rPr>
              <a:t>gray</a:t>
            </a:r>
            <a:r>
              <a:rPr lang="en-IN" b="0" i="0" dirty="0">
                <a:solidFill>
                  <a:schemeClr val="tx1"/>
                </a:solidFill>
                <a:effectLst/>
                <a:latin typeface="Times New Roman" panose="02020603050405020304" pitchFamily="18" charset="0"/>
                <a:cs typeface="Times New Roman" panose="02020603050405020304" pitchFamily="18" charset="0"/>
              </a:rPr>
              <a:t> – scale and then we apply the media blur filter.</a:t>
            </a:r>
          </a:p>
          <a:p>
            <a:pPr algn="just" fontAlgn="base">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Next step is to identify the edges in the image and then add this to the previously modified images to get a sketch pen effect. For this first we are using adaptive threshold. You can experiment with other types of threshold techniques also. Because Computer Vision is all about experimenting. In step 5, we compile the final images obtained from the previous steps.</a:t>
            </a:r>
          </a:p>
          <a:p>
            <a:pPr marL="0" lvl="0" indent="0" algn="l" rtl="0">
              <a:spcBef>
                <a:spcPts val="1000"/>
              </a:spcBef>
              <a:spcAft>
                <a:spcPts val="0"/>
              </a:spcAft>
              <a:buSzPts val="1600"/>
              <a:buNone/>
            </a:pPr>
            <a:endParaRPr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1295401" y="1659118"/>
            <a:ext cx="9601197" cy="6268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imes New Roman"/>
              <a:buNone/>
            </a:pPr>
            <a:r>
              <a:rPr lang="en-US" b="1" dirty="0">
                <a:latin typeface="Times New Roman"/>
                <a:ea typeface="Times New Roman"/>
                <a:cs typeface="Times New Roman"/>
                <a:sym typeface="Times New Roman"/>
              </a:rPr>
              <a:t>Proposed System:</a:t>
            </a:r>
            <a:endParaRPr dirty="0"/>
          </a:p>
        </p:txBody>
      </p:sp>
      <p:sp>
        <p:nvSpPr>
          <p:cNvPr id="213" name="Google Shape;213;p28"/>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00"/>
              <a:buNone/>
            </a:pPr>
            <a:r>
              <a:rPr lang="en-US" sz="2400" dirty="0">
                <a:latin typeface="Times New Roman"/>
                <a:ea typeface="Times New Roman"/>
                <a:cs typeface="Times New Roman"/>
                <a:sym typeface="Times New Roman"/>
              </a:rPr>
              <a:t>MERITS- </a:t>
            </a:r>
            <a:endParaRPr sz="2400" dirty="0">
              <a:latin typeface="Times New Roman"/>
              <a:ea typeface="Times New Roman"/>
              <a:cs typeface="Times New Roman"/>
              <a:sym typeface="Times New Roman"/>
            </a:endParaRPr>
          </a:p>
          <a:p>
            <a:pPr marL="342900" indent="-342900">
              <a:buClr>
                <a:srgbClr val="8AD0D6"/>
              </a:buClr>
              <a:buSzPts val="1600"/>
            </a:pPr>
            <a:r>
              <a:rPr lang="en-US" dirty="0">
                <a:latin typeface="Times New Roman"/>
                <a:ea typeface="Times New Roman"/>
                <a:cs typeface="Times New Roman"/>
                <a:sym typeface="Times New Roman"/>
              </a:rPr>
              <a:t>More filters</a:t>
            </a:r>
          </a:p>
          <a:p>
            <a:pPr marL="342900" indent="-342900">
              <a:buClr>
                <a:srgbClr val="8AD0D6"/>
              </a:buClr>
              <a:buSzPts val="1600"/>
            </a:pPr>
            <a:r>
              <a:rPr lang="en-US" dirty="0">
                <a:latin typeface="Times New Roman"/>
                <a:ea typeface="Times New Roman"/>
                <a:cs typeface="Times New Roman"/>
                <a:sym typeface="Times New Roman"/>
              </a:rPr>
              <a:t>More number of filter sizes</a:t>
            </a:r>
          </a:p>
          <a:p>
            <a:pPr marL="342900" indent="-342900">
              <a:buClr>
                <a:srgbClr val="8AD0D6"/>
              </a:buClr>
              <a:buSzPts val="1600"/>
            </a:pPr>
            <a:r>
              <a:rPr lang="en-US" dirty="0">
                <a:latin typeface="Times New Roman"/>
                <a:ea typeface="Times New Roman"/>
                <a:cs typeface="Times New Roman"/>
                <a:sym typeface="Times New Roman"/>
              </a:rPr>
              <a:t>More number of </a:t>
            </a:r>
            <a:r>
              <a:rPr lang="en-US" dirty="0" err="1">
                <a:latin typeface="Times New Roman"/>
                <a:ea typeface="Times New Roman"/>
                <a:cs typeface="Times New Roman"/>
                <a:sym typeface="Times New Roman"/>
              </a:rPr>
              <a:t>colours</a:t>
            </a:r>
            <a:endParaRPr lang="en-US" dirty="0">
              <a:latin typeface="Times New Roman"/>
              <a:ea typeface="Times New Roman"/>
              <a:cs typeface="Times New Roman"/>
              <a:sym typeface="Times New Roman"/>
            </a:endParaRPr>
          </a:p>
          <a:p>
            <a:pPr marL="342900" indent="-342900">
              <a:buClr>
                <a:srgbClr val="8AD0D6"/>
              </a:buClr>
              <a:buSzPts val="1600"/>
            </a:pPr>
            <a:r>
              <a:rPr lang="en-US" dirty="0">
                <a:latin typeface="Times New Roman"/>
                <a:ea typeface="Times New Roman"/>
                <a:cs typeface="Times New Roman"/>
                <a:sym typeface="Times New Roman"/>
              </a:rPr>
              <a:t>Technology that can detect edges more accurately</a:t>
            </a:r>
          </a:p>
          <a:p>
            <a:pPr marL="342900" indent="-342900">
              <a:buClr>
                <a:srgbClr val="8AD0D6"/>
              </a:buClr>
              <a:buSzPts val="1600"/>
            </a:pPr>
            <a:r>
              <a:rPr lang="en-US" dirty="0">
                <a:latin typeface="Times New Roman"/>
                <a:ea typeface="Times New Roman"/>
                <a:cs typeface="Times New Roman"/>
                <a:sym typeface="Times New Roman"/>
              </a:rPr>
              <a:t>Resizing Tools</a:t>
            </a:r>
          </a:p>
          <a:p>
            <a:pPr marL="342900" indent="-342900">
              <a:buClr>
                <a:srgbClr val="8AD0D6"/>
              </a:buClr>
              <a:buSzPts val="1600"/>
            </a:pPr>
            <a:r>
              <a:rPr lang="en-US" dirty="0">
                <a:latin typeface="Times New Roman"/>
                <a:ea typeface="Times New Roman"/>
                <a:cs typeface="Times New Roman"/>
                <a:sym typeface="Times New Roman"/>
              </a:rPr>
              <a:t>Using Adoptive Thresholds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EE4A-1F4C-D88E-309B-254CF5416C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 of the project</a:t>
            </a:r>
            <a:endParaRPr lang="en-IN" dirty="0"/>
          </a:p>
        </p:txBody>
      </p:sp>
      <p:sp>
        <p:nvSpPr>
          <p:cNvPr id="3" name="Content Placeholder 2">
            <a:extLst>
              <a:ext uri="{FF2B5EF4-FFF2-40B4-BE49-F238E27FC236}">
                <a16:creationId xmlns:a16="http://schemas.microsoft.com/office/drawing/2014/main" id="{A417B40F-54B3-CC84-32E9-48F8B8E1B35C}"/>
              </a:ext>
            </a:extLst>
          </p:cNvPr>
          <p:cNvSpPr>
            <a:spLocks noGrp="1"/>
          </p:cNvSpPr>
          <p:nvPr>
            <p:ph idx="1"/>
          </p:nvPr>
        </p:nvSpPr>
        <p:spPr/>
        <p:txBody>
          <a:bodyPr>
            <a:normAutofit fontScale="92500"/>
          </a:bodyPr>
          <a:lstStyle/>
          <a:p>
            <a:pPr marL="88900" algn="just"/>
            <a:r>
              <a:rPr lang="en-US" sz="2400" dirty="0">
                <a:effectLst/>
                <a:latin typeface="Times New Roman" panose="02020603050405020304" pitchFamily="18" charset="0"/>
                <a:ea typeface="Times New Roman" panose="02020603050405020304" pitchFamily="18" charset="0"/>
              </a:rPr>
              <a:t>Making an animation like impact is existence devouring. Existing answers for give animation like impact to picture are mind boggling. A few arrangements include introducing complex photograph altering programming like photoshop and other include playing out some assignment by client. Our exploration shows a site to complete to undertaking of applying impacts is more appropriate, space effective and takes least client endeavors, for model </a:t>
            </a:r>
            <a:r>
              <a:rPr lang="en-US" sz="2400" dirty="0" err="1">
                <a:effectLst/>
                <a:latin typeface="Times New Roman" panose="02020603050405020304" pitchFamily="18" charset="0"/>
                <a:ea typeface="Times New Roman" panose="02020603050405020304" pitchFamily="18" charset="0"/>
              </a:rPr>
              <a:t>toony</a:t>
            </a:r>
            <a:r>
              <a:rPr lang="en-US" sz="2400" dirty="0">
                <a:effectLst/>
                <a:latin typeface="Times New Roman" panose="02020603050405020304" pitchFamily="18" charset="0"/>
                <a:ea typeface="Times New Roman" panose="02020603050405020304" pitchFamily="18" charset="0"/>
              </a:rPr>
              <a:t> photograph is a current site to perform such task yet it is hard to use a client needs to markdown focuses and line on the picture to apply impacts which isn’t client additionally the choices are restricted.</a:t>
            </a:r>
            <a:endParaRPr lang="en-IN" sz="2400" dirty="0">
              <a:effectLst/>
              <a:latin typeface="Times New Roman" panose="02020603050405020304" pitchFamily="18" charset="0"/>
              <a:ea typeface="Times New Roman" panose="02020603050405020304" pitchFamily="18" charset="0"/>
            </a:endParaRPr>
          </a:p>
          <a:p>
            <a:endParaRPr lang="en-IN" sz="2400" dirty="0"/>
          </a:p>
          <a:p>
            <a:endParaRPr lang="en-IN" dirty="0"/>
          </a:p>
        </p:txBody>
      </p:sp>
    </p:spTree>
    <p:extLst>
      <p:ext uri="{BB962C8B-B14F-4D97-AF65-F5344CB8AC3E}">
        <p14:creationId xmlns:p14="http://schemas.microsoft.com/office/powerpoint/2010/main" val="12273823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1142</Words>
  <Application>Microsoft Office PowerPoint</Application>
  <PresentationFormat>Widescreen</PresentationFormat>
  <Paragraphs>84</Paragraphs>
  <Slides>24</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Garamond</vt:lpstr>
      <vt:lpstr>Century Gothic</vt:lpstr>
      <vt:lpstr>Arial</vt:lpstr>
      <vt:lpstr>Times New Roman</vt:lpstr>
      <vt:lpstr>Organic</vt:lpstr>
      <vt:lpstr>1_Organic</vt:lpstr>
      <vt:lpstr>       SREENIDHI INSTITUTE OF SCIENCE AND TECHNOLOGY        DEPARTMENT OF COMPUTER SCIENCE &amp; ENGINEERING</vt:lpstr>
      <vt:lpstr>CARTOONING AN IMAGE​</vt:lpstr>
      <vt:lpstr>Contents:</vt:lpstr>
      <vt:lpstr> Abstract:</vt:lpstr>
      <vt:lpstr>Introduction:</vt:lpstr>
      <vt:lpstr>Existing system:</vt:lpstr>
      <vt:lpstr>Proposed System:</vt:lpstr>
      <vt:lpstr>Proposed System:</vt:lpstr>
      <vt:lpstr>Objective of the project</vt:lpstr>
      <vt:lpstr>Requirements:</vt:lpstr>
      <vt:lpstr>Architecture Design</vt:lpstr>
      <vt:lpstr>PowerPoint Presentation</vt:lpstr>
      <vt:lpstr>PowerPoint Presentation</vt:lpstr>
      <vt:lpstr>PowerPoint Presentation</vt:lpstr>
      <vt:lpstr>PowerPoint Presentation</vt:lpstr>
      <vt:lpstr>Code:</vt:lpstr>
      <vt:lpstr>PowerPoint Presentation</vt:lpstr>
      <vt:lpstr>PowerPoint Presentation</vt:lpstr>
      <vt:lpstr>PowerPoint Presentation</vt:lpstr>
      <vt:lpstr>PowerPoint Presentation</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SREENIDHI INSTITUTE OF SCIENCE AND TECHNOLOGY        DEPARTMENT OF COMPUTER SCIENCE &amp; ENGINEERING</dc:title>
  <dc:creator>Goutham Kalla</dc:creator>
  <cp:lastModifiedBy>Goutham Kalla</cp:lastModifiedBy>
  <cp:revision>2</cp:revision>
  <dcterms:modified xsi:type="dcterms:W3CDTF">2022-07-27T03:36:27Z</dcterms:modified>
</cp:coreProperties>
</file>