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handoutMasterIdLst>
    <p:handoutMasterId r:id="rId58"/>
  </p:handoutMasterIdLst>
  <p:sldIdLst>
    <p:sldId id="474" r:id="rId2"/>
    <p:sldId id="464" r:id="rId3"/>
    <p:sldId id="473" r:id="rId4"/>
    <p:sldId id="476" r:id="rId5"/>
    <p:sldId id="477" r:id="rId6"/>
    <p:sldId id="480" r:id="rId7"/>
    <p:sldId id="481" r:id="rId8"/>
    <p:sldId id="482" r:id="rId9"/>
    <p:sldId id="555" r:id="rId10"/>
    <p:sldId id="562" r:id="rId11"/>
    <p:sldId id="563" r:id="rId12"/>
    <p:sldId id="488" r:id="rId13"/>
    <p:sldId id="489" r:id="rId14"/>
    <p:sldId id="490" r:id="rId15"/>
    <p:sldId id="491" r:id="rId16"/>
    <p:sldId id="492" r:id="rId17"/>
    <p:sldId id="493" r:id="rId18"/>
    <p:sldId id="494" r:id="rId19"/>
    <p:sldId id="495" r:id="rId20"/>
    <p:sldId id="496" r:id="rId21"/>
    <p:sldId id="497" r:id="rId22"/>
    <p:sldId id="498" r:id="rId23"/>
    <p:sldId id="499" r:id="rId24"/>
    <p:sldId id="502" r:id="rId25"/>
    <p:sldId id="503" r:id="rId26"/>
    <p:sldId id="557" r:id="rId27"/>
    <p:sldId id="558" r:id="rId28"/>
    <p:sldId id="559" r:id="rId29"/>
    <p:sldId id="548" r:id="rId30"/>
    <p:sldId id="549" r:id="rId31"/>
    <p:sldId id="506" r:id="rId32"/>
    <p:sldId id="505" r:id="rId33"/>
    <p:sldId id="550" r:id="rId34"/>
    <p:sldId id="531" r:id="rId35"/>
    <p:sldId id="532" r:id="rId36"/>
    <p:sldId id="533" r:id="rId37"/>
    <p:sldId id="560" r:id="rId38"/>
    <p:sldId id="534" r:id="rId39"/>
    <p:sldId id="540" r:id="rId40"/>
    <p:sldId id="537" r:id="rId41"/>
    <p:sldId id="538" r:id="rId42"/>
    <p:sldId id="536" r:id="rId43"/>
    <p:sldId id="541" r:id="rId44"/>
    <p:sldId id="543" r:id="rId45"/>
    <p:sldId id="544" r:id="rId46"/>
    <p:sldId id="545" r:id="rId47"/>
    <p:sldId id="573" r:id="rId48"/>
    <p:sldId id="542" r:id="rId49"/>
    <p:sldId id="546" r:id="rId50"/>
    <p:sldId id="574" r:id="rId51"/>
    <p:sldId id="566" r:id="rId52"/>
    <p:sldId id="547" r:id="rId53"/>
    <p:sldId id="565" r:id="rId54"/>
    <p:sldId id="507" r:id="rId55"/>
    <p:sldId id="508" r:id="rId56"/>
  </p:sldIdLst>
  <p:sldSz cx="9144000" cy="6858000" type="screen4x3"/>
  <p:notesSz cx="7099300" cy="10234613"/>
  <p:custDataLst>
    <p:tags r:id="rId59"/>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040"/>
    <a:srgbClr val="00FF00"/>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43" autoAdjust="0"/>
    <p:restoredTop sz="74380" autoAdjust="0"/>
  </p:normalViewPr>
  <p:slideViewPr>
    <p:cSldViewPr>
      <p:cViewPr varScale="1">
        <p:scale>
          <a:sx n="92" d="100"/>
          <a:sy n="92" d="100"/>
        </p:scale>
        <p:origin x="258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3.emf"/><Relationship Id="rId1" Type="http://schemas.openxmlformats.org/officeDocument/2006/relationships/image" Target="../media/image11.emf"/><Relationship Id="rId4"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classical example of a data mining problem is "market basket analysis". Retail stores gather information on what items are purchased by their customers. The expectation is, by finding out what products are frequently purchased together (i.e., are associated with each other), identifying</a:t>
            </a:r>
            <a:r>
              <a:rPr lang="en-US" baseline="0" dirty="0"/>
              <a:t> ways </a:t>
            </a:r>
            <a:r>
              <a:rPr lang="en-US" dirty="0"/>
              <a:t>to optimize the sales of the products by better targeting certain groups of customers  (e.g., by planning the layout of a store or planning advertisements).  A well-known example was the discovery that people who buy diapers also frequently buy beers (probably exhausted fathers of small children). Therefore nowadays one finds frequently beer close to diapers in supermarkets,</a:t>
            </a:r>
            <a:r>
              <a:rPr lang="en-US" baseline="0" dirty="0"/>
              <a:t> </a:t>
            </a:r>
            <a:r>
              <a:rPr lang="en-US" dirty="0"/>
              <a:t>and of course also chips close to beer. Similarly, amazon exploits this type of associations in order to propose to their customers books that are likely to match their interests. This type of problem was the starting point for one of the best known data mining techniques: association rule mining.</a:t>
            </a:r>
          </a:p>
          <a:p>
            <a:endParaRPr lang="fr-FR"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359950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baseline="0" dirty="0"/>
              <a:t>We will approach the problem in two steps, by first considering only the problem of finding </a:t>
            </a:r>
            <a:r>
              <a:rPr lang="en-US" baseline="0" dirty="0" err="1"/>
              <a:t>itemsets</a:t>
            </a:r>
            <a:r>
              <a:rPr lang="en-US" baseline="0" dirty="0"/>
              <a:t> that satisfy the condition on having a high support, which is a necessary condition for a rule to be an association rule, and then extracting from those </a:t>
            </a:r>
            <a:r>
              <a:rPr lang="en-US" baseline="0" dirty="0" err="1"/>
              <a:t>itemsets</a:t>
            </a:r>
            <a:r>
              <a:rPr lang="en-US" baseline="0" dirty="0"/>
              <a:t> the rules that have a high confidence.</a:t>
            </a:r>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A necessary condition for finding an association rule of the form A-&gt;B is that</a:t>
            </a:r>
            <a:r>
              <a:rPr lang="en-US" baseline="0" dirty="0"/>
              <a:t> it has a </a:t>
            </a:r>
            <a:r>
              <a:rPr lang="en-US" dirty="0"/>
              <a:t>sufficiently high support. Therefore, for finding such rules, we can first try to find </a:t>
            </a:r>
            <a:r>
              <a:rPr lang="en-US" dirty="0" err="1"/>
              <a:t>itemsets</a:t>
            </a:r>
            <a:r>
              <a:rPr lang="en-US" dirty="0"/>
              <a:t> within the transactions that occur sufficiently frequent. These are called </a:t>
            </a:r>
            <a:r>
              <a:rPr lang="en-US" i="1" dirty="0"/>
              <a:t>frequent </a:t>
            </a:r>
            <a:r>
              <a:rPr lang="en-US" i="1" dirty="0" err="1"/>
              <a:t>itemsets</a:t>
            </a:r>
            <a:r>
              <a:rPr lang="en-US" dirty="0"/>
              <a:t>.  Second we can observe that any subset of a frequent itemset is necessarily also a frequent itemset.</a:t>
            </a:r>
            <a:r>
              <a:rPr lang="en-US" baseline="0" dirty="0"/>
              <a:t> T</a:t>
            </a:r>
            <a:r>
              <a:rPr lang="en-US" dirty="0"/>
              <a:t>his is called the </a:t>
            </a:r>
            <a:r>
              <a:rPr lang="en-US" i="1" dirty="0" err="1"/>
              <a:t>apriori</a:t>
            </a:r>
            <a:r>
              <a:rPr lang="en-US" i="1" dirty="0"/>
              <a:t> property</a:t>
            </a:r>
            <a:r>
              <a:rPr lang="en-US" dirty="0"/>
              <a:t>.  The a priori</a:t>
            </a:r>
            <a:r>
              <a:rPr lang="en-US" baseline="0" dirty="0"/>
              <a:t> property is a central idea in the algorithm we will introduce that will be used for multiple purposes. A first use of this property is the observation that we can search for frequent </a:t>
            </a:r>
            <a:r>
              <a:rPr lang="en-US" baseline="0" dirty="0" err="1"/>
              <a:t>itemsets</a:t>
            </a:r>
            <a:r>
              <a:rPr lang="en-US" baseline="0" dirty="0"/>
              <a:t> by searching them by increasing cardinality</a:t>
            </a:r>
            <a:r>
              <a:rPr lang="en-US" dirty="0"/>
              <a:t>: once frequent </a:t>
            </a:r>
            <a:r>
              <a:rPr lang="en-US" dirty="0" err="1"/>
              <a:t>itemsets</a:t>
            </a:r>
            <a:r>
              <a:rPr lang="en-US" dirty="0"/>
              <a:t> of lower cardinality are found, only </a:t>
            </a:r>
            <a:r>
              <a:rPr lang="en-US" dirty="0" err="1"/>
              <a:t>itemsets</a:t>
            </a:r>
            <a:r>
              <a:rPr lang="en-US" dirty="0"/>
              <a:t> of larger cardinality need to be considered that contain one of the frequent </a:t>
            </a:r>
            <a:r>
              <a:rPr lang="en-US" dirty="0" err="1"/>
              <a:t>itemsets</a:t>
            </a:r>
            <a:r>
              <a:rPr lang="en-US" dirty="0"/>
              <a:t> already found. This allows us to dramatically reduce the search space.</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Assume that we know frequent </a:t>
            </a:r>
            <a:r>
              <a:rPr lang="en-US" dirty="0" err="1"/>
              <a:t>itemsets</a:t>
            </a:r>
            <a:r>
              <a:rPr lang="en-US" dirty="0"/>
              <a:t> of size k-1</a:t>
            </a:r>
            <a:r>
              <a:rPr lang="en-US" baseline="0" dirty="0"/>
              <a:t> and want to construct a </a:t>
            </a:r>
            <a:r>
              <a:rPr lang="en-US" baseline="0" dirty="0" err="1"/>
              <a:t>itemset</a:t>
            </a:r>
            <a:r>
              <a:rPr lang="en-US" baseline="0" dirty="0"/>
              <a:t> of size k (a k-</a:t>
            </a:r>
            <a:r>
              <a:rPr lang="en-US" baseline="0" dirty="0" err="1"/>
              <a:t>itemset</a:t>
            </a:r>
            <a:r>
              <a:rPr lang="en-US" baseline="0" dirty="0"/>
              <a:t>). What properties does such a k-</a:t>
            </a:r>
            <a:r>
              <a:rPr lang="en-US" baseline="0" dirty="0" err="1"/>
              <a:t>itemset</a:t>
            </a:r>
            <a:r>
              <a:rPr lang="en-US" baseline="0" dirty="0"/>
              <a:t> has to satisfy?</a:t>
            </a:r>
          </a:p>
          <a:p>
            <a:r>
              <a:rPr lang="en-US" baseline="0" dirty="0"/>
              <a:t>We can definitely say, that any subset of size k-1 must be frequent. We can also order those subsets. We can that even say that two order subsets that differ only in the last position must be frequent. This gives is now a </a:t>
            </a:r>
            <a:r>
              <a:rPr lang="en-US" baseline="0" dirty="0" err="1"/>
              <a:t>possiblity</a:t>
            </a:r>
            <a:r>
              <a:rPr lang="en-US" baseline="0" dirty="0"/>
              <a:t> to construct k-</a:t>
            </a:r>
            <a:r>
              <a:rPr lang="en-US" baseline="0" dirty="0" err="1"/>
              <a:t>itemsets</a:t>
            </a:r>
            <a:r>
              <a:rPr lang="en-US" baseline="0" dirty="0"/>
              <a:t> systematically.</a:t>
            </a:r>
            <a:endParaRPr lang="en-US" dirty="0"/>
          </a:p>
          <a:p>
            <a:endParaRPr lang="en-US"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By inverting the argument, we can see this also as a way to construct frequent k-</a:t>
            </a:r>
            <a:r>
              <a:rPr lang="en-US" dirty="0" err="1"/>
              <a:t>itemsets</a:t>
            </a:r>
            <a:r>
              <a:rPr lang="en-US" dirty="0"/>
              <a:t>. We take two (k-1) item sets which differ only by one item and take their union. This step is called the join step and is used to construct POTENTIAL frequent k-</a:t>
            </a:r>
            <a:r>
              <a:rPr lang="en-US" dirty="0" err="1"/>
              <a:t>itemsets</a:t>
            </a:r>
            <a:r>
              <a:rPr lang="en-US" baseline="0" dirty="0"/>
              <a:t> (called candidate k-</a:t>
            </a:r>
            <a:r>
              <a:rPr lang="en-US" baseline="0" dirty="0" err="1"/>
              <a:t>itemset</a:t>
            </a:r>
            <a:r>
              <a:rPr lang="en-US" baseline="0" dirty="0"/>
              <a:t>)</a:t>
            </a:r>
            <a:endParaRPr lang="en-US" dirty="0"/>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Note</a:t>
            </a:r>
            <a:r>
              <a:rPr lang="en-GB" baseline="0" dirty="0"/>
              <a:t> that the candidate </a:t>
            </a:r>
            <a:r>
              <a:rPr lang="en-GB" baseline="0" dirty="0" err="1"/>
              <a:t>itemsets</a:t>
            </a:r>
            <a:r>
              <a:rPr lang="en-GB" baseline="0" dirty="0"/>
              <a:t> generated by the join step are not necessarily frequent </a:t>
            </a:r>
            <a:r>
              <a:rPr lang="en-GB" baseline="0" dirty="0" err="1"/>
              <a:t>itemsets</a:t>
            </a:r>
            <a:r>
              <a:rPr lang="en-GB" baseline="0" dirty="0"/>
              <a:t>, as the example illustrates. The condition we use is necessary, but not sufficient.</a:t>
            </a:r>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The construction of potential</a:t>
            </a:r>
            <a:r>
              <a:rPr lang="en-US" baseline="0" dirty="0"/>
              <a:t> k-</a:t>
            </a:r>
            <a:r>
              <a:rPr lang="en-US" baseline="0" dirty="0" err="1"/>
              <a:t>itemsets</a:t>
            </a:r>
            <a:r>
              <a:rPr lang="en-US" baseline="0" dirty="0"/>
              <a:t>, so-called candidates, from (k-1)-</a:t>
            </a:r>
            <a:r>
              <a:rPr lang="en-US" baseline="0" dirty="0" err="1"/>
              <a:t>itemsets</a:t>
            </a:r>
            <a:r>
              <a:rPr lang="en-US" baseline="0" dirty="0"/>
              <a:t>, can be organized in a way that minimizes the number of candidates being generated. By sorting the items only items that are the highest in the order are the ones being combined from different (k-1)-</a:t>
            </a:r>
            <a:r>
              <a:rPr lang="en-US" baseline="0" dirty="0" err="1"/>
              <a:t>itemsets</a:t>
            </a:r>
            <a:r>
              <a:rPr lang="en-US" baseline="0" dirty="0"/>
              <a:t>. For the remaining k-2 items we have just to consider just those pairs of (k-1)-</a:t>
            </a:r>
            <a:r>
              <a:rPr lang="en-US" baseline="0" dirty="0" err="1"/>
              <a:t>itemsets</a:t>
            </a:r>
            <a:r>
              <a:rPr lang="en-US" baseline="0" dirty="0"/>
              <a:t> that coincide on all of them.</a:t>
            </a:r>
            <a:endParaRPr lang="en-US" dirty="0"/>
          </a:p>
          <a:p>
            <a:endParaRPr lang="en-GB"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We only combine</a:t>
            </a:r>
            <a:r>
              <a:rPr lang="en-US" baseline="0" dirty="0"/>
              <a:t> the </a:t>
            </a:r>
            <a:r>
              <a:rPr lang="en-US" baseline="0" dirty="0" err="1"/>
              <a:t>itemsets</a:t>
            </a:r>
            <a:r>
              <a:rPr lang="en-US" baseline="0" dirty="0"/>
              <a:t> that have the first k-2 identical elements in order to avoid the generation of duplicate candidates. For example if we have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ABC</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ACD</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BCD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If we combine ACD and </a:t>
            </a:r>
            <a:r>
              <a:rPr lang="en-US" dirty="0"/>
              <a:t>BCD (which also differ</a:t>
            </a:r>
            <a:r>
              <a:rPr lang="en-US" baseline="0" dirty="0"/>
              <a:t> by one item) </a:t>
            </a:r>
            <a:r>
              <a:rPr lang="en-US" dirty="0"/>
              <a:t>we would get ABCD. But ABCD have been already generated by combining</a:t>
            </a:r>
            <a:r>
              <a:rPr lang="en-US" baseline="0" dirty="0"/>
              <a:t> </a:t>
            </a:r>
            <a:r>
              <a:rPr lang="en-US" dirty="0"/>
              <a:t>ABC and ABD.</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The k-</a:t>
            </a:r>
            <a:r>
              <a:rPr lang="en-US" dirty="0" err="1"/>
              <a:t>itemsets</a:t>
            </a:r>
            <a:r>
              <a:rPr lang="en-US" dirty="0"/>
              <a:t> constructed in the join step are not necessarily frequent k-</a:t>
            </a:r>
            <a:r>
              <a:rPr lang="en-US" dirty="0" err="1"/>
              <a:t>itemsets</a:t>
            </a:r>
            <a:r>
              <a:rPr lang="en-US" dirty="0"/>
              <a:t>. One possible reason is that they contain some subsets of items which are not frequent. These are next eliminated in a prune step, by checking if every (k-1)</a:t>
            </a:r>
            <a:r>
              <a:rPr lang="en-US" baseline="0" dirty="0"/>
              <a:t> itemset of the candidate itemset is indeed a frequent (k-1) itemset. </a:t>
            </a:r>
          </a:p>
          <a:p>
            <a:endParaRPr lang="en-US" baseline="0" dirty="0"/>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After this step</a:t>
            </a:r>
            <a:r>
              <a:rPr lang="en-US" baseline="0" dirty="0"/>
              <a:t> is completed</a:t>
            </a:r>
            <a:r>
              <a:rPr lang="en-US" dirty="0"/>
              <a:t>, it needs to</a:t>
            </a:r>
            <a:r>
              <a:rPr lang="en-US" baseline="0" dirty="0"/>
              <a:t> be checked which of the candidate </a:t>
            </a:r>
            <a:r>
              <a:rPr lang="en-US" baseline="0" dirty="0" err="1"/>
              <a:t>itemsets</a:t>
            </a:r>
            <a:r>
              <a:rPr lang="en-US" baseline="0" dirty="0"/>
              <a:t> constructed so far are indeed frequent. For this purpose the frequency of these </a:t>
            </a:r>
            <a:r>
              <a:rPr lang="en-US" baseline="0" dirty="0" err="1"/>
              <a:t>itemsets</a:t>
            </a:r>
            <a:r>
              <a:rPr lang="en-US" baseline="0" dirty="0"/>
              <a:t> needs to be determined by accessing the database. </a:t>
            </a:r>
            <a:r>
              <a:rPr lang="en-US" dirty="0"/>
              <a:t>The important aspect</a:t>
            </a:r>
            <a:r>
              <a:rPr lang="en-US" baseline="0" dirty="0"/>
              <a:t> of the </a:t>
            </a:r>
            <a:r>
              <a:rPr lang="en-US" baseline="0" dirty="0" err="1"/>
              <a:t>apriori</a:t>
            </a:r>
            <a:r>
              <a:rPr lang="en-US" baseline="0" dirty="0"/>
              <a:t> algorithm </a:t>
            </a:r>
            <a:r>
              <a:rPr lang="en-US" dirty="0"/>
              <a:t>is that this last step is the most expensive one, since</a:t>
            </a:r>
            <a:r>
              <a:rPr lang="en-US" baseline="0" dirty="0"/>
              <a:t> </a:t>
            </a:r>
            <a:r>
              <a:rPr lang="en-US" dirty="0"/>
              <a:t>it requires access to the complete database, but needs to be performed for a</a:t>
            </a:r>
            <a:r>
              <a:rPr lang="en-US" baseline="0" dirty="0"/>
              <a:t> smaller number </a:t>
            </a:r>
            <a:r>
              <a:rPr lang="en-US" dirty="0"/>
              <a:t>of </a:t>
            </a:r>
            <a:r>
              <a:rPr lang="en-US" dirty="0" err="1"/>
              <a:t>itemsets</a:t>
            </a:r>
            <a:r>
              <a:rPr lang="en-US" dirty="0"/>
              <a:t>, since many possibilities have been eliminated in the join and prune step.</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This is the summary of the complete </a:t>
            </a:r>
            <a:r>
              <a:rPr lang="en-GB" dirty="0" err="1"/>
              <a:t>apriori</a:t>
            </a:r>
            <a:r>
              <a:rPr lang="en-GB" dirty="0"/>
              <a:t> algorithm.</a:t>
            </a:r>
          </a:p>
        </p:txBody>
      </p:sp>
      <p:sp>
        <p:nvSpPr>
          <p:cNvPr id="5" name="Slide Number Placeholder 4"/>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Association rule mining is a technique for discovering unsuspected data dependencies and is one of the best known data mining techniques. The basic idea is to identify from a given database, consisting of item sets (e.g., shopping baskets), whether the occurrence of specific items, implies also the occurrence of other items with a high probability. In principle, the answer to this question could be easily found by an exhaustive exploration of all possible dependencies, which is however prohibitively expensive. Association rule mining thus solves the problem of how to search efficiently for those dependencies.</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4093716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a:xfrm>
            <a:off x="1050925" y="792163"/>
            <a:ext cx="5056188" cy="3792537"/>
          </a:xfrm>
          <a:ln cap="flat"/>
        </p:spPr>
      </p:sp>
      <p:sp>
        <p:nvSpPr>
          <p:cNvPr id="48132" name="Rectangle 3"/>
          <p:cNvSpPr>
            <a:spLocks noGrp="1" noChangeArrowheads="1"/>
          </p:cNvSpPr>
          <p:nvPr>
            <p:ph type="body" idx="1"/>
          </p:nvPr>
        </p:nvSpPr>
        <p:spPr>
          <a:noFill/>
          <a:ln/>
        </p:spPr>
        <p:txBody>
          <a:bodyPr/>
          <a:lstStyle/>
          <a:p>
            <a:r>
              <a:rPr lang="en-US" dirty="0"/>
              <a:t>Here we give a complete example for the </a:t>
            </a:r>
            <a:r>
              <a:rPr lang="en-US" dirty="0" err="1"/>
              <a:t>apriori</a:t>
            </a:r>
            <a:r>
              <a:rPr lang="en-US" dirty="0"/>
              <a:t> algorithm. Notice, in this example, how the scan steps (when determining the frequency with respect to the database) eliminate certain itemsets. Pruning does not lead to any elimination of itemsets in this example. The algorithm built 9+3 (frequent</a:t>
            </a:r>
            <a:r>
              <a:rPr lang="en-US" baseline="0" dirty="0"/>
              <a:t> + non frequent) = 12 </a:t>
            </a:r>
            <a:r>
              <a:rPr lang="en-US" baseline="0" dirty="0" err="1"/>
              <a:t>itemsets</a:t>
            </a:r>
            <a:r>
              <a:rPr lang="en-US" baseline="0" dirty="0"/>
              <a:t> out of 2</a:t>
            </a:r>
            <a:r>
              <a:rPr lang="en-US" baseline="30000" dirty="0"/>
              <a:t>5</a:t>
            </a:r>
            <a:r>
              <a:rPr lang="en-US" baseline="0" dirty="0"/>
              <a:t> = 32 total possible </a:t>
            </a:r>
            <a:r>
              <a:rPr lang="en-US" baseline="0" dirty="0" err="1"/>
              <a:t>itemsets</a:t>
            </a:r>
            <a:r>
              <a:rPr lang="en-US" baseline="0" dirty="0"/>
              <a:t> </a:t>
            </a:r>
          </a:p>
        </p:txBody>
      </p:sp>
      <p:sp>
        <p:nvSpPr>
          <p:cNvPr id="2" name="Slide Number Placeholder 1"/>
          <p:cNvSpPr>
            <a:spLocks noGrp="1"/>
          </p:cNvSpPr>
          <p:nvPr>
            <p:ph type="sldNum" sz="quarter" idx="10"/>
          </p:nvPr>
        </p:nvSpPr>
        <p:spPr/>
        <p:txBody>
          <a:bodyPr/>
          <a:lstStyle/>
          <a:p>
            <a:fld id="{E6C47E0B-2958-48CC-BA4E-C350203CF107}"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Arial" charset="0"/>
                <a:ea typeface="+mn-ea"/>
                <a:cs typeface="+mn-cs"/>
              </a:rPr>
              <a:t>Once the frequent </a:t>
            </a:r>
            <a:r>
              <a:rPr lang="en-GB" sz="1200" b="0" i="0" u="none" strike="noStrike" kern="1200" baseline="0" dirty="0" err="1">
                <a:solidFill>
                  <a:schemeClr val="tx1"/>
                </a:solidFill>
                <a:latin typeface="Arial" charset="0"/>
                <a:ea typeface="+mn-ea"/>
                <a:cs typeface="+mn-cs"/>
              </a:rPr>
              <a:t>itemsets</a:t>
            </a:r>
            <a:r>
              <a:rPr lang="en-GB" sz="1200" b="0" i="0" u="none" strike="noStrike" kern="1200" baseline="0" dirty="0">
                <a:solidFill>
                  <a:schemeClr val="tx1"/>
                </a:solidFill>
                <a:latin typeface="Arial" charset="0"/>
                <a:ea typeface="+mn-ea"/>
                <a:cs typeface="+mn-cs"/>
              </a:rPr>
              <a:t> are found with </a:t>
            </a:r>
            <a:r>
              <a:rPr lang="en-GB" sz="1200" b="0" i="0" u="none" strike="noStrike" kern="1200" baseline="0" dirty="0" err="1">
                <a:solidFill>
                  <a:schemeClr val="tx1"/>
                </a:solidFill>
                <a:latin typeface="Arial" charset="0"/>
                <a:ea typeface="+mn-ea"/>
                <a:cs typeface="+mn-cs"/>
              </a:rPr>
              <a:t>Apriori</a:t>
            </a:r>
            <a:r>
              <a:rPr lang="en-GB" sz="1200" b="0" i="0" u="none" strike="noStrike" kern="1200" baseline="0" dirty="0">
                <a:solidFill>
                  <a:schemeClr val="tx1"/>
                </a:solidFill>
                <a:latin typeface="Arial" charset="0"/>
                <a:ea typeface="+mn-ea"/>
                <a:cs typeface="+mn-cs"/>
              </a:rPr>
              <a:t>, the derivation of pertinent association rules is straightforward.</a:t>
            </a:r>
          </a:p>
          <a:p>
            <a:r>
              <a:rPr lang="en-GB" sz="1200" b="0" i="0" u="none" strike="noStrike" kern="1200" baseline="0" dirty="0">
                <a:solidFill>
                  <a:schemeClr val="tx1"/>
                </a:solidFill>
                <a:latin typeface="Arial" charset="0"/>
                <a:ea typeface="+mn-ea"/>
                <a:cs typeface="+mn-cs"/>
              </a:rPr>
              <a:t>One checks for every frequent itemset whether there exists a subset A that can occur as the body of a rule. For doing that, the support count, i.e., the frequency of the itemset in the database, which was obtained during the execution of the </a:t>
            </a:r>
            <a:r>
              <a:rPr lang="en-GB" sz="1200" b="0" i="0" u="none" strike="noStrike" kern="1200" baseline="0" dirty="0" err="1">
                <a:solidFill>
                  <a:schemeClr val="tx1"/>
                </a:solidFill>
                <a:latin typeface="Arial" charset="0"/>
                <a:ea typeface="+mn-ea"/>
                <a:cs typeface="+mn-cs"/>
              </a:rPr>
              <a:t>Apriori</a:t>
            </a:r>
            <a:r>
              <a:rPr lang="en-GB" sz="1200" b="0" i="0" u="none" strike="noStrike" kern="1200" baseline="0" dirty="0">
                <a:solidFill>
                  <a:schemeClr val="tx1"/>
                </a:solidFill>
                <a:latin typeface="Arial" charset="0"/>
                <a:ea typeface="+mn-ea"/>
                <a:cs typeface="+mn-cs"/>
              </a:rPr>
              <a:t> algorithm, is used to compute the confidence as a conditional probability. Note that also L\A is a frequent itemset, and therefore the support count is available for that set from the </a:t>
            </a:r>
            <a:r>
              <a:rPr lang="en-GB" sz="1200" b="0" i="0" u="none" strike="noStrike" kern="1200" baseline="0" dirty="0" err="1">
                <a:solidFill>
                  <a:schemeClr val="tx1"/>
                </a:solidFill>
                <a:latin typeface="Arial" charset="0"/>
                <a:ea typeface="+mn-ea"/>
                <a:cs typeface="+mn-cs"/>
              </a:rPr>
              <a:t>Apriori</a:t>
            </a:r>
            <a:r>
              <a:rPr lang="en-GB" sz="1200" b="0" i="0" u="none" strike="noStrike" kern="1200" baseline="0" dirty="0">
                <a:solidFill>
                  <a:schemeClr val="tx1"/>
                </a:solidFill>
                <a:latin typeface="Arial" charset="0"/>
                <a:ea typeface="+mn-ea"/>
                <a:cs typeface="+mn-cs"/>
              </a:rPr>
              <a:t> algorithm.</a:t>
            </a:r>
            <a:endParaRPr lang="en-GB" dirty="0"/>
          </a:p>
          <a:p>
            <a:endParaRPr lang="en-GB" dirty="0"/>
          </a:p>
          <a:p>
            <a:endParaRPr lang="en-GB" sz="1200" b="0" i="0" u="none" strike="noStrike" kern="1200" baseline="0" dirty="0">
              <a:solidFill>
                <a:schemeClr val="tx1"/>
              </a:solidFill>
              <a:latin typeface="Arial" charset="0"/>
              <a:ea typeface="+mn-ea"/>
              <a:cs typeface="+mn-cs"/>
            </a:endParaRPr>
          </a:p>
          <a:p>
            <a:r>
              <a:rPr lang="en-GB" sz="1200" b="0" i="0" u="none" strike="noStrike" kern="1200" baseline="0" dirty="0">
                <a:solidFill>
                  <a:schemeClr val="tx1"/>
                </a:solidFill>
                <a:latin typeface="Arial" charset="0"/>
                <a:ea typeface="+mn-ea"/>
                <a:cs typeface="+mn-cs"/>
              </a:rPr>
              <a:t>Note that </a:t>
            </a:r>
            <a:r>
              <a:rPr lang="en-GB" sz="1200" dirty="0"/>
              <a:t>c(A </a:t>
            </a:r>
            <a:r>
              <a:rPr lang="en-GB" sz="1050" dirty="0">
                <a:latin typeface="Wingdings"/>
                <a:ea typeface="Wingdings"/>
                <a:cs typeface="Wingdings"/>
                <a:sym typeface="Wingdings"/>
              </a:rPr>
              <a:t></a:t>
            </a:r>
            <a:r>
              <a:rPr lang="en-GB" sz="1200" dirty="0"/>
              <a:t> J \ A) = s(J\A ∪ A)/s(A) = s(J)/s(A) </a:t>
            </a:r>
            <a:endParaRPr lang="en-GB" dirty="0"/>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3275884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a:xfrm>
            <a:off x="1050925" y="792163"/>
            <a:ext cx="5056188" cy="3792537"/>
          </a:xfrm>
          <a:ln cap="flat"/>
        </p:spPr>
      </p:sp>
      <p:sp>
        <p:nvSpPr>
          <p:cNvPr id="48132" name="Rectangle 3"/>
          <p:cNvSpPr>
            <a:spLocks noGrp="1" noChangeArrowheads="1"/>
          </p:cNvSpPr>
          <p:nvPr>
            <p:ph type="body" idx="1"/>
          </p:nvPr>
        </p:nvSpPr>
        <p:spPr>
          <a:noFill/>
          <a:ln/>
        </p:spPr>
        <p:txBody>
          <a:bodyPr/>
          <a:lstStyle/>
          <a:p>
            <a:r>
              <a:rPr lang="en-US" dirty="0"/>
              <a:t>Notice, in this example, of how the scan steps (when determining the frequency with respect to the database) eliminate certain itemsets. Pruning does not lead to any elimination of itemsets in this example. The algorithm built 9+3 (frequent</a:t>
            </a:r>
            <a:r>
              <a:rPr lang="en-US" baseline="0" dirty="0"/>
              <a:t> + non frequent) = 12 </a:t>
            </a:r>
            <a:r>
              <a:rPr lang="en-US" baseline="0" dirty="0" err="1"/>
              <a:t>itemsets</a:t>
            </a:r>
            <a:r>
              <a:rPr lang="en-US" baseline="0" dirty="0"/>
              <a:t> out of 2</a:t>
            </a:r>
            <a:r>
              <a:rPr lang="en-US" baseline="30000" dirty="0"/>
              <a:t>5</a:t>
            </a:r>
            <a:r>
              <a:rPr lang="en-US" baseline="0" dirty="0"/>
              <a:t> = 32 total possible </a:t>
            </a:r>
            <a:r>
              <a:rPr lang="en-US" baseline="0" dirty="0" err="1"/>
              <a:t>itemsets</a:t>
            </a:r>
            <a:r>
              <a:rPr lang="en-US" baseline="0" dirty="0"/>
              <a:t> </a:t>
            </a:r>
          </a:p>
        </p:txBody>
      </p:sp>
      <p:sp>
        <p:nvSpPr>
          <p:cNvPr id="2" name="Slide Number Placeholder 1"/>
          <p:cNvSpPr>
            <a:spLocks noGrp="1"/>
          </p:cNvSpPr>
          <p:nvPr>
            <p:ph type="sldNum" sz="quarter" idx="10"/>
          </p:nvPr>
        </p:nvSpPr>
        <p:spPr/>
        <p:txBody>
          <a:bodyPr/>
          <a:lstStyle/>
          <a:p>
            <a:fld id="{E6C47E0B-2958-48CC-BA4E-C350203CF107}"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3210852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confidence</a:t>
            </a:r>
            <a:r>
              <a:rPr lang="en-US" baseline="0" dirty="0"/>
              <a:t> and support to not necessarily imply that a rule is interesting or useful. We illustrate this by the following example. The matrix indicates the number of items that like / do not like coffee or tea. If we consider the rule {Tea} –&gt; {coffee} we will find that it has support 0.15 and confidence 0.75, which we may consider as very high. So at the first glance this looks like a good rule. Looking more carefully we will realize that actually 80% of the people drink coffee. In view of this, the rule just holds, because people in general drink a lot of coffee. Even worse, considering that 80% of people drink coffee, among the people drinking tea the propensity to drink coffee is less pronounced, only 75%. So drinking tea has a negative impact on drinking coffee which is the opposite of what the rule suggests. This motivates the need for other measures to evaluate whether a rule is interesting.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684698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bg1"/>
                </a:solidFill>
                <a:latin typeface="Arial" pitchFamily="34" charset="0"/>
                <a:cs typeface="Arial" pitchFamily="34" charset="0"/>
              </a:rPr>
              <a:t>In</a:t>
            </a:r>
            <a:r>
              <a:rPr lang="en-US" sz="1200" baseline="0" dirty="0">
                <a:solidFill>
                  <a:schemeClr val="bg1"/>
                </a:solidFill>
                <a:latin typeface="Arial" pitchFamily="34" charset="0"/>
                <a:cs typeface="Arial" pitchFamily="34" charset="0"/>
              </a:rPr>
              <a:t> order to account for the effect of rule heads with high support, its value can be considered as a correction of the confidence measure. There exist two variants of that approach, either taking the difference or the ratio.</a:t>
            </a:r>
            <a:endParaRPr lang="en-US" sz="1200" dirty="0">
              <a:solidFill>
                <a:schemeClr val="bg1"/>
              </a:solidFill>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bg1"/>
              </a:solidFill>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bg1"/>
                </a:solidFill>
                <a:latin typeface="Arial" pitchFamily="34" charset="0"/>
                <a:cs typeface="Arial" pitchFamily="34" charset="0"/>
              </a:rPr>
              <a:t>A positive value of added value indicates that X and Y are related, a negative indicates that A prevents</a:t>
            </a:r>
            <a:r>
              <a:rPr lang="en-US" sz="1200" baseline="0" dirty="0">
                <a:solidFill>
                  <a:schemeClr val="bg1"/>
                </a:solidFill>
                <a:latin typeface="Arial" pitchFamily="34" charset="0"/>
                <a:cs typeface="Arial" pitchFamily="34" charset="0"/>
              </a:rPr>
              <a:t> B from occurring.</a:t>
            </a:r>
            <a:r>
              <a:rPr lang="en-US" sz="1200" baseline="0" dirty="0">
                <a:solidFill>
                  <a:schemeClr val="tx1"/>
                </a:solidFill>
                <a:latin typeface="Arial" charset="0"/>
                <a:cs typeface="+mn-cs"/>
              </a:rPr>
              <a:t> O</a:t>
            </a:r>
            <a:r>
              <a:rPr lang="en-US" dirty="0"/>
              <a:t>nly if the probability of finding item B when item A has been found is greater than the probability of finding item B at all can we say that A implies B. </a:t>
            </a:r>
            <a:endParaRPr lang="en-US" sz="1200" dirty="0">
              <a:solidFill>
                <a:schemeClr val="bg1"/>
              </a:solidFill>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bg1"/>
              </a:solidFill>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bg1"/>
                </a:solidFill>
                <a:latin typeface="Arial" pitchFamily="34" charset="0"/>
                <a:cs typeface="Arial" pitchFamily="34" charset="0"/>
              </a:rPr>
              <a:t>Lift is closely related to Added Value: note that lift (A-&gt; B) = P(A,B) / P(A) P(B). That implies that if A and B are independent lift equals</a:t>
            </a:r>
            <a:r>
              <a:rPr lang="en-US" sz="1200" baseline="0" dirty="0">
                <a:solidFill>
                  <a:schemeClr val="bg1"/>
                </a:solidFill>
                <a:latin typeface="Arial" pitchFamily="34" charset="0"/>
                <a:cs typeface="Arial" pitchFamily="34" charset="0"/>
              </a:rPr>
              <a:t> 1 (and in that case added value equals 0). Added value converges to 1 when lift converges to infinity and added value converges to -1 when lift converges to 0.</a:t>
            </a:r>
            <a:endParaRPr lang="en-US" sz="1200" dirty="0">
              <a:solidFill>
                <a:schemeClr val="bg1"/>
              </a:solidFill>
              <a:latin typeface="Arial" pitchFamily="34" charset="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bg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1705406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noProof="0" dirty="0"/>
              <a:t>For quantitative attributes the search for association rule is more complex. A simple approach is to statically or dynamically discretize quantitative attributes into categorical attributes.</a:t>
            </a:r>
          </a:p>
          <a:p>
            <a:r>
              <a:rPr lang="en-US" noProof="0" dirty="0"/>
              <a:t>However, the rules that can be found depend on the discretization chosen. It may happen that the bins are for example too fine-grained, and a rule that could be expressed in a compact form at a coarser granularity is split into multiple rules.</a:t>
            </a:r>
          </a:p>
          <a:p>
            <a:r>
              <a:rPr lang="en-US" noProof="0" dirty="0"/>
              <a:t>For example: if age is discretized into steps of 2 years we would probably find rules</a:t>
            </a:r>
          </a:p>
          <a:p>
            <a:r>
              <a:rPr lang="en-US" noProof="0" dirty="0"/>
              <a:t>Age(X, 18..19) and lives(X, Lausanne) -&gt;  profession(X, student)</a:t>
            </a:r>
          </a:p>
          <a:p>
            <a:r>
              <a:rPr lang="en-US" noProof="0" dirty="0"/>
              <a:t>Age(X, 20..21) and lives(X, Lausanne) -&gt;  profession(X, student)</a:t>
            </a:r>
          </a:p>
          <a:p>
            <a:r>
              <a:rPr lang="en-US" noProof="0" dirty="0"/>
              <a:t>This could be also expressed as a rule</a:t>
            </a:r>
          </a:p>
          <a:p>
            <a:r>
              <a:rPr lang="en-US" noProof="0" dirty="0"/>
              <a:t>Age(X, 18..21) and lives(X, Lausanne) -&gt;  profession(X, student)</a:t>
            </a:r>
          </a:p>
          <a:p>
            <a:r>
              <a:rPr lang="en-US" noProof="0" dirty="0"/>
              <a:t>which is more compact but requires a different discretization</a:t>
            </a:r>
            <a:r>
              <a:rPr lang="en-US" noProof="0"/>
              <a:t>. </a:t>
            </a:r>
            <a:endParaRPr lang="en-US" noProof="0" dirty="0"/>
          </a:p>
          <a:p>
            <a:endParaRPr lang="en-US" noProof="0" dirty="0"/>
          </a:p>
          <a:p>
            <a:endParaRPr lang="en-US" noProof="0"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31</a:t>
            </a:fld>
            <a:endParaRPr lang="en-US"/>
          </a:p>
        </p:txBody>
      </p:sp>
    </p:spTree>
    <p:extLst>
      <p:ext uri="{BB962C8B-B14F-4D97-AF65-F5344CB8AC3E}">
        <p14:creationId xmlns:p14="http://schemas.microsoft.com/office/powerpoint/2010/main" val="2012863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Though the basic </a:t>
            </a:r>
            <a:r>
              <a:rPr lang="en-US" dirty="0" err="1"/>
              <a:t>Apriori</a:t>
            </a:r>
            <a:r>
              <a:rPr lang="en-US" dirty="0"/>
              <a:t> algorithm is designed to work efficiently for large datasets, there exist a number of possible improvements:</a:t>
            </a:r>
          </a:p>
          <a:p>
            <a:pPr>
              <a:buFontTx/>
              <a:buChar char="•"/>
            </a:pPr>
            <a:r>
              <a:rPr lang="en-US" dirty="0"/>
              <a:t>Transactions in the database that turn out to contain no frequent k-</a:t>
            </a:r>
            <a:r>
              <a:rPr lang="en-US" dirty="0" err="1"/>
              <a:t>itemsets</a:t>
            </a:r>
            <a:r>
              <a:rPr lang="en-US" dirty="0"/>
              <a:t> can be omitted in subsequent database scans.</a:t>
            </a:r>
          </a:p>
          <a:p>
            <a:pPr marL="0" marR="0" indent="0" algn="l" defTabSz="914400" rtl="0" eaLnBrk="1" fontAlgn="base" latinLnBrk="0" hangingPunct="1">
              <a:lnSpc>
                <a:spcPct val="100000"/>
              </a:lnSpc>
              <a:spcBef>
                <a:spcPct val="30000"/>
              </a:spcBef>
              <a:spcAft>
                <a:spcPct val="0"/>
              </a:spcAft>
              <a:buClrTx/>
              <a:buSzTx/>
              <a:buFontTx/>
              <a:buChar char="•"/>
              <a:tabLst/>
              <a:defRPr/>
            </a:pPr>
            <a:r>
              <a:rPr lang="en-US" dirty="0"/>
              <a:t>The sampling method selects samples from the database and searches for frequent </a:t>
            </a:r>
            <a:r>
              <a:rPr lang="en-US" dirty="0" err="1"/>
              <a:t>itemsets</a:t>
            </a:r>
            <a:r>
              <a:rPr lang="en-US" dirty="0"/>
              <a:t> in the sampled database using a correspondingly lower threshold for the support.</a:t>
            </a:r>
          </a:p>
          <a:p>
            <a:pPr>
              <a:buFontTx/>
              <a:buChar char="•"/>
            </a:pPr>
            <a:r>
              <a:rPr lang="en-US" dirty="0"/>
              <a:t>One can try to identify first frequent </a:t>
            </a:r>
            <a:r>
              <a:rPr lang="en-US" dirty="0" err="1"/>
              <a:t>itemsets</a:t>
            </a:r>
            <a:r>
              <a:rPr lang="en-US" dirty="0"/>
              <a:t> in partitions of the database, that fits in memory. This method is based on the assumption that if an itemset is not frequent in one of the partitions at least (local frequent itemset) then it will also not be frequent in the whole database.</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2012863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sampling has to consider two</a:t>
            </a:r>
            <a:r>
              <a:rPr lang="en-US" baseline="0" dirty="0"/>
              <a:t> issues: false positives and false negatives. False positives can be dealt with by verifying the candidate </a:t>
            </a:r>
            <a:r>
              <a:rPr lang="en-US" baseline="0" dirty="0" err="1"/>
              <a:t>itemsets</a:t>
            </a:r>
            <a:r>
              <a:rPr lang="en-US" baseline="0" dirty="0"/>
              <a:t> on the complete transaction set. For false negative no such possibility exists. By decreasing the support threshold, the number of false negatives can be reduced, at the cost of testing more candidate </a:t>
            </a:r>
            <a:r>
              <a:rPr lang="en-US" baseline="0" dirty="0" err="1"/>
              <a:t>itemsets</a:t>
            </a:r>
            <a:r>
              <a:rPr lang="en-US" baseline="0" dirty="0"/>
              <a:t> when scanning the complete dataset.</a:t>
            </a:r>
          </a:p>
          <a:p>
            <a:endParaRPr lang="en-US" baseline="0" dirty="0"/>
          </a:p>
          <a:p>
            <a:r>
              <a:rPr lang="en-US" baseline="0" dirty="0"/>
              <a:t>A further optimization can be achieved, when we know that the transactions occur in random order. Then sampling can be replaced by simple using the first p*m elements of the database.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562445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partitioning</a:t>
            </a:r>
            <a:r>
              <a:rPr lang="en-US" baseline="0" dirty="0"/>
              <a:t> we are not sampling the dataset, but processing the complete transaction set piece by piece. If an </a:t>
            </a:r>
            <a:r>
              <a:rPr lang="en-US" baseline="0" dirty="0" err="1"/>
              <a:t>itemset</a:t>
            </a:r>
            <a:r>
              <a:rPr lang="en-US" baseline="0" dirty="0"/>
              <a:t> is frequent in one partition (with a correspondingly adapted threshold), then it becomes a candidate. At this stage it is not sure that it is also frequent for the whole transaction set. Therefore in a second pass </a:t>
            </a:r>
            <a:r>
              <a:rPr lang="en-US" baseline="0" dirty="0" err="1"/>
              <a:t>itemsets</a:t>
            </a:r>
            <a:r>
              <a:rPr lang="en-US" baseline="0" dirty="0"/>
              <a:t> that are frequent are determined.</a:t>
            </a:r>
            <a:endParaRPr lang="en-US" dirty="0"/>
          </a:p>
          <a:p>
            <a:pPr lvl="8"/>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1021248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As shown in the previous</a:t>
            </a:r>
            <a:r>
              <a:rPr lang="en-US" baseline="0" dirty="0"/>
              <a:t> example, we can have two kinds of association rules. Those that associate data for a single predicate (such as buys), which are called singe-dimensional rules, and those that use several different predicates (such as buys and age), which are called multi-dimensional rules. </a:t>
            </a:r>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2041476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a:t>
            </a:r>
            <a:r>
              <a:rPr lang="en-US" baseline="0" dirty="0"/>
              <a:t> pass is needed, since the condition of being frequent in at least one partition is necessary, but not sufficient.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535131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is an embarrassingly</a:t>
            </a:r>
            <a:r>
              <a:rPr lang="en-US" baseline="0" dirty="0"/>
              <a:t> parallel algorithm, and can therefore be naturally executed in a distributed environment, e.g. using Map-Reduce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4140013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a:t>
            </a:r>
            <a:r>
              <a:rPr lang="en-US" dirty="0" err="1"/>
              <a:t>Apriori</a:t>
            </a:r>
            <a:r>
              <a:rPr lang="en-US" dirty="0"/>
              <a:t> is as the original</a:t>
            </a:r>
            <a:r>
              <a:rPr lang="en-US" baseline="0" dirty="0"/>
              <a:t> method </a:t>
            </a:r>
            <a:r>
              <a:rPr lang="en-US" dirty="0"/>
              <a:t> the most popular rule mining algorithm,</a:t>
            </a:r>
            <a:r>
              <a:rPr lang="en-US" baseline="0" dirty="0"/>
              <a:t> and also frequently used, other algorithms have been devised that attempt to provide better performance (under certain circumstances). FP Growth is one example of such an algorithm that is mainly aiming at main memory implementations (and thus less suitable for distributed implementation).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1741419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FP Growth</a:t>
            </a:r>
            <a:r>
              <a:rPr lang="en-US" baseline="0" dirty="0"/>
              <a:t> is based on the construction of a data structure, called FP-Tree. The core structure of and FP-Tree as similar to a </a:t>
            </a:r>
            <a:r>
              <a:rPr lang="en-US" baseline="0" dirty="0" err="1"/>
              <a:t>trie</a:t>
            </a:r>
            <a:r>
              <a:rPr lang="en-US" baseline="0" dirty="0"/>
              <a:t>. In order to construct the FP-Tree, first items in the </a:t>
            </a:r>
            <a:r>
              <a:rPr lang="en-US" baseline="0" dirty="0" err="1"/>
              <a:t>itemsets</a:t>
            </a:r>
            <a:r>
              <a:rPr lang="en-US" baseline="0" dirty="0"/>
              <a:t> are sorted. The nodes in the tree correspond to items, and paths from the root correspond to </a:t>
            </a:r>
            <a:r>
              <a:rPr lang="en-US" baseline="0" dirty="0" err="1"/>
              <a:t>itemsets</a:t>
            </a:r>
            <a:r>
              <a:rPr lang="en-US" baseline="0" dirty="0"/>
              <a:t>. </a:t>
            </a:r>
            <a:r>
              <a:rPr lang="en-US" baseline="0" dirty="0" err="1"/>
              <a:t>Itemsets</a:t>
            </a:r>
            <a:r>
              <a:rPr lang="en-US" baseline="0" dirty="0"/>
              <a:t> sharing the same prefix, share also the same path prefix in the tree. Counters at the nodes indicate how frequent the </a:t>
            </a:r>
            <a:r>
              <a:rPr lang="en-US" baseline="0" dirty="0" err="1"/>
              <a:t>itemset</a:t>
            </a:r>
            <a:r>
              <a:rPr lang="en-US" baseline="0" dirty="0"/>
              <a:t> corresponding to the path from the root to the node is. If we consider the left most path, we see that item a occurs 8 times, </a:t>
            </a:r>
            <a:r>
              <a:rPr lang="en-US" baseline="0" dirty="0" err="1"/>
              <a:t>itemset</a:t>
            </a:r>
            <a:r>
              <a:rPr lang="en-US" baseline="0" dirty="0"/>
              <a:t> ab 5 times, </a:t>
            </a:r>
            <a:r>
              <a:rPr lang="en-US" baseline="0" dirty="0" err="1"/>
              <a:t>abc</a:t>
            </a:r>
            <a:r>
              <a:rPr lang="en-US" baseline="0" dirty="0"/>
              <a:t> 3 times, and </a:t>
            </a:r>
            <a:r>
              <a:rPr lang="en-US" baseline="0" dirty="0" err="1"/>
              <a:t>abcd</a:t>
            </a:r>
            <a:r>
              <a:rPr lang="en-US" baseline="0" dirty="0"/>
              <a:t> once. Since the same item can occur in the tree in multiple places, these different occurrences are connected as linked list. For </a:t>
            </a:r>
            <a:r>
              <a:rPr lang="en-US" baseline="0" dirty="0" err="1"/>
              <a:t>itemsets</a:t>
            </a:r>
            <a:r>
              <a:rPr lang="en-US" baseline="0" dirty="0"/>
              <a:t> that occur in different paths (e.g. </a:t>
            </a:r>
            <a:r>
              <a:rPr lang="en-US" baseline="0" dirty="0" err="1"/>
              <a:t>bc</a:t>
            </a:r>
            <a:r>
              <a:rPr lang="en-US" baseline="0" dirty="0"/>
              <a:t>, which occurs together with a and without a), the frequencies can be computed by following the linked lists of the last item in the </a:t>
            </a:r>
            <a:r>
              <a:rPr lang="en-US" baseline="0" dirty="0" err="1"/>
              <a:t>itemset</a:t>
            </a:r>
            <a:r>
              <a:rPr lang="en-US" baseline="0" dirty="0"/>
              <a:t> and testing whether the other items are present in the path.</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1480139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Sorting items in </a:t>
            </a:r>
            <a:r>
              <a:rPr lang="en-US" baseline="0" dirty="0" err="1"/>
              <a:t>itemsets</a:t>
            </a:r>
            <a:r>
              <a:rPr lang="en-US" baseline="0" dirty="0"/>
              <a:t> by decreasing support is an important heuristics to keep the FP-Tree compact, as more frequent items tend to be on the top of the tree which increases the likelihood that different </a:t>
            </a:r>
            <a:r>
              <a:rPr lang="en-US" baseline="0" dirty="0" err="1"/>
              <a:t>itemsets</a:t>
            </a:r>
            <a:r>
              <a:rPr lang="en-US" baseline="0" dirty="0"/>
              <a:t> share a common prefix. In the example we had sorted the items this way. If it is not the case they are resorted according to their frequencies.</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1544750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construct the FP-Tree one proceeds in two passes (not to confuse with</a:t>
            </a:r>
            <a:r>
              <a:rPr lang="en-US" baseline="0" dirty="0"/>
              <a:t> the two steps of the overall FP-Growth algorithm mentioned in the beginning). In a first pass the transactions are scanned to compute the support for each single item. The items are then sorted in decreasing order. This order is being used to sort </a:t>
            </a:r>
            <a:r>
              <a:rPr lang="en-US" baseline="0" dirty="0" err="1"/>
              <a:t>itemsets</a:t>
            </a:r>
            <a:r>
              <a:rPr lang="en-US" baseline="0" dirty="0"/>
              <a:t> as required by the specification of the FP-Tree. </a:t>
            </a:r>
          </a:p>
          <a:p>
            <a:r>
              <a:rPr lang="en-US" baseline="0" dirty="0"/>
              <a:t>In the second pass the FP-Tree structure itself is constructed by adding one </a:t>
            </a:r>
            <a:r>
              <a:rPr lang="en-US" baseline="0" dirty="0" err="1"/>
              <a:t>itemset</a:t>
            </a:r>
            <a:r>
              <a:rPr lang="en-US" baseline="0" dirty="0"/>
              <a:t> at a time.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837421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Constructing the FP-Tree proceeds</a:t>
            </a:r>
            <a:r>
              <a:rPr lang="en-US" baseline="0" dirty="0"/>
              <a:t> in a way analogous to constructing a </a:t>
            </a:r>
            <a:r>
              <a:rPr lang="en-US" baseline="0" dirty="0" err="1"/>
              <a:t>trie</a:t>
            </a:r>
            <a:r>
              <a:rPr lang="en-US" baseline="0" dirty="0"/>
              <a:t> structure. The items in the </a:t>
            </a:r>
            <a:r>
              <a:rPr lang="en-US" baseline="0" dirty="0" err="1"/>
              <a:t>itemset</a:t>
            </a:r>
            <a:r>
              <a:rPr lang="en-US" baseline="0" dirty="0"/>
              <a:t> are processed in their order. If for the current item there exists already a node, no new node is created. If it does not exist, a new branch is created for the items. The number of occurrences is updates by 1 at each node that is traversed (since each subset of the </a:t>
            </a:r>
            <a:r>
              <a:rPr lang="en-US" baseline="0" dirty="0" err="1"/>
              <a:t>itemset</a:t>
            </a:r>
            <a:r>
              <a:rPr lang="en-US" baseline="0" dirty="0"/>
              <a:t> is also an </a:t>
            </a:r>
            <a:r>
              <a:rPr lang="en-US" baseline="0" dirty="0" err="1"/>
              <a:t>itemset</a:t>
            </a:r>
            <a:r>
              <a:rPr lang="en-US" baseline="0" dirty="0"/>
              <a:t>). Finally links are introduced between nodes with the same labels. </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42</a:t>
            </a:fld>
            <a:endParaRPr lang="en-US"/>
          </a:p>
        </p:txBody>
      </p:sp>
    </p:spTree>
    <p:extLst>
      <p:ext uri="{BB962C8B-B14F-4D97-AF65-F5344CB8AC3E}">
        <p14:creationId xmlns:p14="http://schemas.microsoft.com/office/powerpoint/2010/main" val="514459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second</a:t>
            </a:r>
            <a:r>
              <a:rPr lang="en-US" baseline="0" dirty="0"/>
              <a:t> step frequent </a:t>
            </a:r>
            <a:r>
              <a:rPr lang="en-US" baseline="0" dirty="0" err="1"/>
              <a:t>itemsets</a:t>
            </a:r>
            <a:r>
              <a:rPr lang="en-US" baseline="0" dirty="0"/>
              <a:t> are extracted. For each item first a subtree is extracted from the full FP-Tree that contains only the paths with the item. For extracting those subtrees the linked lists are helpful. One needs to traverse just the corresponding list and retain the paths from the traversed nodes to the root. </a:t>
            </a:r>
          </a:p>
          <a:p>
            <a:r>
              <a:rPr lang="en-US" baseline="0" dirty="0"/>
              <a:t>The figures illustrates the five resulting subtrees.</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518717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Then start processing for the item with the lowest support. First we verify that the item has sufficient support. This we can simply do by following the list and adding up all the counts found. In the example, item e would this have support 3. If the support is above threshold processing proceeds, otherwise we know that no </a:t>
            </a:r>
            <a:r>
              <a:rPr lang="en-US" baseline="0" dirty="0" err="1"/>
              <a:t>itemset</a:t>
            </a:r>
            <a:r>
              <a:rPr lang="en-US" baseline="0" dirty="0"/>
              <a:t> containing e has sufficient support.</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16197619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find that the item at hand (e.g. item e) has sufficient support,</a:t>
            </a:r>
            <a:r>
              <a:rPr lang="en-US" baseline="0" dirty="0"/>
              <a:t> then we check next whether the </a:t>
            </a:r>
            <a:r>
              <a:rPr lang="en-US" baseline="0" dirty="0" err="1"/>
              <a:t>itemsets</a:t>
            </a:r>
            <a:r>
              <a:rPr lang="en-US" baseline="0" dirty="0"/>
              <a:t> consisting of two items and ending in the item have also sufficient support. For doing so we derive now a conditional FP-Tree from the tree that we have constructed before for the item. The conditional tree is constructed in three steps:</a:t>
            </a:r>
          </a:p>
          <a:p>
            <a:pPr marL="171450" indent="-171450">
              <a:buFontTx/>
              <a:buChar char="-"/>
            </a:pPr>
            <a:r>
              <a:rPr lang="en-US" baseline="0" dirty="0"/>
              <a:t>First the support counts in the tree are updated such that only the number of </a:t>
            </a:r>
            <a:r>
              <a:rPr lang="en-US" baseline="0" dirty="0" err="1"/>
              <a:t>itemsets</a:t>
            </a:r>
            <a:r>
              <a:rPr lang="en-US" baseline="0" dirty="0"/>
              <a:t> containing the current item is considered. This can be simply performed traversing the paths from the bottom to the root.</a:t>
            </a:r>
          </a:p>
          <a:p>
            <a:pPr marL="171450" indent="-171450">
              <a:buFontTx/>
              <a:buChar char="-"/>
            </a:pPr>
            <a:r>
              <a:rPr lang="en-US" baseline="0" dirty="0"/>
              <a:t>Then the nodes corresponding to the current item are removed</a:t>
            </a:r>
          </a:p>
          <a:p>
            <a:pPr marL="171450" indent="-171450">
              <a:buFontTx/>
              <a:buChar char="-"/>
            </a:pPr>
            <a:r>
              <a:rPr lang="en-US" baseline="0" dirty="0"/>
              <a:t>Finally all nodes that have an insufficient support count are also removed from the conditional FP Tree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45</a:t>
            </a:fld>
            <a:endParaRPr lang="en-US"/>
          </a:p>
        </p:txBody>
      </p:sp>
    </p:spTree>
    <p:extLst>
      <p:ext uri="{BB962C8B-B14F-4D97-AF65-F5344CB8AC3E}">
        <p14:creationId xmlns:p14="http://schemas.microsoft.com/office/powerpoint/2010/main" val="1492577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However, it is straightforward to transform multi-dimensional association rules into single-dimensional rules, by considering different predicates applied to the same items as different items. Therefore in the following we will only consider single-dimensional association rules. As a result we will also use a simplified notation for the rules, where instead</a:t>
            </a:r>
            <a:r>
              <a:rPr lang="en-US" baseline="0" dirty="0"/>
              <a:t> of using predicates we just distinguish different items.</a:t>
            </a:r>
            <a:endParaRPr lang="en-US" dirty="0"/>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2041476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understand the construction</a:t>
            </a:r>
            <a:r>
              <a:rPr lang="en-US" baseline="0" dirty="0"/>
              <a:t> of the conditional FP Tree is that it is the FP Tree that would be constructed when we only consider the transactions that consider the </a:t>
            </a:r>
            <a:r>
              <a:rPr lang="en-US" baseline="0" dirty="0" err="1"/>
              <a:t>curent</a:t>
            </a:r>
            <a:r>
              <a:rPr lang="en-US" baseline="0" dirty="0"/>
              <a:t> item (or </a:t>
            </a:r>
            <a:r>
              <a:rPr lang="en-US" baseline="0" dirty="0" err="1"/>
              <a:t>itemset</a:t>
            </a:r>
            <a:r>
              <a:rPr lang="en-US" baseline="0" dirty="0"/>
              <a:t>) and then remove e and any non-frequent item from those </a:t>
            </a:r>
            <a:r>
              <a:rPr lang="en-US" baseline="0" dirty="0" err="1"/>
              <a:t>itemsets</a:t>
            </a:r>
            <a:r>
              <a:rPr lang="en-US" baseline="0" dirty="0"/>
              <a:t>. In the example this would be item e that we consider, and item b would be eliminated, since not frequent in the remaining transactions.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46</a:t>
            </a:fld>
            <a:endParaRPr lang="en-US"/>
          </a:p>
        </p:txBody>
      </p:sp>
    </p:spTree>
    <p:extLst>
      <p:ext uri="{BB962C8B-B14F-4D97-AF65-F5344CB8AC3E}">
        <p14:creationId xmlns:p14="http://schemas.microsoft.com/office/powerpoint/2010/main" val="1580568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C47E0B-2958-48CC-BA4E-C350203CF107}" type="slidenum">
              <a:rPr lang="en-US"/>
              <a:pPr/>
              <a:t>47</a:t>
            </a:fld>
            <a:endParaRPr lang="en-US"/>
          </a:p>
        </p:txBody>
      </p:sp>
    </p:spTree>
    <p:extLst>
      <p:ext uri="{BB962C8B-B14F-4D97-AF65-F5344CB8AC3E}">
        <p14:creationId xmlns:p14="http://schemas.microsoft.com/office/powerpoint/2010/main" val="4051345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all conditional</a:t>
            </a:r>
            <a:r>
              <a:rPr lang="en-US" baseline="0" dirty="0"/>
              <a:t> FP Trees that would be constructed from 2-itemsets ending in item e. Once the conditional FP Trees have been constructed, we can read off the support for all 2-itemsets, by traversing the lists at the leaf level (as we did first for item e itself). Once this step is finished, the algorithm continues in the same way for the remaining 2-itemsets. For example, for </a:t>
            </a:r>
            <a:r>
              <a:rPr lang="en-US" baseline="0" dirty="0" err="1"/>
              <a:t>itemset</a:t>
            </a:r>
            <a:r>
              <a:rPr lang="en-US" baseline="0" dirty="0"/>
              <a:t> de we would now construct a conditional FP Tree, by first extracting from tree (b) the tree with paths ending in de, resulting in tree (c), and then extracting the conditional FP Tree for </a:t>
            </a:r>
            <a:r>
              <a:rPr lang="en-US" baseline="0" dirty="0" err="1"/>
              <a:t>itemset</a:t>
            </a:r>
            <a:r>
              <a:rPr lang="en-US" baseline="0" dirty="0"/>
              <a:t> de (tree (d)).</a:t>
            </a:r>
          </a:p>
        </p:txBody>
      </p:sp>
      <p:sp>
        <p:nvSpPr>
          <p:cNvPr id="4" name="Slide Number Placeholder 3"/>
          <p:cNvSpPr>
            <a:spLocks noGrp="1"/>
          </p:cNvSpPr>
          <p:nvPr>
            <p:ph type="sldNum" sz="quarter" idx="10"/>
          </p:nvPr>
        </p:nvSpPr>
        <p:spPr/>
        <p:txBody>
          <a:bodyPr/>
          <a:lstStyle/>
          <a:p>
            <a:fld id="{E6C47E0B-2958-48CC-BA4E-C350203CF107}" type="slidenum">
              <a:rPr lang="en-US" smtClean="0"/>
              <a:pPr/>
              <a:t>48</a:t>
            </a:fld>
            <a:endParaRPr lang="en-US"/>
          </a:p>
        </p:txBody>
      </p:sp>
    </p:spTree>
    <p:extLst>
      <p:ext uri="{BB962C8B-B14F-4D97-AF65-F5344CB8AC3E}">
        <p14:creationId xmlns:p14="http://schemas.microsoft.com/office/powerpoint/2010/main" val="6777139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summarizes the frequent </a:t>
            </a:r>
            <a:r>
              <a:rPr lang="en-US" dirty="0" err="1"/>
              <a:t>itemsets</a:t>
            </a:r>
            <a:r>
              <a:rPr lang="en-US" dirty="0"/>
              <a:t> in the order they are detected, i.e.,  starting from</a:t>
            </a:r>
            <a:r>
              <a:rPr lang="en-US" baseline="0" dirty="0"/>
              <a:t> the items with the lowest support.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49</a:t>
            </a:fld>
            <a:endParaRPr lang="en-US"/>
          </a:p>
        </p:txBody>
      </p:sp>
    </p:spTree>
    <p:extLst>
      <p:ext uri="{BB962C8B-B14F-4D97-AF65-F5344CB8AC3E}">
        <p14:creationId xmlns:p14="http://schemas.microsoft.com/office/powerpoint/2010/main" val="12882883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a:t>FP Growth</a:t>
            </a:r>
            <a:r>
              <a:rPr lang="en-US" baseline="0" dirty="0"/>
              <a:t> </a:t>
            </a:r>
            <a:r>
              <a:rPr lang="en-US" dirty="0"/>
              <a:t>Works less efficiently for high support thresholds,</a:t>
            </a:r>
            <a:r>
              <a:rPr lang="en-US" baseline="0" dirty="0"/>
              <a:t> because it prunes only single items.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52</a:t>
            </a:fld>
            <a:endParaRPr lang="en-US"/>
          </a:p>
        </p:txBody>
      </p:sp>
    </p:spTree>
    <p:extLst>
      <p:ext uri="{BB962C8B-B14F-4D97-AF65-F5344CB8AC3E}">
        <p14:creationId xmlns:p14="http://schemas.microsoft.com/office/powerpoint/2010/main" val="19093603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228600" indent="-228600"/>
            <a:endParaRPr lang="en-US"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54</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xfrm>
            <a:off x="1050925" y="792163"/>
            <a:ext cx="5056188" cy="3792537"/>
          </a:xfrm>
          <a:ln cap="flat"/>
        </p:spPr>
      </p:sp>
      <p:sp>
        <p:nvSpPr>
          <p:cNvPr id="55300" name="Rectangle 3"/>
          <p:cNvSpPr>
            <a:spLocks noGrp="1" noChangeArrowheads="1"/>
          </p:cNvSpPr>
          <p:nvPr>
            <p:ph type="body" idx="1"/>
          </p:nvPr>
        </p:nvSpPr>
        <p:spPr>
          <a:noFill/>
          <a:ln/>
        </p:spPr>
        <p:txBody>
          <a:bodyPr/>
          <a:lstStyle/>
          <a:p>
            <a:endParaRPr lang="fr-FR"/>
          </a:p>
        </p:txBody>
      </p:sp>
      <p:sp>
        <p:nvSpPr>
          <p:cNvPr id="2" name="Slide Number Placeholder 1"/>
          <p:cNvSpPr>
            <a:spLocks noGrp="1"/>
          </p:cNvSpPr>
          <p:nvPr>
            <p:ph type="sldNum" sz="quarter" idx="10"/>
          </p:nvPr>
        </p:nvSpPr>
        <p:spPr/>
        <p:txBody>
          <a:bodyPr/>
          <a:lstStyle/>
          <a:p>
            <a:fld id="{E6C47E0B-2958-48CC-BA4E-C350203CF107}" type="slidenum">
              <a:rPr lang="en-US" smtClean="0"/>
              <a:pPr/>
              <a:t>55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This example illustrates the basic concepts used in association rule mining. </a:t>
            </a:r>
            <a:r>
              <a:rPr lang="en-US" i="1" dirty="0"/>
              <a:t>Transactions</a:t>
            </a:r>
            <a:r>
              <a:rPr lang="en-US" dirty="0"/>
              <a:t> consist of a transaction identifier and an </a:t>
            </a:r>
            <a:r>
              <a:rPr lang="en-US" i="1" dirty="0" err="1"/>
              <a:t>itemset</a:t>
            </a:r>
            <a:r>
              <a:rPr lang="en-US" dirty="0"/>
              <a:t>. The </a:t>
            </a:r>
            <a:r>
              <a:rPr lang="en-US" dirty="0" err="1"/>
              <a:t>itemset</a:t>
            </a:r>
            <a:r>
              <a:rPr lang="en-US" dirty="0"/>
              <a:t> is the set of </a:t>
            </a:r>
            <a:r>
              <a:rPr lang="en-US" i="1" dirty="0"/>
              <a:t>items</a:t>
            </a:r>
            <a:r>
              <a:rPr lang="en-US" dirty="0"/>
              <a:t> that occur jointly in a transaction (e.g., the items bought). Now we can define</a:t>
            </a:r>
            <a:r>
              <a:rPr lang="en-US" baseline="0" dirty="0"/>
              <a:t> the measures used to evaluate the quality of a rule.</a:t>
            </a:r>
            <a:endParaRPr lang="en-US" dirty="0"/>
          </a:p>
          <a:p>
            <a:r>
              <a:rPr lang="en-US" i="1" dirty="0"/>
              <a:t>Support</a:t>
            </a:r>
            <a:r>
              <a:rPr lang="en-US" dirty="0"/>
              <a:t> is the number of transactions in which the association rule holds, i.e., in which all items of the rule occur (e.g., both beer and diaper). If this number is too small, probably the rule is not relevant. Confidence is the probability that in case the body of the rule (the condition) is satisfied also the head of the rule (the conclusion) is satisfied. This indicates to which degree the rule is satisfied, in those cases where it is applicable.</a:t>
            </a:r>
          </a:p>
          <a:p>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4093716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Here we compute support and confidence for two different rules.</a:t>
            </a:r>
          </a:p>
        </p:txBody>
      </p:sp>
      <p:sp>
        <p:nvSpPr>
          <p:cNvPr id="5" name="Slide Number Placeholder 4"/>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4093716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Here we illustrate the meaning and importance of the "direction" of an association rule. We assume that in all cases the intersection areas (i.e., the support) are above the required threshold. Then four combinations for the confidence are possible. Thus association rules not only express a high probability of co-occurrence of items, such as in the last case, where confidence is high in both</a:t>
            </a:r>
            <a:r>
              <a:rPr lang="en-US" baseline="0" dirty="0"/>
              <a:t> d</a:t>
            </a:r>
            <a:r>
              <a:rPr lang="en-US" dirty="0"/>
              <a:t>irections, but also conditional dependencies among the occurrences of items (or inclusion relationships).</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1557104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600" dirty="0"/>
                  <a:t>Here we summarize the basic</a:t>
                </a:r>
                <a:r>
                  <a:rPr lang="en-US" sz="1600" baseline="0" dirty="0"/>
                  <a:t> concepts that constitute the structure of the </a:t>
                </a:r>
                <a:r>
                  <a:rPr lang="en-US" sz="1600" baseline="0" dirty="0" err="1"/>
                  <a:t>associatino</a:t>
                </a:r>
                <a:r>
                  <a:rPr lang="en-US" sz="1600" baseline="0" dirty="0"/>
                  <a:t> rule patterns and the measures for their evaluation that are used in association rule mining.</a:t>
                </a:r>
                <a:endParaRPr lang="en-US" sz="1600" dirty="0"/>
              </a:p>
              <a:p>
                <a:pPr lvl="0" algn="l">
                  <a:spcBef>
                    <a:spcPct val="20000"/>
                  </a:spcBef>
                </a:pPr>
                <a:endParaRPr lang="en-US" sz="1600" dirty="0">
                  <a:solidFill>
                    <a:schemeClr val="tx1"/>
                  </a:solidFill>
                  <a:latin typeface="Comic Sans MS"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a:t>The support is computed as the number of occurrences</a:t>
                </a:r>
                <a:r>
                  <a:rPr lang="en-GB" baseline="0" dirty="0"/>
                  <a:t> of A and B together in a transaction, divided by the total number of transactions. This corresponds to the </a:t>
                </a:r>
                <a:r>
                  <a:rPr lang="en-US" sz="1200" dirty="0">
                    <a:solidFill>
                      <a:schemeClr val="tx1"/>
                    </a:solidFill>
                    <a:latin typeface="Comic Sans MS" charset="0"/>
                  </a:rPr>
                  <a:t>probability that a transaction contains </a:t>
                </a:r>
                <a:r>
                  <a:rPr kumimoji="0" lang="en-GB" sz="2400" b="0" i="0" u="none" strike="noStrike" kern="0" cap="none" spc="0" normalizeH="0" baseline="0" noProof="0" dirty="0">
                    <a:ln>
                      <a:noFill/>
                    </a:ln>
                    <a:solidFill>
                      <a:srgbClr val="000000"/>
                    </a:solidFill>
                    <a:effectLst/>
                    <a:uLnTx/>
                    <a:uFillTx/>
                    <a:latin typeface="Calibri"/>
                    <a:ea typeface="+mn-ea"/>
                    <a:cs typeface="Calibri"/>
                  </a:rPr>
                  <a:t>A </a:t>
                </a:r>
                <a14:m>
                  <m:oMath xmlns:m="http://schemas.openxmlformats.org/officeDocument/2006/math">
                    <m:r>
                      <a:rPr kumimoji="0" lang="en-GB" sz="2400" b="0" i="1" u="none" strike="noStrike" kern="0" cap="none" spc="0" normalizeH="0" baseline="0" noProof="0" smtClean="0">
                        <a:ln>
                          <a:noFill/>
                        </a:ln>
                        <a:solidFill>
                          <a:srgbClr val="000000"/>
                        </a:solidFill>
                        <a:effectLst/>
                        <a:uLnTx/>
                        <a:uFillTx/>
                        <a:latin typeface="Cambria Math" charset="0"/>
                        <a:ea typeface="Cambria Math" charset="0"/>
                        <a:cs typeface="Cambria Math" charset="0"/>
                      </a:rPr>
                      <m:t>∪</m:t>
                    </m:r>
                  </m:oMath>
                </a14:m>
                <a:r>
                  <a:rPr kumimoji="0" lang="en-GB" sz="2400" b="0" i="0" u="none" strike="noStrike" kern="0" cap="none" spc="0" normalizeH="0" baseline="0" noProof="0" dirty="0">
                    <a:ln>
                      <a:noFill/>
                    </a:ln>
                    <a:solidFill>
                      <a:srgbClr val="000000"/>
                    </a:solidFill>
                    <a:effectLst/>
                    <a:uLnTx/>
                    <a:uFillTx/>
                    <a:latin typeface="Calibri"/>
                    <a:ea typeface="+mn-ea"/>
                    <a:cs typeface="Calibri"/>
                  </a:rPr>
                  <a:t> B.</a:t>
                </a:r>
                <a:r>
                  <a:rPr lang="en-US" sz="1200" dirty="0">
                    <a:solidFill>
                      <a:schemeClr val="tx1"/>
                    </a:solidFill>
                    <a:latin typeface="Comic Sans MS" charset="0"/>
                  </a:rPr>
                  <a:t> </a:t>
                </a:r>
                <a:endParaRPr lang="en-GB" baseline="0" dirty="0"/>
              </a:p>
              <a:p>
                <a:endParaRPr lang="en-GB" baseline="0" dirty="0"/>
              </a:p>
              <a:p>
                <a:pPr lvl="0" algn="l">
                  <a:spcBef>
                    <a:spcPct val="20000"/>
                  </a:spcBef>
                </a:pPr>
                <a:r>
                  <a:rPr lang="en-GB" baseline="0" dirty="0"/>
                  <a:t>The confidence is computed as the support of A U B divided by the support of A, that is, </a:t>
                </a:r>
                <a:r>
                  <a:rPr lang="en-GB" dirty="0"/>
                  <a:t>the frequency of the elements</a:t>
                </a:r>
                <a:r>
                  <a:rPr lang="en-GB" baseline="0" dirty="0"/>
                  <a:t> in the union of</a:t>
                </a:r>
                <a:r>
                  <a:rPr lang="en-GB" dirty="0"/>
                  <a:t> </a:t>
                </a:r>
                <a:r>
                  <a:rPr lang="en-GB" baseline="0" dirty="0"/>
                  <a:t>A and B in a transaction divided by the frequency of A. This corresponds to the </a:t>
                </a:r>
                <a:r>
                  <a:rPr lang="en-US" sz="1600" dirty="0">
                    <a:solidFill>
                      <a:schemeClr val="tx1"/>
                    </a:solidFill>
                    <a:latin typeface="Comic Sans MS" charset="0"/>
                  </a:rPr>
                  <a:t>conditional probability that a transaction having A also contains B </a:t>
                </a:r>
              </a:p>
              <a:p>
                <a:endParaRPr lang="en-GB"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600" dirty="0" smtClean="0"/>
                  <a:t>Here we summarize the basic</a:t>
                </a:r>
                <a:r>
                  <a:rPr lang="en-US" sz="1600" baseline="0" dirty="0" smtClean="0"/>
                  <a:t> concepts that constitute the structure of the </a:t>
                </a:r>
                <a:r>
                  <a:rPr lang="en-US" sz="1600" baseline="0" dirty="0" err="1" smtClean="0"/>
                  <a:t>associatino</a:t>
                </a:r>
                <a:r>
                  <a:rPr lang="en-US" sz="1600" baseline="0" dirty="0" smtClean="0"/>
                  <a:t> rule patterns and the measures for their evaluation that are used in association rule mining.</a:t>
                </a:r>
                <a:endParaRPr lang="en-US" sz="1600" dirty="0" smtClean="0"/>
              </a:p>
              <a:p>
                <a:pPr lvl="0" algn="l">
                  <a:spcBef>
                    <a:spcPct val="20000"/>
                  </a:spcBef>
                </a:pPr>
                <a:endParaRPr lang="en-US" sz="1600" dirty="0" smtClean="0">
                  <a:solidFill>
                    <a:schemeClr val="tx1"/>
                  </a:solidFill>
                  <a:latin typeface="Comic Sans MS"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The support is computed as the number of occurrences</a:t>
                </a:r>
                <a:r>
                  <a:rPr lang="en-GB" baseline="0" dirty="0" smtClean="0"/>
                  <a:t> of A and B together in a transaction, divided by the total number of transactions. This corresponds to the </a:t>
                </a:r>
                <a:r>
                  <a:rPr lang="en-US" sz="1200" dirty="0" smtClean="0">
                    <a:solidFill>
                      <a:schemeClr val="tx1"/>
                    </a:solidFill>
                    <a:latin typeface="Comic Sans MS" charset="0"/>
                  </a:rPr>
                  <a:t>probability that a transaction contains </a:t>
                </a:r>
                <a:r>
                  <a:rPr kumimoji="0" lang="en-GB" sz="2400" b="0" i="0" u="none" strike="noStrike" kern="0" cap="none" spc="0" normalizeH="0" baseline="0" noProof="0" dirty="0" smtClean="0">
                    <a:ln>
                      <a:noFill/>
                    </a:ln>
                    <a:solidFill>
                      <a:srgbClr val="000000"/>
                    </a:solidFill>
                    <a:effectLst/>
                    <a:uLnTx/>
                    <a:uFillTx/>
                    <a:latin typeface="Calibri"/>
                    <a:ea typeface="+mn-ea"/>
                    <a:cs typeface="Calibri"/>
                  </a:rPr>
                  <a:t>A </a:t>
                </a:r>
                <a:r>
                  <a:rPr kumimoji="0" lang="en-GB" sz="2400" b="0" i="0" u="none" strike="noStrike" kern="0" cap="none" spc="0" normalizeH="0" baseline="0" noProof="0" smtClean="0">
                    <a:ln>
                      <a:noFill/>
                    </a:ln>
                    <a:solidFill>
                      <a:srgbClr val="000000"/>
                    </a:solidFill>
                    <a:effectLst/>
                    <a:uLnTx/>
                    <a:uFillTx/>
                    <a:latin typeface="Cambria Math" charset="0"/>
                    <a:ea typeface="Cambria Math" charset="0"/>
                    <a:cs typeface="Cambria Math" charset="0"/>
                  </a:rPr>
                  <a:t>∪</a:t>
                </a:r>
                <a:r>
                  <a:rPr kumimoji="0" lang="en-GB" sz="2400" b="0" i="0" u="none" strike="noStrike" kern="0" cap="none" spc="0" normalizeH="0" baseline="0" noProof="0" dirty="0" smtClean="0">
                    <a:ln>
                      <a:noFill/>
                    </a:ln>
                    <a:solidFill>
                      <a:srgbClr val="000000"/>
                    </a:solidFill>
                    <a:effectLst/>
                    <a:uLnTx/>
                    <a:uFillTx/>
                    <a:latin typeface="Calibri"/>
                    <a:ea typeface="+mn-ea"/>
                    <a:cs typeface="Calibri"/>
                  </a:rPr>
                  <a:t> B.</a:t>
                </a:r>
                <a:r>
                  <a:rPr lang="en-US" sz="1200" dirty="0" smtClean="0">
                    <a:solidFill>
                      <a:schemeClr val="tx1"/>
                    </a:solidFill>
                    <a:latin typeface="Comic Sans MS" charset="0"/>
                  </a:rPr>
                  <a:t> </a:t>
                </a:r>
                <a:endParaRPr lang="en-GB" baseline="0" dirty="0" smtClean="0"/>
              </a:p>
              <a:p>
                <a:endParaRPr lang="en-GB" baseline="0" dirty="0" smtClean="0"/>
              </a:p>
              <a:p>
                <a:pPr lvl="0" algn="l">
                  <a:spcBef>
                    <a:spcPct val="20000"/>
                  </a:spcBef>
                </a:pPr>
                <a:r>
                  <a:rPr lang="en-GB" baseline="0" dirty="0" smtClean="0"/>
                  <a:t>The confidence is computed as the support of A U B divided by the support of A, that is, </a:t>
                </a:r>
                <a:r>
                  <a:rPr lang="en-GB" dirty="0" smtClean="0"/>
                  <a:t>the frequency of the elements</a:t>
                </a:r>
                <a:r>
                  <a:rPr lang="en-GB" baseline="0" dirty="0" smtClean="0"/>
                  <a:t> in the union of</a:t>
                </a:r>
                <a:r>
                  <a:rPr lang="en-GB" dirty="0" smtClean="0"/>
                  <a:t> </a:t>
                </a:r>
                <a:r>
                  <a:rPr lang="en-GB" baseline="0" dirty="0" smtClean="0"/>
                  <a:t>A and B in a transaction divided by the frequency of A. This corresponds to the </a:t>
                </a:r>
                <a:r>
                  <a:rPr lang="en-US" sz="1600" dirty="0" smtClean="0">
                    <a:solidFill>
                      <a:schemeClr val="tx1"/>
                    </a:solidFill>
                    <a:latin typeface="Comic Sans MS" charset="0"/>
                  </a:rPr>
                  <a:t>conditional probability that a transaction having A also contains B </a:t>
                </a:r>
              </a:p>
              <a:p>
                <a:endParaRPr lang="en-GB" dirty="0" smtClean="0"/>
              </a:p>
              <a:p>
                <a:endParaRPr lang="en-US" dirty="0"/>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1034739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problem of mining association rules is now defined as follows: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Given</a:t>
            </a:r>
            <a:r>
              <a:rPr lang="en-US" baseline="0" dirty="0"/>
              <a:t> a database of transactions, </a:t>
            </a:r>
            <a:r>
              <a:rPr lang="en-US" sz="1200" dirty="0">
                <a:solidFill>
                  <a:srgbClr val="000000"/>
                </a:solidFill>
              </a:rPr>
              <a:t>find all rules that correlate the presence of one set of items with that of another set of items where the support and the confidence are above a given threshold. In other words, find all rules that have high support and confidence.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a:p>
        </p:txBody>
      </p:sp>
      <p:sp>
        <p:nvSpPr>
          <p:cNvPr id="5" name="Slide Number Placeholder 4"/>
          <p:cNvSpPr>
            <a:spLocks noGrp="1"/>
          </p:cNvSpPr>
          <p:nvPr>
            <p:ph type="sldNum" sz="quarter" idx="10"/>
          </p:nvPr>
        </p:nvSpPr>
        <p:spPr/>
        <p:txBody>
          <a:bodyPr/>
          <a:lstStyle/>
          <a:p>
            <a:fld id="{E6C47E0B-2958-48CC-BA4E-C350203CF107}" type="slidenum">
              <a:rPr lang="en-US" smtClean="0"/>
              <a:pPr/>
              <a:t>12</a:t>
            </a:fld>
            <a:endParaRPr lang="en-US"/>
          </a:p>
        </p:txBody>
      </p:sp>
    </p:spTree>
    <p:extLst>
      <p:ext uri="{BB962C8B-B14F-4D97-AF65-F5344CB8AC3E}">
        <p14:creationId xmlns:p14="http://schemas.microsoft.com/office/powerpoint/2010/main" val="327588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©2021,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Association Rule Mining-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28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5.emf"/><Relationship Id="rId18" Type="http://schemas.openxmlformats.org/officeDocument/2006/relationships/oleObject" Target="../embeddings/oleObject12.bin"/><Relationship Id="rId3" Type="http://schemas.openxmlformats.org/officeDocument/2006/relationships/notesSlide" Target="../notesSlides/notesSlide20.xml"/><Relationship Id="rId7" Type="http://schemas.openxmlformats.org/officeDocument/2006/relationships/image" Target="../media/image12.emf"/><Relationship Id="rId12" Type="http://schemas.openxmlformats.org/officeDocument/2006/relationships/oleObject" Target="../embeddings/oleObject9.bin"/><Relationship Id="rId17" Type="http://schemas.openxmlformats.org/officeDocument/2006/relationships/image" Target="../media/image17.emf"/><Relationship Id="rId2" Type="http://schemas.openxmlformats.org/officeDocument/2006/relationships/slideLayout" Target="../slideLayouts/slideLayout2.xml"/><Relationship Id="rId16" Type="http://schemas.openxmlformats.org/officeDocument/2006/relationships/oleObject" Target="../embeddings/oleObject11.bin"/><Relationship Id="rId1" Type="http://schemas.openxmlformats.org/officeDocument/2006/relationships/vmlDrawing" Target="../drawings/vmlDrawing5.vml"/><Relationship Id="rId6" Type="http://schemas.openxmlformats.org/officeDocument/2006/relationships/oleObject" Target="../embeddings/oleObject6.bin"/><Relationship Id="rId11" Type="http://schemas.openxmlformats.org/officeDocument/2006/relationships/image" Target="../media/image14.emf"/><Relationship Id="rId5" Type="http://schemas.openxmlformats.org/officeDocument/2006/relationships/image" Target="../media/image11.emf"/><Relationship Id="rId15" Type="http://schemas.openxmlformats.org/officeDocument/2006/relationships/image" Target="../media/image16.emf"/><Relationship Id="rId10" Type="http://schemas.openxmlformats.org/officeDocument/2006/relationships/oleObject" Target="../embeddings/oleObject8.bin"/><Relationship Id="rId19" Type="http://schemas.openxmlformats.org/officeDocument/2006/relationships/image" Target="../media/image18.emf"/><Relationship Id="rId4" Type="http://schemas.openxmlformats.org/officeDocument/2006/relationships/oleObject" Target="../embeddings/oleObject5.bin"/><Relationship Id="rId9" Type="http://schemas.openxmlformats.org/officeDocument/2006/relationships/image" Target="../media/image13.emf"/><Relationship Id="rId1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2.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20.emf"/><Relationship Id="rId5" Type="http://schemas.openxmlformats.org/officeDocument/2006/relationships/image" Target="../media/image11.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5. Association Rule Mining</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70230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10 </a:t>
            </a:r>
            <a:r>
              <a:rPr lang="en-GB" sz="3200" dirty="0" err="1"/>
              <a:t>itemsets</a:t>
            </a:r>
            <a:r>
              <a:rPr lang="en-GB" sz="3200" dirty="0"/>
              <a:t> out of 100 contain item A, of which 5 also contain B. The rule A </a:t>
            </a:r>
            <a:r>
              <a:rPr lang="en-GB" sz="2800" dirty="0">
                <a:solidFill>
                  <a:srgbClr val="000000"/>
                </a:solidFill>
                <a:latin typeface="Wingdings"/>
                <a:ea typeface="Wingdings"/>
                <a:cs typeface="Wingdings"/>
                <a:sym typeface="Wingdings"/>
              </a:rPr>
              <a:t></a:t>
            </a:r>
            <a:r>
              <a:rPr lang="en-GB" sz="3200" dirty="0"/>
              <a:t> B has:</a:t>
            </a:r>
          </a:p>
        </p:txBody>
      </p:sp>
      <p:sp>
        <p:nvSpPr>
          <p:cNvPr id="13314" name="TPAnswers"/>
          <p:cNvSpPr>
            <a:spLocks noGrp="1"/>
          </p:cNvSpPr>
          <p:nvPr>
            <p:ph idx="1"/>
            <p:custDataLst>
              <p:tags r:id="rId2"/>
            </p:custDataLst>
          </p:nvPr>
        </p:nvSpPr>
        <p:spPr/>
        <p:txBody>
          <a:bodyPr>
            <a:normAutofit/>
          </a:bodyPr>
          <a:lstStyle/>
          <a:p>
            <a:pPr marL="857250" indent="-514350">
              <a:buFont typeface="+mj-lt"/>
              <a:buAutoNum type="alphaUcPeriod"/>
            </a:pPr>
            <a:r>
              <a:rPr lang="en-GB" sz="2800" dirty="0">
                <a:cs typeface="Calibri"/>
              </a:rPr>
              <a:t>5% support and 10% confidence</a:t>
            </a:r>
          </a:p>
          <a:p>
            <a:pPr marL="857250" indent="-514350">
              <a:buFont typeface="+mj-lt"/>
              <a:buAutoNum type="alphaUcPeriod"/>
            </a:pPr>
            <a:r>
              <a:rPr lang="en-GB" sz="2800" dirty="0"/>
              <a:t>10% support and 50% confidence</a:t>
            </a:r>
          </a:p>
          <a:p>
            <a:pPr marL="857250" indent="-514350">
              <a:buFont typeface="+mj-lt"/>
              <a:buAutoNum type="alphaUcPeriod"/>
            </a:pPr>
            <a:r>
              <a:rPr lang="en-GB" sz="2800" dirty="0">
                <a:cs typeface="Calibri"/>
              </a:rPr>
              <a:t>5% support and 50% confidence</a:t>
            </a:r>
          </a:p>
          <a:p>
            <a:pPr marL="857250" indent="-514350">
              <a:buFont typeface="+mj-lt"/>
              <a:buAutoNum type="alphaUcPeriod"/>
            </a:pPr>
            <a:r>
              <a:rPr lang="en-GB" sz="2800" dirty="0">
                <a:cs typeface="Calibri"/>
              </a:rPr>
              <a:t>10% support and 10% confidence</a:t>
            </a:r>
          </a:p>
        </p:txBody>
      </p:sp>
      <p:sp>
        <p:nvSpPr>
          <p:cNvPr id="2" name="Footer Placeholder 1">
            <a:extLst>
              <a:ext uri="{FF2B5EF4-FFF2-40B4-BE49-F238E27FC236}">
                <a16:creationId xmlns:a16="http://schemas.microsoft.com/office/drawing/2014/main" id="{792D5470-71F7-B040-BC7E-C965BF6B59D5}"/>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10 </a:t>
            </a:r>
            <a:r>
              <a:rPr lang="en-GB" sz="3200" dirty="0" err="1"/>
              <a:t>itemsets</a:t>
            </a:r>
            <a:r>
              <a:rPr lang="en-GB" sz="3200" dirty="0"/>
              <a:t> out of 100 contain item A, of which 5 also contain B. The rule B </a:t>
            </a:r>
            <a:r>
              <a:rPr lang="en-GB" sz="2800" dirty="0">
                <a:solidFill>
                  <a:srgbClr val="000000"/>
                </a:solidFill>
                <a:latin typeface="Wingdings"/>
                <a:ea typeface="Wingdings"/>
                <a:cs typeface="Wingdings"/>
                <a:sym typeface="Wingdings"/>
              </a:rPr>
              <a:t></a:t>
            </a:r>
            <a:r>
              <a:rPr lang="en-GB" sz="3200" dirty="0"/>
              <a:t> A has:</a:t>
            </a:r>
          </a:p>
        </p:txBody>
      </p:sp>
      <p:sp>
        <p:nvSpPr>
          <p:cNvPr id="13314" name="TPAnswers"/>
          <p:cNvSpPr>
            <a:spLocks noGrp="1"/>
          </p:cNvSpPr>
          <p:nvPr>
            <p:ph idx="1"/>
            <p:custDataLst>
              <p:tags r:id="rId2"/>
            </p:custDataLst>
          </p:nvPr>
        </p:nvSpPr>
        <p:spPr/>
        <p:txBody>
          <a:bodyPr>
            <a:normAutofit/>
          </a:bodyPr>
          <a:lstStyle/>
          <a:p>
            <a:pPr marL="857250" indent="-514350">
              <a:buFont typeface="+mj-lt"/>
              <a:buAutoNum type="alphaUcPeriod"/>
            </a:pPr>
            <a:r>
              <a:rPr lang="en-GB" sz="2800" dirty="0"/>
              <a:t>unknown support and 50% confidence</a:t>
            </a:r>
          </a:p>
          <a:p>
            <a:pPr marL="857250" indent="-514350">
              <a:buFont typeface="+mj-lt"/>
              <a:buAutoNum type="alphaUcPeriod"/>
            </a:pPr>
            <a:r>
              <a:rPr lang="en-GB" sz="2800" dirty="0"/>
              <a:t>unknown support and unknown confidence</a:t>
            </a:r>
          </a:p>
          <a:p>
            <a:pPr marL="857250" indent="-514350">
              <a:buFont typeface="+mj-lt"/>
              <a:buAutoNum type="alphaUcPeriod"/>
            </a:pPr>
            <a:r>
              <a:rPr lang="en-GB" sz="2800" dirty="0"/>
              <a:t>5% support and 50% confidence</a:t>
            </a:r>
          </a:p>
          <a:p>
            <a:pPr marL="857250" indent="-514350">
              <a:buFont typeface="+mj-lt"/>
              <a:buAutoNum type="alphaUcPeriod"/>
            </a:pPr>
            <a:r>
              <a:rPr lang="en-GB" sz="2800" dirty="0"/>
              <a:t>5% support and unknown confidence</a:t>
            </a:r>
          </a:p>
        </p:txBody>
      </p:sp>
      <p:sp>
        <p:nvSpPr>
          <p:cNvPr id="2" name="Footer Placeholder 1">
            <a:extLst>
              <a:ext uri="{FF2B5EF4-FFF2-40B4-BE49-F238E27FC236}">
                <a16:creationId xmlns:a16="http://schemas.microsoft.com/office/drawing/2014/main" id="{C269673E-97AF-584D-8373-BC479E57A2A2}"/>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Association Rule Mining: Problem</a:t>
            </a:r>
          </a:p>
        </p:txBody>
      </p:sp>
      <p:sp>
        <p:nvSpPr>
          <p:cNvPr id="3" name="Content Placeholder 2"/>
          <p:cNvSpPr>
            <a:spLocks noGrp="1"/>
          </p:cNvSpPr>
          <p:nvPr>
            <p:ph idx="1"/>
          </p:nvPr>
        </p:nvSpPr>
        <p:spPr/>
        <p:txBody>
          <a:bodyPr/>
          <a:lstStyle/>
          <a:p>
            <a:r>
              <a:rPr lang="en-GB" dirty="0"/>
              <a:t>Problem</a:t>
            </a:r>
          </a:p>
          <a:p>
            <a:r>
              <a:rPr lang="en-GB" dirty="0"/>
              <a:t>	Given a database D of transactions (</a:t>
            </a:r>
            <a:r>
              <a:rPr lang="en-GB" dirty="0" err="1"/>
              <a:t>tid</a:t>
            </a:r>
            <a:r>
              <a:rPr lang="en-GB" dirty="0"/>
              <a:t>, T)</a:t>
            </a:r>
          </a:p>
          <a:p>
            <a:endParaRPr lang="en-GB" dirty="0"/>
          </a:p>
          <a:p>
            <a:r>
              <a:rPr lang="en-GB" dirty="0"/>
              <a:t>Find</a:t>
            </a:r>
          </a:p>
          <a:p>
            <a:r>
              <a:rPr lang="en-GB" dirty="0"/>
              <a:t>	all rules A </a:t>
            </a:r>
            <a:r>
              <a:rPr lang="en-GB" sz="2800" dirty="0">
                <a:solidFill>
                  <a:srgbClr val="000000"/>
                </a:solidFill>
                <a:latin typeface="Wingdings"/>
                <a:ea typeface="Wingdings"/>
                <a:cs typeface="Wingdings"/>
                <a:sym typeface="Wingdings"/>
              </a:rPr>
              <a:t></a:t>
            </a:r>
            <a:r>
              <a:rPr lang="en-GB" dirty="0"/>
              <a:t> B [s, c] </a:t>
            </a:r>
          </a:p>
          <a:p>
            <a:r>
              <a:rPr lang="en-GB" dirty="0"/>
              <a:t>	such that s &gt; </a:t>
            </a:r>
            <a:r>
              <a:rPr lang="en-GB" dirty="0" err="1"/>
              <a:t>s</a:t>
            </a:r>
            <a:r>
              <a:rPr lang="en-GB" baseline="-25000" dirty="0" err="1"/>
              <a:t>min</a:t>
            </a:r>
            <a:r>
              <a:rPr lang="en-GB" dirty="0"/>
              <a:t> 	(high support)</a:t>
            </a:r>
          </a:p>
          <a:p>
            <a:r>
              <a:rPr lang="en-GB" dirty="0"/>
              <a:t>	and c &gt; </a:t>
            </a:r>
            <a:r>
              <a:rPr lang="en-GB" dirty="0" err="1"/>
              <a:t>c</a:t>
            </a:r>
            <a:r>
              <a:rPr lang="en-GB" baseline="-25000" dirty="0" err="1"/>
              <a:t>min</a:t>
            </a:r>
            <a:r>
              <a:rPr lang="en-GB" dirty="0"/>
              <a:t> 		(high confidence)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96611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Association Rule Mining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t>Two step approach:</a:t>
                </a:r>
              </a:p>
              <a:p>
                <a:r>
                  <a:rPr lang="en-GB" sz="2800" dirty="0"/>
                  <a:t>	</a:t>
                </a:r>
              </a:p>
              <a:p>
                <a:r>
                  <a:rPr lang="en-GB" sz="2800" dirty="0"/>
                  <a:t>	1. Find </a:t>
                </a:r>
                <a:r>
                  <a:rPr lang="en-GB" sz="2800" b="1" dirty="0"/>
                  <a:t>frequent</a:t>
                </a:r>
                <a:r>
                  <a:rPr lang="en-GB" sz="2800" i="1" dirty="0"/>
                  <a:t> </a:t>
                </a:r>
                <a:r>
                  <a:rPr lang="en-GB" sz="2800" dirty="0" err="1"/>
                  <a:t>itemsets</a:t>
                </a:r>
                <a:endParaRPr lang="en-GB" sz="2800" dirty="0"/>
              </a:p>
              <a:p>
                <a:r>
                  <a:rPr lang="en-GB" sz="2800" dirty="0"/>
                  <a:t>		</a:t>
                </a:r>
                <a14:m>
                  <m:oMath xmlns:m="http://schemas.openxmlformats.org/officeDocument/2006/math">
                    <m:r>
                      <a:rPr lang="fr-CH" sz="2800" b="0" i="1" smtClean="0">
                        <a:latin typeface="Cambria Math" charset="0"/>
                      </a:rPr>
                      <m:t>𝐽</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𝐼</m:t>
                    </m:r>
                  </m:oMath>
                </a14:m>
                <a:r>
                  <a:rPr lang="en-GB" sz="2800" dirty="0"/>
                  <a:t> such that </a:t>
                </a:r>
                <a14:m>
                  <m:oMath xmlns:m="http://schemas.openxmlformats.org/officeDocument/2006/math">
                    <m:r>
                      <a:rPr lang="fr-CH" sz="2800" b="0" i="1" smtClean="0">
                        <a:latin typeface="Cambria Math" charset="0"/>
                      </a:rPr>
                      <m:t>𝑝</m:t>
                    </m:r>
                    <m:d>
                      <m:dPr>
                        <m:ctrlPr>
                          <a:rPr lang="fr-CH" sz="2800" b="0" i="1" smtClean="0">
                            <a:latin typeface="Cambria Math" panose="02040503050406030204" pitchFamily="18" charset="0"/>
                          </a:rPr>
                        </m:ctrlPr>
                      </m:dPr>
                      <m:e>
                        <m:r>
                          <a:rPr lang="fr-CH" sz="2800" b="0" i="1" smtClean="0">
                            <a:latin typeface="Cambria Math" charset="0"/>
                          </a:rPr>
                          <m:t>𝐽</m:t>
                        </m:r>
                      </m:e>
                    </m:d>
                    <m:r>
                      <a:rPr lang="fr-CH" sz="2800" b="0" i="1" smtClean="0">
                        <a:latin typeface="Cambria Math" charset="0"/>
                      </a:rPr>
                      <m:t>&gt;</m:t>
                    </m:r>
                    <m:sSub>
                      <m:sSubPr>
                        <m:ctrlPr>
                          <a:rPr lang="fr-CH" sz="2800" b="0" i="1" smtClean="0">
                            <a:latin typeface="Cambria Math" panose="02040503050406030204" pitchFamily="18" charset="0"/>
                          </a:rPr>
                        </m:ctrlPr>
                      </m:sSubPr>
                      <m:e>
                        <m:r>
                          <a:rPr lang="fr-CH" sz="2800" b="0" i="1" smtClean="0">
                            <a:latin typeface="Cambria Math" charset="0"/>
                          </a:rPr>
                          <m:t>𝑠</m:t>
                        </m:r>
                      </m:e>
                      <m:sub>
                        <m:r>
                          <a:rPr lang="fr-CH" sz="2800" b="0" i="1" smtClean="0">
                            <a:latin typeface="Cambria Math" charset="0"/>
                          </a:rPr>
                          <m:t>𝑚𝑖𝑛</m:t>
                        </m:r>
                      </m:sub>
                    </m:sSub>
                  </m:oMath>
                </a14:m>
                <a:endParaRPr lang="en-GB" sz="2800" baseline="-25000" dirty="0"/>
              </a:p>
              <a:p>
                <a:r>
                  <a:rPr lang="en-GB" sz="2800" baseline="-25000" dirty="0"/>
                  <a:t>	</a:t>
                </a:r>
              </a:p>
              <a:p>
                <a:r>
                  <a:rPr lang="en-GB" sz="2800" baseline="-25000" dirty="0"/>
                  <a:t>	</a:t>
                </a:r>
                <a:r>
                  <a:rPr lang="en-GB" sz="2800" dirty="0"/>
                  <a:t>2. Select </a:t>
                </a:r>
                <a:r>
                  <a:rPr lang="en-GB" sz="2800" b="1" dirty="0"/>
                  <a:t>pertinent</a:t>
                </a:r>
                <a:r>
                  <a:rPr lang="en-GB" sz="2800" dirty="0"/>
                  <a:t> rules</a:t>
                </a:r>
              </a:p>
              <a:p>
                <a:r>
                  <a:rPr lang="en-GB" sz="2800" dirty="0"/>
                  <a:t>		A </a:t>
                </a:r>
                <a:r>
                  <a:rPr lang="en-GB" sz="2400" dirty="0">
                    <a:solidFill>
                      <a:srgbClr val="000000"/>
                    </a:solidFill>
                    <a:latin typeface="Wingdings"/>
                    <a:ea typeface="Wingdings"/>
                    <a:cs typeface="Wingdings"/>
                    <a:sym typeface="Wingdings"/>
                  </a:rPr>
                  <a:t></a:t>
                </a:r>
                <a:r>
                  <a:rPr lang="en-GB" sz="2800" dirty="0"/>
                  <a:t> B such that </a:t>
                </a:r>
                <a14:m>
                  <m:oMath xmlns:m="http://schemas.openxmlformats.org/officeDocument/2006/math">
                    <m:r>
                      <a:rPr lang="fr-CH" sz="2800" b="0" i="1" smtClean="0">
                        <a:latin typeface="Cambria Math" charset="0"/>
                      </a:rPr>
                      <m:t>𝐴</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𝐵</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𝐽</m:t>
                    </m:r>
                  </m:oMath>
                </a14:m>
                <a:endParaRPr lang="en-GB" sz="2800" dirty="0"/>
              </a:p>
              <a:p>
                <a:r>
                  <a:rPr lang="en-GB" sz="2800" dirty="0"/>
                  <a:t>		and</a:t>
                </a:r>
              </a:p>
              <a:p>
                <a:r>
                  <a:rPr lang="en-GB" sz="2800" dirty="0"/>
                  <a:t>		</a:t>
                </a:r>
                <a14:m>
                  <m:oMath xmlns:m="http://schemas.openxmlformats.org/officeDocument/2006/math">
                    <m:r>
                      <a:rPr lang="fr-CH" sz="2800" b="0" i="1" smtClean="0">
                        <a:latin typeface="Cambria Math" charset="0"/>
                      </a:rPr>
                      <m:t>𝑝</m:t>
                    </m:r>
                    <m:d>
                      <m:dPr>
                        <m:ctrlPr>
                          <a:rPr lang="fr-CH" sz="2800" b="0" i="1" smtClean="0">
                            <a:latin typeface="Cambria Math" panose="02040503050406030204" pitchFamily="18" charset="0"/>
                          </a:rPr>
                        </m:ctrlPr>
                      </m:dPr>
                      <m:e>
                        <m:r>
                          <a:rPr lang="fr-CH" sz="2800" b="0" i="1" smtClean="0">
                            <a:latin typeface="Cambria Math" charset="0"/>
                          </a:rPr>
                          <m:t>𝐵</m:t>
                        </m:r>
                      </m:e>
                      <m:e>
                        <m:r>
                          <a:rPr lang="fr-CH" sz="2800" b="0" i="1" smtClean="0">
                            <a:latin typeface="Cambria Math" charset="0"/>
                          </a:rPr>
                          <m:t>𝐴</m:t>
                        </m:r>
                      </m:e>
                    </m:d>
                    <m:r>
                      <a:rPr lang="fr-CH" sz="2800" b="0" i="1" smtClean="0">
                        <a:latin typeface="Cambria Math" charset="0"/>
                      </a:rPr>
                      <m:t>&gt;</m:t>
                    </m:r>
                    <m:sSub>
                      <m:sSubPr>
                        <m:ctrlPr>
                          <a:rPr lang="fr-CH" sz="2800" b="0" i="1" smtClean="0">
                            <a:latin typeface="Cambria Math" panose="02040503050406030204" pitchFamily="18" charset="0"/>
                          </a:rPr>
                        </m:ctrlPr>
                      </m:sSubPr>
                      <m:e>
                        <m:r>
                          <a:rPr lang="fr-CH" sz="2800" b="0" i="1" smtClean="0">
                            <a:latin typeface="Cambria Math" charset="0"/>
                          </a:rPr>
                          <m:t>𝑐</m:t>
                        </m:r>
                      </m:e>
                      <m:sub>
                        <m:r>
                          <m:rPr>
                            <m:sty m:val="p"/>
                          </m:rPr>
                          <a:rPr lang="fr-CH" sz="2800">
                            <a:latin typeface="Cambria Math" charset="0"/>
                          </a:rPr>
                          <m:t>min</m:t>
                        </m:r>
                      </m:sub>
                    </m:sSub>
                  </m:oMath>
                </a14:m>
                <a:r>
                  <a:rPr lang="en-GB" sz="28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966601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 </a:t>
            </a:r>
            <a:r>
              <a:rPr lang="en-GB" dirty="0" err="1"/>
              <a:t>Itemsets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GB" sz="2800" dirty="0"/>
              </a:p>
              <a:p>
                <a:endParaRPr lang="en-GB" sz="2800" dirty="0"/>
              </a:p>
              <a:p>
                <a:endParaRPr lang="en-GB" sz="2800" dirty="0"/>
              </a:p>
              <a:p>
                <a:pPr marL="514350" indent="-514350">
                  <a:buFont typeface="+mj-lt"/>
                  <a:buAutoNum type="arabicPeriod"/>
                </a:pPr>
                <a:r>
                  <a:rPr lang="en-GB" sz="2800" dirty="0"/>
                  <a:t>A </a:t>
                </a:r>
                <a:r>
                  <a:rPr lang="en-GB" sz="2400" dirty="0">
                    <a:solidFill>
                      <a:srgbClr val="000000"/>
                    </a:solidFill>
                    <a:latin typeface="Wingdings"/>
                    <a:ea typeface="Wingdings"/>
                    <a:cs typeface="Wingdings"/>
                    <a:sym typeface="Wingdings"/>
                  </a:rPr>
                  <a:t></a:t>
                </a:r>
                <a:r>
                  <a:rPr lang="en-GB" sz="2800" dirty="0"/>
                  <a:t> B can be an association rule, only if A </a:t>
                </a:r>
                <a:r>
                  <a:rPr lang="en-US" sz="2000" dirty="0" err="1">
                    <a:latin typeface="Symbol" pitchFamily="18" charset="2"/>
                  </a:rPr>
                  <a:t>È</a:t>
                </a:r>
                <a:r>
                  <a:rPr lang="en-GB" sz="2800" dirty="0"/>
                  <a:t> B is a frequent itemset</a:t>
                </a:r>
              </a:p>
              <a:p>
                <a:pPr marL="514350" indent="-514350">
                  <a:buFont typeface="+mj-lt"/>
                  <a:buAutoNum type="arabicPeriod"/>
                </a:pPr>
                <a:r>
                  <a:rPr lang="en-GB" sz="2800" dirty="0"/>
                  <a:t>Any subset of a frequent itemset is also a frequent itemset (</a:t>
                </a:r>
                <a:r>
                  <a:rPr lang="en-GB" sz="2800" b="1" dirty="0" err="1"/>
                  <a:t>Apriori</a:t>
                </a:r>
                <a:r>
                  <a:rPr lang="en-GB" sz="2800" b="1" dirty="0"/>
                  <a:t> property</a:t>
                </a:r>
                <a:r>
                  <a:rPr lang="en-GB" sz="2800" dirty="0"/>
                  <a:t>)</a:t>
                </a:r>
                <a:br>
                  <a:rPr lang="en-GB" sz="2800" dirty="0"/>
                </a:br>
                <a14:m>
                  <m:oMath xmlns:m="http://schemas.openxmlformats.org/officeDocument/2006/math">
                    <m:r>
                      <a:rPr lang="fr-CH" sz="2800" b="0" i="1" smtClean="0">
                        <a:latin typeface="Cambria Math" charset="0"/>
                      </a:rPr>
                      <m:t>𝑝</m:t>
                    </m:r>
                    <m:d>
                      <m:dPr>
                        <m:ctrlPr>
                          <a:rPr lang="fr-CH" sz="2800" b="0" i="1" smtClean="0">
                            <a:latin typeface="Cambria Math" panose="02040503050406030204" pitchFamily="18" charset="0"/>
                          </a:rPr>
                        </m:ctrlPr>
                      </m:dPr>
                      <m:e>
                        <m:r>
                          <a:rPr lang="fr-CH" sz="2800" b="0" i="1" smtClean="0">
                            <a:latin typeface="Cambria Math" charset="0"/>
                          </a:rPr>
                          <m:t>𝐽</m:t>
                        </m:r>
                      </m:e>
                    </m:d>
                    <m:r>
                      <a:rPr lang="fr-CH" sz="2800" b="0" i="1" smtClean="0">
                        <a:latin typeface="Cambria Math" charset="0"/>
                      </a:rPr>
                      <m:t>&gt;</m:t>
                    </m:r>
                    <m:sSub>
                      <m:sSubPr>
                        <m:ctrlPr>
                          <a:rPr lang="fr-CH" sz="2800" b="0" i="1" smtClean="0">
                            <a:latin typeface="Cambria Math" panose="02040503050406030204" pitchFamily="18" charset="0"/>
                          </a:rPr>
                        </m:ctrlPr>
                      </m:sSubPr>
                      <m:e>
                        <m:r>
                          <a:rPr lang="fr-CH" sz="2800" b="0" i="1" smtClean="0">
                            <a:latin typeface="Cambria Math" charset="0"/>
                          </a:rPr>
                          <m:t>𝑠</m:t>
                        </m:r>
                      </m:e>
                      <m:sub>
                        <m:r>
                          <a:rPr lang="fr-CH" sz="2800" b="0" i="1" smtClean="0">
                            <a:latin typeface="Cambria Math" charset="0"/>
                          </a:rPr>
                          <m:t>𝑚𝑖𝑛</m:t>
                        </m:r>
                      </m:sub>
                    </m:sSub>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𝑝</m:t>
                    </m:r>
                    <m:d>
                      <m:dPr>
                        <m:ctrlPr>
                          <a:rPr lang="fr-CH" sz="2800" b="0" i="1" smtClean="0">
                            <a:latin typeface="Cambria Math" panose="02040503050406030204" pitchFamily="18" charset="0"/>
                            <a:ea typeface="Cambria Math" charset="0"/>
                            <a:cs typeface="Cambria Math" charset="0"/>
                          </a:rPr>
                        </m:ctrlPr>
                      </m:dPr>
                      <m:e>
                        <m:sSup>
                          <m:sSupPr>
                            <m:ctrlPr>
                              <a:rPr lang="fr-CH" sz="2800" b="0" i="1" smtClean="0">
                                <a:latin typeface="Cambria Math" panose="02040503050406030204" pitchFamily="18" charset="0"/>
                                <a:ea typeface="Cambria Math" charset="0"/>
                                <a:cs typeface="Cambria Math" charset="0"/>
                              </a:rPr>
                            </m:ctrlPr>
                          </m:sSupPr>
                          <m:e>
                            <m:r>
                              <a:rPr lang="fr-CH" sz="2800" b="0" i="1" smtClean="0">
                                <a:latin typeface="Cambria Math" charset="0"/>
                                <a:ea typeface="Cambria Math" charset="0"/>
                                <a:cs typeface="Cambria Math" charset="0"/>
                              </a:rPr>
                              <m:t>𝐽</m:t>
                            </m:r>
                          </m:e>
                          <m:sup>
                            <m:r>
                              <a:rPr lang="fr-CH" sz="2800" b="0" i="1" smtClean="0">
                                <a:latin typeface="Cambria Math" charset="0"/>
                                <a:ea typeface="Cambria Math" charset="0"/>
                                <a:cs typeface="Cambria Math" charset="0"/>
                              </a:rPr>
                              <m:t>′</m:t>
                            </m:r>
                          </m:sup>
                        </m:sSup>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𝐽</m:t>
                        </m:r>
                      </m:e>
                    </m:d>
                    <m:r>
                      <a:rPr lang="fr-CH" sz="2800" b="0" i="1" smtClean="0">
                        <a:latin typeface="Cambria Math" charset="0"/>
                        <a:ea typeface="Cambria Math" charset="0"/>
                        <a:cs typeface="Cambria Math" charset="0"/>
                      </a:rPr>
                      <m:t>&gt;</m:t>
                    </m:r>
                    <m:sSub>
                      <m:sSubPr>
                        <m:ctrlPr>
                          <a:rPr lang="fr-CH" sz="2800" i="1">
                            <a:latin typeface="Cambria Math" panose="02040503050406030204" pitchFamily="18" charset="0"/>
                          </a:rPr>
                        </m:ctrlPr>
                      </m:sSubPr>
                      <m:e>
                        <m:r>
                          <a:rPr lang="fr-CH" sz="2800" i="1">
                            <a:latin typeface="Cambria Math" charset="0"/>
                          </a:rPr>
                          <m:t>𝑠</m:t>
                        </m:r>
                      </m:e>
                      <m:sub>
                        <m:r>
                          <a:rPr lang="fr-CH" sz="2800" i="1">
                            <a:latin typeface="Cambria Math" charset="0"/>
                          </a:rPr>
                          <m:t>𝑚𝑖𝑛</m:t>
                        </m:r>
                      </m:sub>
                    </m:sSub>
                  </m:oMath>
                </a14:m>
                <a:endParaRPr lang="en-GB" sz="2800" dirty="0"/>
              </a:p>
              <a:p>
                <a:pPr marL="514350" indent="-514350">
                  <a:buFont typeface="+mj-lt"/>
                  <a:buAutoNum type="arabicPeriod" startAt="3"/>
                </a:pPr>
                <a:r>
                  <a:rPr lang="en-GB" sz="2800" dirty="0"/>
                  <a:t>Find frequent </a:t>
                </a:r>
                <a:r>
                  <a:rPr lang="en-GB" sz="2800" dirty="0" err="1"/>
                  <a:t>itemsets</a:t>
                </a:r>
                <a:r>
                  <a:rPr lang="en-GB" sz="2800" dirty="0"/>
                  <a:t> with increasing cardinality, from 1 to k, to reduce the search space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54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aphicFrame>
        <p:nvGraphicFramePr>
          <p:cNvPr id="5" name="Object 14"/>
          <p:cNvGraphicFramePr>
            <a:graphicFrameLocks/>
          </p:cNvGraphicFramePr>
          <p:nvPr>
            <p:extLst>
              <p:ext uri="{D42A27DB-BD31-4B8C-83A1-F6EECF244321}">
                <p14:modId xmlns:p14="http://schemas.microsoft.com/office/powerpoint/2010/main" val="1514265017"/>
              </p:ext>
            </p:extLst>
          </p:nvPr>
        </p:nvGraphicFramePr>
        <p:xfrm>
          <a:off x="250825" y="1243013"/>
          <a:ext cx="4645025" cy="1296987"/>
        </p:xfrm>
        <a:graphic>
          <a:graphicData uri="http://schemas.openxmlformats.org/presentationml/2006/ole">
            <mc:AlternateContent xmlns:mc="http://schemas.openxmlformats.org/markup-compatibility/2006">
              <mc:Choice xmlns:v="urn:schemas-microsoft-com:vml" Requires="v">
                <p:oleObj spid="_x0000_s502130" name="Worksheet" r:id="rId5" imgW="5765800" imgH="1562100" progId="Excel.Sheet.8">
                  <p:embed/>
                </p:oleObj>
              </mc:Choice>
              <mc:Fallback>
                <p:oleObj name="Worksheet" r:id="rId5" imgW="5765800" imgH="1562100" progId="Excel.Sheet.8">
                  <p:embed/>
                  <p:pic>
                    <p:nvPicPr>
                      <p:cNvPr id="0" name=""/>
                      <p:cNvPicPr>
                        <a:picLocks noChangeArrowheads="1"/>
                      </p:cNvPicPr>
                      <p:nvPr/>
                    </p:nvPicPr>
                    <p:blipFill>
                      <a:blip r:embed="rId6"/>
                      <a:srcRect/>
                      <a:stretch>
                        <a:fillRect/>
                      </a:stretch>
                    </p:blipFill>
                    <p:spPr bwMode="auto">
                      <a:xfrm>
                        <a:off x="250825" y="1243013"/>
                        <a:ext cx="4645025" cy="1296987"/>
                      </a:xfrm>
                      <a:prstGeom prst="rect">
                        <a:avLst/>
                      </a:prstGeom>
                      <a:noFill/>
                      <a:ln>
                        <a:noFill/>
                      </a:ln>
                      <a:effec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3440122"/>
              </p:ext>
            </p:extLst>
          </p:nvPr>
        </p:nvGraphicFramePr>
        <p:xfrm>
          <a:off x="5076056" y="1268760"/>
          <a:ext cx="3128814" cy="1604568"/>
        </p:xfrm>
        <a:graphic>
          <a:graphicData uri="http://schemas.openxmlformats.org/drawingml/2006/table">
            <a:tbl>
              <a:tblPr/>
              <a:tblGrid>
                <a:gridCol w="2026492">
                  <a:extLst>
                    <a:ext uri="{9D8B030D-6E8A-4147-A177-3AD203B41FA5}">
                      <a16:colId xmlns:a16="http://schemas.microsoft.com/office/drawing/2014/main" val="20000"/>
                    </a:ext>
                  </a:extLst>
                </a:gridCol>
                <a:gridCol w="1102322">
                  <a:extLst>
                    <a:ext uri="{9D8B030D-6E8A-4147-A177-3AD203B41FA5}">
                      <a16:colId xmlns:a16="http://schemas.microsoft.com/office/drawing/2014/main" val="20001"/>
                    </a:ext>
                  </a:extLst>
                </a:gridCol>
              </a:tblGrid>
              <a:tr h="229224">
                <a:tc>
                  <a:txBody>
                    <a:bodyPr/>
                    <a:lstStyle/>
                    <a:p>
                      <a:pPr algn="ctr" fontAlgn="b"/>
                      <a:r>
                        <a:rPr lang="en-US" sz="1400" b="1" i="0" u="none" strike="noStrike" dirty="0">
                          <a:effectLst/>
                          <a:latin typeface="Calibri"/>
                        </a:rPr>
                        <a:t>Frequent Itemset</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400" b="1" i="0" u="none" strike="noStrike" dirty="0">
                          <a:effectLst/>
                          <a:latin typeface="Calibri"/>
                        </a:rPr>
                        <a:t>Support</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29224">
                <a:tc>
                  <a:txBody>
                    <a:bodyPr/>
                    <a:lstStyle/>
                    <a:p>
                      <a:pPr algn="ctr" fontAlgn="b"/>
                      <a:r>
                        <a:rPr lang="en-US" sz="1400" b="1" i="0" u="none" strike="noStrike" dirty="0">
                          <a:effectLst/>
                          <a:latin typeface="Calibri"/>
                        </a:rPr>
                        <a:t>{beer}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1" i="0" u="none" strike="noStrike">
                          <a:effectLst/>
                          <a:latin typeface="Calibri"/>
                        </a:rPr>
                        <a:t>0.75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9224">
                <a:tc>
                  <a:txBody>
                    <a:bodyPr/>
                    <a:lstStyle/>
                    <a:p>
                      <a:pPr algn="ctr" fontAlgn="b"/>
                      <a:r>
                        <a:rPr lang="en-US" sz="1400" b="1" i="0" u="none" strike="noStrike" dirty="0">
                          <a:effectLst/>
                          <a:latin typeface="Calibri"/>
                        </a:rPr>
                        <a:t>{milk}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a:effectLst/>
                          <a:latin typeface="Calibri"/>
                        </a:rPr>
                        <a:t>0.75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29224">
                <a:tc>
                  <a:txBody>
                    <a:bodyPr/>
                    <a:lstStyle/>
                    <a:p>
                      <a:pPr algn="ctr" fontAlgn="b"/>
                      <a:r>
                        <a:rPr lang="en-US" sz="1400" b="1" i="0" u="none" strike="noStrike" dirty="0">
                          <a:effectLst/>
                          <a:latin typeface="Calibri"/>
                        </a:rPr>
                        <a:t>{diaper}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29224">
                <a:tc>
                  <a:txBody>
                    <a:bodyPr/>
                    <a:lstStyle/>
                    <a:p>
                      <a:pPr algn="ctr" fontAlgn="b"/>
                      <a:r>
                        <a:rPr lang="en-US" sz="1400" b="1" i="0" u="none" strike="noStrike">
                          <a:effectLst/>
                          <a:latin typeface="Calibri"/>
                        </a:rPr>
                        <a:t>{beer,milk}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29224">
                <a:tc>
                  <a:txBody>
                    <a:bodyPr/>
                    <a:lstStyle/>
                    <a:p>
                      <a:pPr algn="ctr" fontAlgn="b"/>
                      <a:r>
                        <a:rPr lang="en-US" sz="1400" b="1" i="0" u="none" strike="noStrike" dirty="0">
                          <a:effectLst/>
                          <a:latin typeface="Calibri"/>
                        </a:rPr>
                        <a:t>{beer, diaper}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005"/>
                  </a:ext>
                </a:extLst>
              </a:tr>
              <a:tr h="229224">
                <a:tc>
                  <a:txBody>
                    <a:bodyPr/>
                    <a:lstStyle/>
                    <a:p>
                      <a:pPr algn="ctr" fontAlgn="b"/>
                      <a:r>
                        <a:rPr lang="en-US" sz="1400" b="1" i="0" u="none" strike="noStrike" dirty="0">
                          <a:effectLst/>
                          <a:latin typeface="Calibri"/>
                        </a:rPr>
                        <a:t>{milk,</a:t>
                      </a:r>
                      <a:r>
                        <a:rPr lang="en-US" sz="1400" b="1" i="0" u="none" strike="noStrike" baseline="0" dirty="0">
                          <a:effectLst/>
                          <a:latin typeface="Calibri"/>
                        </a:rPr>
                        <a:t> diaper}</a:t>
                      </a:r>
                      <a:endParaRPr lang="en-US" sz="1400" b="1" i="0" u="none" strike="noStrike" dirty="0">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effectLst/>
                          <a:latin typeface="Calibri"/>
                        </a:rPr>
                        <a:t>0.25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 name="Rounded Rectangle 7"/>
          <p:cNvSpPr/>
          <p:nvPr/>
        </p:nvSpPr>
        <p:spPr bwMode="auto">
          <a:xfrm>
            <a:off x="5580112" y="2204864"/>
            <a:ext cx="2448272" cy="288032"/>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0" name="Rounded Rectangle 9"/>
          <p:cNvSpPr/>
          <p:nvPr/>
        </p:nvSpPr>
        <p:spPr bwMode="auto">
          <a:xfrm>
            <a:off x="5580112" y="1772816"/>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1" name="Rounded Rectangle 10"/>
          <p:cNvSpPr/>
          <p:nvPr/>
        </p:nvSpPr>
        <p:spPr bwMode="auto">
          <a:xfrm>
            <a:off x="5580112" y="1556792"/>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257219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Exploiting the </a:t>
            </a:r>
            <a:r>
              <a:rPr lang="en-GB" dirty="0" err="1"/>
              <a:t>Apriori</a:t>
            </a:r>
            <a:r>
              <a:rPr lang="en-GB" dirty="0"/>
              <a:t> Property</a:t>
            </a:r>
          </a:p>
        </p:txBody>
      </p:sp>
      <p:sp>
        <p:nvSpPr>
          <p:cNvPr id="3" name="Content Placeholder 2"/>
          <p:cNvSpPr>
            <a:spLocks noGrp="1"/>
          </p:cNvSpPr>
          <p:nvPr>
            <p:ph idx="1"/>
          </p:nvPr>
        </p:nvSpPr>
        <p:spPr/>
        <p:txBody>
          <a:bodyPr/>
          <a:lstStyle/>
          <a:p>
            <a:r>
              <a:rPr lang="en-GB" sz="2800" dirty="0"/>
              <a:t>If we know the frequent (k-1)-</a:t>
            </a:r>
            <a:r>
              <a:rPr lang="en-GB" sz="2800" dirty="0" err="1"/>
              <a:t>itemsets</a:t>
            </a:r>
            <a:r>
              <a:rPr lang="en-GB" sz="2800" dirty="0"/>
              <a:t>, which is a candidate frequent k-itemset </a:t>
            </a:r>
            <a:r>
              <a:rPr lang="en-GB" sz="2800" b="1" dirty="0"/>
              <a:t>X</a:t>
            </a:r>
            <a:r>
              <a:rPr lang="en-GB" sz="2800" dirty="0"/>
              <a:t>?</a:t>
            </a:r>
          </a:p>
          <a:p>
            <a:pPr marL="514350" indent="-514350">
              <a:buFont typeface="+mj-lt"/>
              <a:buAutoNum type="arabicPeriod"/>
            </a:pPr>
            <a:r>
              <a:rPr lang="en-GB" sz="2800" dirty="0"/>
              <a:t>Any (k-1)-itemset that is subset of </a:t>
            </a:r>
            <a:r>
              <a:rPr lang="en-GB" sz="2800" b="1" dirty="0"/>
              <a:t>X</a:t>
            </a:r>
            <a:r>
              <a:rPr lang="en-GB" sz="2800" dirty="0"/>
              <a:t> must be frequent</a:t>
            </a:r>
          </a:p>
          <a:p>
            <a:pPr marL="514350" indent="-514350">
              <a:buFont typeface="+mj-lt"/>
              <a:buAutoNum type="arabicPeriod"/>
            </a:pPr>
            <a:r>
              <a:rPr lang="en-GB" sz="2800" dirty="0"/>
              <a:t>Any ordered (k-1)-itemset that is subset of </a:t>
            </a:r>
            <a:r>
              <a:rPr lang="en-GB" sz="2800" b="1" dirty="0"/>
              <a:t>X</a:t>
            </a:r>
            <a:r>
              <a:rPr lang="en-GB" sz="2800" dirty="0"/>
              <a:t> must be frequent</a:t>
            </a:r>
          </a:p>
          <a:p>
            <a:pPr marL="514350" indent="-514350">
              <a:buFont typeface="+mj-lt"/>
              <a:buAutoNum type="arabicPeriod"/>
            </a:pPr>
            <a:r>
              <a:rPr lang="en-GB" sz="2800" i="1" dirty="0"/>
              <a:t>In particular, two ordered (k-1)-</a:t>
            </a:r>
            <a:r>
              <a:rPr lang="en-GB" sz="2800" i="1" dirty="0" err="1"/>
              <a:t>itemsets</a:t>
            </a:r>
            <a:r>
              <a:rPr lang="en-GB" sz="2800" i="1" dirty="0"/>
              <a:t> that are subsets of </a:t>
            </a:r>
            <a:r>
              <a:rPr lang="en-GB" sz="2800" b="1" i="1" dirty="0"/>
              <a:t>X</a:t>
            </a:r>
            <a:r>
              <a:rPr lang="en-GB" sz="2800" i="1" dirty="0"/>
              <a:t> and differ only in their last position must be frequent  </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71937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203850" y="2391271"/>
            <a:ext cx="2664296" cy="461665"/>
          </a:xfrm>
          <a:prstGeom prst="rect">
            <a:avLst/>
          </a:prstGeom>
          <a:solidFill>
            <a:schemeClr val="bg1"/>
          </a:solidFill>
        </p:spPr>
        <p:txBody>
          <a:bodyPr wrap="square" rtlCol="0">
            <a:spAutoFit/>
          </a:bodyPr>
          <a:lstStyle/>
          <a:p>
            <a:r>
              <a:rPr lang="en-GB" sz="2400" dirty="0">
                <a:latin typeface="Calibri"/>
                <a:cs typeface="Calibri"/>
              </a:rPr>
              <a:t>Frequent k-itemset</a:t>
            </a:r>
          </a:p>
        </p:txBody>
      </p:sp>
      <p:sp>
        <p:nvSpPr>
          <p:cNvPr id="2" name="Title 1"/>
          <p:cNvSpPr>
            <a:spLocks noGrp="1"/>
          </p:cNvSpPr>
          <p:nvPr>
            <p:ph type="title"/>
          </p:nvPr>
        </p:nvSpPr>
        <p:spPr>
          <a:xfrm>
            <a:off x="152400" y="304800"/>
            <a:ext cx="8452048" cy="914400"/>
          </a:xfrm>
        </p:spPr>
        <p:txBody>
          <a:bodyPr/>
          <a:lstStyle/>
          <a:p>
            <a:r>
              <a:rPr lang="en-GB" dirty="0"/>
              <a:t>Exploiting the </a:t>
            </a:r>
            <a:r>
              <a:rPr lang="en-GB" dirty="0" err="1"/>
              <a:t>Apriori</a:t>
            </a:r>
            <a:r>
              <a:rPr lang="en-GB" dirty="0"/>
              <a:t> Property: Candidates</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pSp>
        <p:nvGrpSpPr>
          <p:cNvPr id="12" name="Group 11"/>
          <p:cNvGrpSpPr/>
          <p:nvPr/>
        </p:nvGrpSpPr>
        <p:grpSpPr>
          <a:xfrm>
            <a:off x="3131842" y="1916832"/>
            <a:ext cx="2880320" cy="504056"/>
            <a:chOff x="1043608" y="1916832"/>
            <a:chExt cx="2880320" cy="504056"/>
          </a:xfrm>
          <a:solidFill>
            <a:schemeClr val="bg1"/>
          </a:solidFill>
        </p:grpSpPr>
        <p:sp>
          <p:nvSpPr>
            <p:cNvPr id="6" name="Rounded Rectangle 5"/>
            <p:cNvSpPr/>
            <p:nvPr/>
          </p:nvSpPr>
          <p:spPr bwMode="auto">
            <a:xfrm>
              <a:off x="104360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a:ln>
                    <a:noFill/>
                  </a:ln>
                  <a:solidFill>
                    <a:schemeClr val="tx2"/>
                  </a:solidFill>
                  <a:effectLst/>
                  <a:latin typeface="Calibri"/>
                  <a:cs typeface="Calibri"/>
                </a:rPr>
                <a:t>A</a:t>
              </a:r>
            </a:p>
          </p:txBody>
        </p:sp>
        <p:sp>
          <p:nvSpPr>
            <p:cNvPr id="7" name="Rounded Rectangle 6"/>
            <p:cNvSpPr/>
            <p:nvPr/>
          </p:nvSpPr>
          <p:spPr bwMode="auto">
            <a:xfrm>
              <a:off x="176368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B</a:t>
              </a:r>
              <a:endParaRPr kumimoji="0" lang="en-GB" sz="2800" b="0" i="0" u="none" strike="noStrike" cap="none" normalizeH="0" baseline="0" dirty="0">
                <a:ln>
                  <a:noFill/>
                </a:ln>
                <a:solidFill>
                  <a:schemeClr val="tx2"/>
                </a:solidFill>
                <a:effectLst/>
                <a:latin typeface="Calibri"/>
                <a:cs typeface="Calibri"/>
              </a:endParaRPr>
            </a:p>
          </p:txBody>
        </p:sp>
        <p:sp>
          <p:nvSpPr>
            <p:cNvPr id="9" name="Rounded Rectangle 8"/>
            <p:cNvSpPr/>
            <p:nvPr/>
          </p:nvSpPr>
          <p:spPr bwMode="auto">
            <a:xfrm>
              <a:off x="248376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C</a:t>
              </a:r>
              <a:endParaRPr kumimoji="0" lang="en-GB" sz="2800" b="0" i="0" u="none" strike="noStrike" cap="none" normalizeH="0" baseline="0" dirty="0">
                <a:ln>
                  <a:noFill/>
                </a:ln>
                <a:solidFill>
                  <a:schemeClr val="tx2"/>
                </a:solidFill>
                <a:effectLst/>
                <a:latin typeface="Calibri"/>
                <a:cs typeface="Calibri"/>
              </a:endParaRPr>
            </a:p>
          </p:txBody>
        </p:sp>
        <p:sp>
          <p:nvSpPr>
            <p:cNvPr id="10" name="Rounded Rectangle 9"/>
            <p:cNvSpPr/>
            <p:nvPr/>
          </p:nvSpPr>
          <p:spPr bwMode="auto">
            <a:xfrm>
              <a:off x="320384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D</a:t>
              </a:r>
              <a:endParaRPr kumimoji="0" lang="en-GB" sz="2800" b="0" i="0" u="none" strike="noStrike" cap="none" normalizeH="0" baseline="0" dirty="0">
                <a:ln>
                  <a:noFill/>
                </a:ln>
                <a:solidFill>
                  <a:schemeClr val="tx2"/>
                </a:solidFill>
                <a:effectLst/>
                <a:latin typeface="Calibri"/>
                <a:cs typeface="Calibri"/>
              </a:endParaRPr>
            </a:p>
          </p:txBody>
        </p:sp>
      </p:grpSp>
      <p:grpSp>
        <p:nvGrpSpPr>
          <p:cNvPr id="33" name="Group 32"/>
          <p:cNvGrpSpPr/>
          <p:nvPr/>
        </p:nvGrpSpPr>
        <p:grpSpPr>
          <a:xfrm>
            <a:off x="827586" y="3687419"/>
            <a:ext cx="7488832" cy="965721"/>
            <a:chOff x="395536" y="3717032"/>
            <a:chExt cx="7488832" cy="965721"/>
          </a:xfrm>
          <a:solidFill>
            <a:schemeClr val="bg1"/>
          </a:solidFill>
        </p:grpSpPr>
        <p:grpSp>
          <p:nvGrpSpPr>
            <p:cNvPr id="26" name="Group 25"/>
            <p:cNvGrpSpPr/>
            <p:nvPr/>
          </p:nvGrpSpPr>
          <p:grpSpPr>
            <a:xfrm>
              <a:off x="4644008" y="3717032"/>
              <a:ext cx="3240360" cy="965721"/>
              <a:chOff x="3131840" y="3645024"/>
              <a:chExt cx="3240360" cy="965721"/>
            </a:xfrm>
            <a:grpFill/>
          </p:grpSpPr>
          <p:sp>
            <p:nvSpPr>
              <p:cNvPr id="24" name="TextBox 23"/>
              <p:cNvSpPr txBox="1"/>
              <p:nvPr/>
            </p:nvSpPr>
            <p:spPr>
              <a:xfrm>
                <a:off x="3131840" y="4149080"/>
                <a:ext cx="3240360" cy="461665"/>
              </a:xfrm>
              <a:prstGeom prst="rect">
                <a:avLst/>
              </a:prstGeom>
              <a:grpFill/>
            </p:spPr>
            <p:txBody>
              <a:bodyPr wrap="square" rtlCol="0">
                <a:spAutoFit/>
              </a:bodyPr>
              <a:lstStyle/>
              <a:p>
                <a:r>
                  <a:rPr lang="en-GB" sz="2400" dirty="0">
                    <a:latin typeface="Calibri"/>
                    <a:cs typeface="Calibri"/>
                  </a:rPr>
                  <a:t>Frequent (k-1)-itemset</a:t>
                </a:r>
              </a:p>
            </p:txBody>
          </p:sp>
          <p:grpSp>
            <p:nvGrpSpPr>
              <p:cNvPr id="18" name="Group 17"/>
              <p:cNvGrpSpPr/>
              <p:nvPr/>
            </p:nvGrpSpPr>
            <p:grpSpPr>
              <a:xfrm>
                <a:off x="3671900" y="3645024"/>
                <a:ext cx="2160240" cy="504056"/>
                <a:chOff x="1043608" y="1916832"/>
                <a:chExt cx="2160240" cy="504056"/>
              </a:xfrm>
              <a:grpFill/>
            </p:grpSpPr>
            <p:sp>
              <p:nvSpPr>
                <p:cNvPr id="19" name="Rounded Rectangle 18"/>
                <p:cNvSpPr/>
                <p:nvPr/>
              </p:nvSpPr>
              <p:spPr bwMode="auto">
                <a:xfrm>
                  <a:off x="104360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a:ln>
                        <a:noFill/>
                      </a:ln>
                      <a:solidFill>
                        <a:schemeClr val="tx2"/>
                      </a:solidFill>
                      <a:effectLst/>
                      <a:latin typeface="Calibri"/>
                      <a:cs typeface="Calibri"/>
                    </a:rPr>
                    <a:t>A</a:t>
                  </a:r>
                </a:p>
              </p:txBody>
            </p:sp>
            <p:sp>
              <p:nvSpPr>
                <p:cNvPr id="20" name="Rounded Rectangle 19"/>
                <p:cNvSpPr/>
                <p:nvPr/>
              </p:nvSpPr>
              <p:spPr bwMode="auto">
                <a:xfrm>
                  <a:off x="176368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B</a:t>
                  </a:r>
                  <a:endParaRPr kumimoji="0" lang="en-GB" sz="2800" b="0" i="0" u="none" strike="noStrike" cap="none" normalizeH="0" baseline="0" dirty="0">
                    <a:ln>
                      <a:noFill/>
                    </a:ln>
                    <a:solidFill>
                      <a:schemeClr val="tx2"/>
                    </a:solidFill>
                    <a:effectLst/>
                    <a:latin typeface="Calibri"/>
                    <a:cs typeface="Calibri"/>
                  </a:endParaRPr>
                </a:p>
              </p:txBody>
            </p:sp>
            <p:sp>
              <p:nvSpPr>
                <p:cNvPr id="21" name="Rounded Rectangle 20"/>
                <p:cNvSpPr/>
                <p:nvPr/>
              </p:nvSpPr>
              <p:spPr bwMode="auto">
                <a:xfrm>
                  <a:off x="248376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D</a:t>
                  </a:r>
                  <a:endParaRPr kumimoji="0" lang="en-GB" sz="2800" b="0" i="0" u="none" strike="noStrike" cap="none" normalizeH="0" baseline="0" dirty="0">
                    <a:ln>
                      <a:noFill/>
                    </a:ln>
                    <a:solidFill>
                      <a:schemeClr val="tx2"/>
                    </a:solidFill>
                    <a:effectLst/>
                    <a:latin typeface="Calibri"/>
                    <a:cs typeface="Calibri"/>
                  </a:endParaRPr>
                </a:p>
              </p:txBody>
            </p:sp>
          </p:grpSp>
        </p:grpSp>
        <p:grpSp>
          <p:nvGrpSpPr>
            <p:cNvPr id="27" name="Group 26"/>
            <p:cNvGrpSpPr/>
            <p:nvPr/>
          </p:nvGrpSpPr>
          <p:grpSpPr>
            <a:xfrm>
              <a:off x="395536" y="3717032"/>
              <a:ext cx="3240360" cy="965721"/>
              <a:chOff x="3131840" y="3645024"/>
              <a:chExt cx="3240360" cy="965721"/>
            </a:xfrm>
            <a:grpFill/>
          </p:grpSpPr>
          <p:sp>
            <p:nvSpPr>
              <p:cNvPr id="29" name="TextBox 28"/>
              <p:cNvSpPr txBox="1"/>
              <p:nvPr/>
            </p:nvSpPr>
            <p:spPr>
              <a:xfrm>
                <a:off x="3131840" y="4149080"/>
                <a:ext cx="3240360" cy="461665"/>
              </a:xfrm>
              <a:prstGeom prst="rect">
                <a:avLst/>
              </a:prstGeom>
              <a:grpFill/>
            </p:spPr>
            <p:txBody>
              <a:bodyPr wrap="square" rtlCol="0">
                <a:spAutoFit/>
              </a:bodyPr>
              <a:lstStyle/>
              <a:p>
                <a:r>
                  <a:rPr lang="en-GB" sz="2400" dirty="0">
                    <a:latin typeface="Calibri"/>
                    <a:cs typeface="Calibri"/>
                  </a:rPr>
                  <a:t>Frequent (k-1)-itemset</a:t>
                </a:r>
              </a:p>
            </p:txBody>
          </p:sp>
          <p:grpSp>
            <p:nvGrpSpPr>
              <p:cNvPr id="28" name="Group 27"/>
              <p:cNvGrpSpPr/>
              <p:nvPr/>
            </p:nvGrpSpPr>
            <p:grpSpPr>
              <a:xfrm>
                <a:off x="3671900" y="3645024"/>
                <a:ext cx="2160240" cy="504056"/>
                <a:chOff x="1043608" y="1916832"/>
                <a:chExt cx="2160240" cy="504056"/>
              </a:xfrm>
              <a:grpFill/>
            </p:grpSpPr>
            <p:sp>
              <p:nvSpPr>
                <p:cNvPr id="30" name="Rounded Rectangle 29"/>
                <p:cNvSpPr/>
                <p:nvPr/>
              </p:nvSpPr>
              <p:spPr bwMode="auto">
                <a:xfrm>
                  <a:off x="104360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a:ln>
                        <a:noFill/>
                      </a:ln>
                      <a:solidFill>
                        <a:schemeClr val="tx2"/>
                      </a:solidFill>
                      <a:effectLst/>
                      <a:latin typeface="Calibri"/>
                      <a:cs typeface="Calibri"/>
                    </a:rPr>
                    <a:t>A</a:t>
                  </a:r>
                </a:p>
              </p:txBody>
            </p:sp>
            <p:sp>
              <p:nvSpPr>
                <p:cNvPr id="31" name="Rounded Rectangle 30"/>
                <p:cNvSpPr/>
                <p:nvPr/>
              </p:nvSpPr>
              <p:spPr bwMode="auto">
                <a:xfrm>
                  <a:off x="176368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B</a:t>
                  </a:r>
                  <a:endParaRPr kumimoji="0" lang="en-GB" sz="2800" b="0" i="0" u="none" strike="noStrike" cap="none" normalizeH="0" baseline="0" dirty="0">
                    <a:ln>
                      <a:noFill/>
                    </a:ln>
                    <a:solidFill>
                      <a:schemeClr val="tx2"/>
                    </a:solidFill>
                    <a:effectLst/>
                    <a:latin typeface="Calibri"/>
                    <a:cs typeface="Calibri"/>
                  </a:endParaRPr>
                </a:p>
              </p:txBody>
            </p:sp>
            <p:sp>
              <p:nvSpPr>
                <p:cNvPr id="32" name="Rounded Rectangle 31"/>
                <p:cNvSpPr/>
                <p:nvPr/>
              </p:nvSpPr>
              <p:spPr bwMode="auto">
                <a:xfrm>
                  <a:off x="2483768" y="1916832"/>
                  <a:ext cx="720080" cy="504056"/>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800" dirty="0">
                      <a:latin typeface="Calibri"/>
                      <a:cs typeface="Calibri"/>
                    </a:rPr>
                    <a:t>C</a:t>
                  </a:r>
                  <a:endParaRPr kumimoji="0" lang="en-GB" sz="2800" b="0" i="0" u="none" strike="noStrike" cap="none" normalizeH="0" baseline="0" dirty="0">
                    <a:ln>
                      <a:noFill/>
                    </a:ln>
                    <a:solidFill>
                      <a:schemeClr val="tx2"/>
                    </a:solidFill>
                    <a:effectLst/>
                    <a:latin typeface="Calibri"/>
                    <a:cs typeface="Calibri"/>
                  </a:endParaRPr>
                </a:p>
              </p:txBody>
            </p:sp>
          </p:grpSp>
        </p:grpSp>
      </p:grpSp>
      <p:cxnSp>
        <p:nvCxnSpPr>
          <p:cNvPr id="35" name="Straight Arrow Connector 34"/>
          <p:cNvCxnSpPr>
            <a:stCxn id="11" idx="2"/>
            <a:endCxn id="31" idx="0"/>
          </p:cNvCxnSpPr>
          <p:nvPr/>
        </p:nvCxnSpPr>
        <p:spPr bwMode="auto">
          <a:xfrm flipH="1">
            <a:off x="2447766" y="2852936"/>
            <a:ext cx="2088232" cy="834483"/>
          </a:xfrm>
          <a:prstGeom prst="straightConnector1">
            <a:avLst/>
          </a:prstGeom>
          <a:solidFill>
            <a:schemeClr val="bg1"/>
          </a:solidFill>
          <a:ln w="9525" cap="flat" cmpd="sng" algn="ctr">
            <a:solidFill>
              <a:schemeClr val="tx1"/>
            </a:solidFill>
            <a:prstDash val="solid"/>
            <a:round/>
            <a:headEnd type="none" w="med" len="med"/>
            <a:tailEnd type="arrow"/>
          </a:ln>
          <a:effectLst/>
        </p:spPr>
      </p:cxnSp>
      <p:cxnSp>
        <p:nvCxnSpPr>
          <p:cNvPr id="37" name="Straight Arrow Connector 36"/>
          <p:cNvCxnSpPr>
            <a:stCxn id="11" idx="2"/>
            <a:endCxn id="20" idx="0"/>
          </p:cNvCxnSpPr>
          <p:nvPr/>
        </p:nvCxnSpPr>
        <p:spPr bwMode="auto">
          <a:xfrm>
            <a:off x="4535998" y="2852936"/>
            <a:ext cx="2160240" cy="834483"/>
          </a:xfrm>
          <a:prstGeom prst="straightConnector1">
            <a:avLst/>
          </a:prstGeom>
          <a:solidFill>
            <a:schemeClr val="bg1"/>
          </a:solidFill>
          <a:ln w="9525" cap="flat" cmpd="sng" algn="ctr">
            <a:solidFill>
              <a:schemeClr val="tx1"/>
            </a:solidFill>
            <a:prstDash val="solid"/>
            <a:round/>
            <a:headEnd type="none" w="med" len="med"/>
            <a:tailEnd type="arrow"/>
          </a:ln>
          <a:effectLst/>
        </p:spPr>
      </p:cxnSp>
      <p:sp>
        <p:nvSpPr>
          <p:cNvPr id="39" name="TextBox 38"/>
          <p:cNvSpPr txBox="1"/>
          <p:nvPr/>
        </p:nvSpPr>
        <p:spPr>
          <a:xfrm>
            <a:off x="755578" y="5301212"/>
            <a:ext cx="7416824" cy="954107"/>
          </a:xfrm>
          <a:prstGeom prst="rect">
            <a:avLst/>
          </a:prstGeom>
          <a:noFill/>
        </p:spPr>
        <p:txBody>
          <a:bodyPr wrap="square" rtlCol="0">
            <a:spAutoFit/>
          </a:bodyPr>
          <a:lstStyle/>
          <a:p>
            <a:r>
              <a:rPr lang="en-GB" sz="2800" dirty="0">
                <a:latin typeface="Calibri"/>
                <a:cs typeface="Calibri"/>
              </a:rPr>
              <a:t>The union of two (k-1)-</a:t>
            </a:r>
            <a:r>
              <a:rPr lang="en-GB" sz="2800" dirty="0" err="1">
                <a:latin typeface="Calibri"/>
                <a:cs typeface="Calibri"/>
              </a:rPr>
              <a:t>itemsets</a:t>
            </a:r>
            <a:r>
              <a:rPr lang="en-GB" sz="2800" dirty="0">
                <a:latin typeface="Calibri"/>
                <a:cs typeface="Calibri"/>
              </a:rPr>
              <a:t> that differs only by one item is a </a:t>
            </a:r>
            <a:r>
              <a:rPr lang="en-GB" sz="2800" b="1" dirty="0">
                <a:latin typeface="Calibri"/>
                <a:cs typeface="Calibri"/>
              </a:rPr>
              <a:t>candidate </a:t>
            </a:r>
            <a:r>
              <a:rPr lang="en-GB" sz="2800" dirty="0">
                <a:latin typeface="Calibri"/>
                <a:cs typeface="Calibri"/>
              </a:rPr>
              <a:t>frequent k-itemset</a:t>
            </a:r>
          </a:p>
        </p:txBody>
      </p:sp>
    </p:spTree>
    <p:extLst>
      <p:ext uri="{BB962C8B-B14F-4D97-AF65-F5344CB8AC3E}">
        <p14:creationId xmlns:p14="http://schemas.microsoft.com/office/powerpoint/2010/main" val="259487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p:txBody>
          <a:bodyPr/>
          <a:lstStyle/>
          <a:p>
            <a:endParaRPr lang="en-GB" sz="2800" dirty="0"/>
          </a:p>
          <a:p>
            <a:endParaRPr lang="en-GB" sz="2800" dirty="0"/>
          </a:p>
          <a:p>
            <a:endParaRPr lang="en-GB" sz="2800" dirty="0"/>
          </a:p>
          <a:p>
            <a:endParaRPr lang="en-GB" sz="2800" dirty="0"/>
          </a:p>
          <a:p>
            <a:r>
              <a:rPr lang="en-GB" sz="2800" dirty="0"/>
              <a:t>{beer} and {milk} differ by one item, thus {</a:t>
            </a:r>
            <a:r>
              <a:rPr lang="en-GB" sz="2800" dirty="0" err="1"/>
              <a:t>beer,milk</a:t>
            </a:r>
            <a:r>
              <a:rPr lang="en-GB" sz="2800" dirty="0"/>
              <a:t>} is a candidate 2-itemset</a:t>
            </a:r>
          </a:p>
          <a:p>
            <a:endParaRPr lang="en-GB" sz="2800" dirty="0"/>
          </a:p>
          <a:p>
            <a:r>
              <a:rPr lang="en-GB" sz="2800" dirty="0"/>
              <a:t>{beer, milk} and {beer, diaper} differ by one item, thus {beer, diaper, milk} is a candidate 3-itemset</a:t>
            </a:r>
          </a:p>
          <a:p>
            <a:endParaRPr lang="en-GB" sz="28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aphicFrame>
        <p:nvGraphicFramePr>
          <p:cNvPr id="5" name="Object 14"/>
          <p:cNvGraphicFramePr>
            <a:graphicFrameLocks/>
          </p:cNvGraphicFramePr>
          <p:nvPr>
            <p:extLst>
              <p:ext uri="{D42A27DB-BD31-4B8C-83A1-F6EECF244321}">
                <p14:modId xmlns:p14="http://schemas.microsoft.com/office/powerpoint/2010/main" val="340531104"/>
              </p:ext>
            </p:extLst>
          </p:nvPr>
        </p:nvGraphicFramePr>
        <p:xfrm>
          <a:off x="250825" y="1243013"/>
          <a:ext cx="4645025" cy="1296987"/>
        </p:xfrm>
        <a:graphic>
          <a:graphicData uri="http://schemas.openxmlformats.org/presentationml/2006/ole">
            <mc:AlternateContent xmlns:mc="http://schemas.openxmlformats.org/markup-compatibility/2006">
              <mc:Choice xmlns:v="urn:schemas-microsoft-com:vml" Requires="v">
                <p:oleObj spid="_x0000_s506181" name="Worksheet" r:id="rId4" imgW="5765800" imgH="1562100" progId="Excel.Sheet.8">
                  <p:embed/>
                </p:oleObj>
              </mc:Choice>
              <mc:Fallback>
                <p:oleObj name="Worksheet" r:id="rId4" imgW="5765800" imgH="1562100" progId="Excel.Sheet.8">
                  <p:embed/>
                  <p:pic>
                    <p:nvPicPr>
                      <p:cNvPr id="0" name=""/>
                      <p:cNvPicPr>
                        <a:picLocks noChangeArrowheads="1"/>
                      </p:cNvPicPr>
                      <p:nvPr/>
                    </p:nvPicPr>
                    <p:blipFill>
                      <a:blip r:embed="rId5"/>
                      <a:srcRect/>
                      <a:stretch>
                        <a:fillRect/>
                      </a:stretch>
                    </p:blipFill>
                    <p:spPr bwMode="auto">
                      <a:xfrm>
                        <a:off x="250825" y="1243013"/>
                        <a:ext cx="4645025" cy="1296987"/>
                      </a:xfrm>
                      <a:prstGeom prst="rect">
                        <a:avLst/>
                      </a:prstGeom>
                      <a:noFill/>
                      <a:ln>
                        <a:noFill/>
                      </a:ln>
                      <a:effec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2345673"/>
              </p:ext>
            </p:extLst>
          </p:nvPr>
        </p:nvGraphicFramePr>
        <p:xfrm>
          <a:off x="5076056" y="1268760"/>
          <a:ext cx="3128814" cy="1604568"/>
        </p:xfrm>
        <a:graphic>
          <a:graphicData uri="http://schemas.openxmlformats.org/drawingml/2006/table">
            <a:tbl>
              <a:tblPr/>
              <a:tblGrid>
                <a:gridCol w="2026492">
                  <a:extLst>
                    <a:ext uri="{9D8B030D-6E8A-4147-A177-3AD203B41FA5}">
                      <a16:colId xmlns:a16="http://schemas.microsoft.com/office/drawing/2014/main" val="20000"/>
                    </a:ext>
                  </a:extLst>
                </a:gridCol>
                <a:gridCol w="1102322">
                  <a:extLst>
                    <a:ext uri="{9D8B030D-6E8A-4147-A177-3AD203B41FA5}">
                      <a16:colId xmlns:a16="http://schemas.microsoft.com/office/drawing/2014/main" val="20001"/>
                    </a:ext>
                  </a:extLst>
                </a:gridCol>
              </a:tblGrid>
              <a:tr h="229224">
                <a:tc>
                  <a:txBody>
                    <a:bodyPr/>
                    <a:lstStyle/>
                    <a:p>
                      <a:pPr algn="ctr" fontAlgn="b"/>
                      <a:r>
                        <a:rPr lang="en-US" sz="1400" b="1" i="0" u="none" strike="noStrike" dirty="0">
                          <a:effectLst/>
                          <a:latin typeface="Calibri"/>
                        </a:rPr>
                        <a:t>Frequent Itemset</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400" b="1" i="0" u="none" strike="noStrike" dirty="0">
                          <a:effectLst/>
                          <a:latin typeface="Calibri"/>
                        </a:rPr>
                        <a:t>Support</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29224">
                <a:tc>
                  <a:txBody>
                    <a:bodyPr/>
                    <a:lstStyle/>
                    <a:p>
                      <a:pPr algn="ctr" fontAlgn="b"/>
                      <a:r>
                        <a:rPr lang="en-US" sz="1400" b="1" i="0" u="none" strike="noStrike" dirty="0">
                          <a:effectLst/>
                          <a:latin typeface="Calibri"/>
                        </a:rPr>
                        <a:t>{beer}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1" i="0" u="none" strike="noStrike">
                          <a:effectLst/>
                          <a:latin typeface="Calibri"/>
                        </a:rPr>
                        <a:t>0.75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9224">
                <a:tc>
                  <a:txBody>
                    <a:bodyPr/>
                    <a:lstStyle/>
                    <a:p>
                      <a:pPr algn="ctr" fontAlgn="b"/>
                      <a:r>
                        <a:rPr lang="en-US" sz="1400" b="1" i="0" u="none" strike="noStrike" dirty="0">
                          <a:effectLst/>
                          <a:latin typeface="Calibri"/>
                        </a:rPr>
                        <a:t>{milk}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a:effectLst/>
                          <a:latin typeface="Calibri"/>
                        </a:rPr>
                        <a:t>0.75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29224">
                <a:tc>
                  <a:txBody>
                    <a:bodyPr/>
                    <a:lstStyle/>
                    <a:p>
                      <a:pPr algn="ctr" fontAlgn="b"/>
                      <a:r>
                        <a:rPr lang="en-US" sz="1400" b="1" i="0" u="none" strike="noStrike" dirty="0">
                          <a:effectLst/>
                          <a:latin typeface="Calibri"/>
                        </a:rPr>
                        <a:t>{diaper}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29224">
                <a:tc>
                  <a:txBody>
                    <a:bodyPr/>
                    <a:lstStyle/>
                    <a:p>
                      <a:pPr algn="ctr" fontAlgn="b"/>
                      <a:r>
                        <a:rPr lang="en-US" sz="1400" b="1" i="0" u="none" strike="noStrike">
                          <a:effectLst/>
                          <a:latin typeface="Calibri"/>
                        </a:rPr>
                        <a:t>{beer,milk}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29224">
                <a:tc>
                  <a:txBody>
                    <a:bodyPr/>
                    <a:lstStyle/>
                    <a:p>
                      <a:pPr algn="ctr" fontAlgn="b"/>
                      <a:r>
                        <a:rPr lang="en-US" sz="1400" b="1" i="0" u="none" strike="noStrike" dirty="0">
                          <a:effectLst/>
                          <a:latin typeface="Calibri"/>
                        </a:rPr>
                        <a:t>{beer, diaper}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ctr" fontAlgn="b"/>
                      <a:r>
                        <a:rPr lang="en-US" sz="1400" b="1" i="0" u="none" strike="noStrike" dirty="0">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005"/>
                  </a:ext>
                </a:extLst>
              </a:tr>
              <a:tr h="229224">
                <a:tc>
                  <a:txBody>
                    <a:bodyPr/>
                    <a:lstStyle/>
                    <a:p>
                      <a:pPr algn="ctr" fontAlgn="b"/>
                      <a:r>
                        <a:rPr lang="en-US" sz="1400" b="1" i="0" u="none" strike="noStrike" dirty="0">
                          <a:effectLst/>
                          <a:latin typeface="Calibri"/>
                        </a:rPr>
                        <a:t>{milk,</a:t>
                      </a:r>
                      <a:r>
                        <a:rPr lang="en-US" sz="1400" b="1" i="0" u="none" strike="noStrike" baseline="0" dirty="0">
                          <a:effectLst/>
                          <a:latin typeface="Calibri"/>
                        </a:rPr>
                        <a:t> diaper}</a:t>
                      </a:r>
                      <a:endParaRPr lang="en-US" sz="1400" b="1" i="0" u="none" strike="noStrike" dirty="0">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effectLst/>
                          <a:latin typeface="Calibri"/>
                        </a:rPr>
                        <a:t>0.25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pSp>
        <p:nvGrpSpPr>
          <p:cNvPr id="6" name="Group 5"/>
          <p:cNvGrpSpPr/>
          <p:nvPr/>
        </p:nvGrpSpPr>
        <p:grpSpPr>
          <a:xfrm>
            <a:off x="5580112" y="1556792"/>
            <a:ext cx="2448272" cy="936104"/>
            <a:chOff x="5580112" y="1556792"/>
            <a:chExt cx="2448272" cy="936104"/>
          </a:xfrm>
        </p:grpSpPr>
        <p:sp>
          <p:nvSpPr>
            <p:cNvPr id="8" name="Rounded Rectangle 7"/>
            <p:cNvSpPr/>
            <p:nvPr/>
          </p:nvSpPr>
          <p:spPr bwMode="auto">
            <a:xfrm>
              <a:off x="5580112" y="2204864"/>
              <a:ext cx="2448272" cy="288032"/>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0" name="Rounded Rectangle 9"/>
            <p:cNvSpPr/>
            <p:nvPr/>
          </p:nvSpPr>
          <p:spPr bwMode="auto">
            <a:xfrm>
              <a:off x="5580112" y="1772816"/>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1" name="Rounded Rectangle 10"/>
            <p:cNvSpPr/>
            <p:nvPr/>
          </p:nvSpPr>
          <p:spPr bwMode="auto">
            <a:xfrm>
              <a:off x="5580112" y="1556792"/>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12" name="Group 11"/>
          <p:cNvGrpSpPr/>
          <p:nvPr/>
        </p:nvGrpSpPr>
        <p:grpSpPr>
          <a:xfrm>
            <a:off x="5580112" y="1772816"/>
            <a:ext cx="2448272" cy="1152128"/>
            <a:chOff x="5580112" y="1772816"/>
            <a:chExt cx="2448272" cy="1152128"/>
          </a:xfrm>
        </p:grpSpPr>
        <p:sp>
          <p:nvSpPr>
            <p:cNvPr id="13" name="Rounded Rectangle 12"/>
            <p:cNvSpPr/>
            <p:nvPr/>
          </p:nvSpPr>
          <p:spPr bwMode="auto">
            <a:xfrm>
              <a:off x="5580112" y="2636912"/>
              <a:ext cx="2448272" cy="28803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4" name="Rounded Rectangle 13"/>
            <p:cNvSpPr/>
            <p:nvPr/>
          </p:nvSpPr>
          <p:spPr bwMode="auto">
            <a:xfrm>
              <a:off x="5580112" y="1772816"/>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5" name="Rounded Rectangle 14"/>
            <p:cNvSpPr/>
            <p:nvPr/>
          </p:nvSpPr>
          <p:spPr bwMode="auto">
            <a:xfrm>
              <a:off x="5580112" y="1988840"/>
              <a:ext cx="2448272" cy="216024"/>
            </a:xfrm>
            <a:prstGeom prst="roundRect">
              <a:avLst/>
            </a:prstGeom>
            <a:noFill/>
            <a:ln w="38100" cap="flat" cmpd="sng" algn="ctr">
              <a:solidFill>
                <a:srgbClr val="00804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spTree>
    <p:extLst>
      <p:ext uri="{BB962C8B-B14F-4D97-AF65-F5344CB8AC3E}">
        <p14:creationId xmlns:p14="http://schemas.microsoft.com/office/powerpoint/2010/main" val="315763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Exploiting the </a:t>
            </a:r>
            <a:r>
              <a:rPr lang="en-GB" dirty="0" err="1"/>
              <a:t>Apriori</a:t>
            </a:r>
            <a:r>
              <a:rPr lang="en-GB" dirty="0"/>
              <a:t> Property: JOIN step</a:t>
            </a:r>
          </a:p>
        </p:txBody>
      </p:sp>
      <p:sp>
        <p:nvSpPr>
          <p:cNvPr id="3" name="Content Placeholder 2"/>
          <p:cNvSpPr>
            <a:spLocks noGrp="1"/>
          </p:cNvSpPr>
          <p:nvPr>
            <p:ph idx="1"/>
          </p:nvPr>
        </p:nvSpPr>
        <p:spPr/>
        <p:txBody>
          <a:bodyPr/>
          <a:lstStyle/>
          <a:p>
            <a:r>
              <a:rPr lang="en-GB" sz="2800" dirty="0"/>
              <a:t>Given the frequent (k-1)-</a:t>
            </a:r>
            <a:r>
              <a:rPr lang="en-GB" sz="2800" dirty="0" err="1"/>
              <a:t>itemsets</a:t>
            </a:r>
            <a:r>
              <a:rPr lang="en-GB" sz="2800" dirty="0"/>
              <a:t>, L</a:t>
            </a:r>
            <a:r>
              <a:rPr lang="en-GB" sz="2800" baseline="-25000" dirty="0"/>
              <a:t>k-1</a:t>
            </a:r>
            <a:r>
              <a:rPr lang="en-GB" sz="2800" dirty="0"/>
              <a:t>, we can construct a candidate set </a:t>
            </a:r>
            <a:r>
              <a:rPr lang="en-GB" sz="2800" dirty="0" err="1"/>
              <a:t>C</a:t>
            </a:r>
            <a:r>
              <a:rPr lang="en-GB" sz="2800" baseline="-25000" dirty="0" err="1"/>
              <a:t>k</a:t>
            </a:r>
            <a:r>
              <a:rPr lang="en-GB" sz="2800" dirty="0"/>
              <a:t> by joining two (k-1)-</a:t>
            </a:r>
            <a:r>
              <a:rPr lang="en-GB" sz="2800" dirty="0" err="1"/>
              <a:t>itemsets</a:t>
            </a:r>
            <a:r>
              <a:rPr lang="en-GB" sz="2800" dirty="0"/>
              <a:t> that differ by exactly 1 item in the last position</a:t>
            </a:r>
          </a:p>
          <a:p>
            <a:endParaRPr lang="en-GB" sz="2800" dirty="0"/>
          </a:p>
          <a:p>
            <a:r>
              <a:rPr lang="en-GB" sz="2800" dirty="0"/>
              <a:t>Algorithm (</a:t>
            </a:r>
            <a:r>
              <a:rPr lang="en-GB" sz="2800" b="1" dirty="0"/>
              <a:t>JOIN</a:t>
            </a:r>
            <a:r>
              <a:rPr lang="en-GB" sz="2800" dirty="0"/>
              <a:t>)</a:t>
            </a:r>
          </a:p>
          <a:p>
            <a:pPr marL="1257300" lvl="1" indent="-514350">
              <a:buFont typeface="+mj-lt"/>
              <a:buAutoNum type="arabicPeriod"/>
            </a:pPr>
            <a:r>
              <a:rPr lang="en-GB" dirty="0"/>
              <a:t>Sort the </a:t>
            </a:r>
            <a:r>
              <a:rPr lang="en-GB" dirty="0" err="1"/>
              <a:t>itemsets</a:t>
            </a:r>
            <a:r>
              <a:rPr lang="en-GB" dirty="0"/>
              <a:t> in L</a:t>
            </a:r>
            <a:r>
              <a:rPr lang="en-GB" baseline="-25000" dirty="0"/>
              <a:t>k-1</a:t>
            </a:r>
            <a:endParaRPr lang="en-GB" dirty="0"/>
          </a:p>
          <a:p>
            <a:pPr marL="1257300" lvl="1" indent="-514350">
              <a:buFont typeface="+mj-lt"/>
              <a:buAutoNum type="arabicPeriod"/>
            </a:pPr>
            <a:r>
              <a:rPr lang="en-GB" dirty="0"/>
              <a:t>Find all pairs with the same first k-2 items, but different k-1</a:t>
            </a:r>
            <a:r>
              <a:rPr lang="en-GB" baseline="30000" dirty="0"/>
              <a:t>th</a:t>
            </a:r>
            <a:r>
              <a:rPr lang="en-GB" dirty="0"/>
              <a:t> item</a:t>
            </a:r>
          </a:p>
          <a:p>
            <a:pPr marL="1257300" lvl="1" indent="-514350">
              <a:buFont typeface="+mj-lt"/>
              <a:buAutoNum type="arabicPeriod"/>
            </a:pPr>
            <a:r>
              <a:rPr lang="en-GB" dirty="0"/>
              <a:t>Join the two </a:t>
            </a:r>
            <a:r>
              <a:rPr lang="en-GB" dirty="0" err="1"/>
              <a:t>itemsets</a:t>
            </a:r>
            <a:r>
              <a:rPr lang="en-GB" dirty="0"/>
              <a:t> in all pairs and add to </a:t>
            </a:r>
            <a:r>
              <a:rPr lang="en-GB" dirty="0" err="1"/>
              <a:t>C</a:t>
            </a:r>
            <a:r>
              <a:rPr lang="en-GB" baseline="-25000" dirty="0" err="1"/>
              <a:t>k</a:t>
            </a:r>
            <a:endParaRPr lang="en-GB" baseline="-250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644511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step: Example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pSp>
        <p:nvGrpSpPr>
          <p:cNvPr id="16" name="Group 15"/>
          <p:cNvGrpSpPr/>
          <p:nvPr/>
        </p:nvGrpSpPr>
        <p:grpSpPr>
          <a:xfrm>
            <a:off x="1867166" y="2230969"/>
            <a:ext cx="5409672" cy="2782361"/>
            <a:chOff x="1619672" y="2230965"/>
            <a:chExt cx="5409672" cy="2782361"/>
          </a:xfrm>
        </p:grpSpPr>
        <p:grpSp>
          <p:nvGrpSpPr>
            <p:cNvPr id="14" name="Group 13"/>
            <p:cNvGrpSpPr/>
            <p:nvPr/>
          </p:nvGrpSpPr>
          <p:grpSpPr>
            <a:xfrm>
              <a:off x="1619672" y="2230965"/>
              <a:ext cx="5409672" cy="2782361"/>
              <a:chOff x="1858382" y="2470181"/>
              <a:chExt cx="5409672" cy="2782361"/>
            </a:xfrm>
          </p:grpSpPr>
          <p:sp>
            <p:nvSpPr>
              <p:cNvPr id="5" name="Rectangle 4"/>
              <p:cNvSpPr>
                <a:spLocks noChangeArrowheads="1"/>
              </p:cNvSpPr>
              <p:nvPr/>
            </p:nvSpPr>
            <p:spPr bwMode="auto">
              <a:xfrm>
                <a:off x="1858382" y="2470181"/>
                <a:ext cx="458233"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L</a:t>
                </a:r>
                <a:r>
                  <a:rPr lang="en-US" sz="2800" baseline="-25000" dirty="0">
                    <a:solidFill>
                      <a:schemeClr val="tx1"/>
                    </a:solidFill>
                    <a:latin typeface="Calibri"/>
                    <a:cs typeface="Calibri"/>
                  </a:rPr>
                  <a:t>2</a:t>
                </a:r>
                <a:endParaRPr lang="en-US" sz="2000" baseline="-25000" dirty="0">
                  <a:solidFill>
                    <a:schemeClr val="tx1"/>
                  </a:solidFill>
                  <a:latin typeface="Calibri"/>
                  <a:cs typeface="Calibri"/>
                </a:endParaRPr>
              </a:p>
            </p:txBody>
          </p:sp>
          <p:sp>
            <p:nvSpPr>
              <p:cNvPr id="6" name="Rectangle 5"/>
              <p:cNvSpPr>
                <a:spLocks noChangeArrowheads="1"/>
              </p:cNvSpPr>
              <p:nvPr/>
            </p:nvSpPr>
            <p:spPr bwMode="auto">
              <a:xfrm>
                <a:off x="5418279" y="2470181"/>
                <a:ext cx="498734"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C</a:t>
                </a:r>
                <a:r>
                  <a:rPr lang="en-US" sz="2800" baseline="-25000" dirty="0">
                    <a:solidFill>
                      <a:schemeClr val="tx1"/>
                    </a:solidFill>
                    <a:latin typeface="Calibri"/>
                    <a:cs typeface="Calibri"/>
                  </a:rPr>
                  <a:t>3</a:t>
                </a:r>
              </a:p>
            </p:txBody>
          </p:sp>
          <p:grpSp>
            <p:nvGrpSpPr>
              <p:cNvPr id="7" name="Group 20"/>
              <p:cNvGrpSpPr>
                <a:grpSpLocks/>
              </p:cNvGrpSpPr>
              <p:nvPr/>
            </p:nvGrpSpPr>
            <p:grpSpPr bwMode="auto">
              <a:xfrm>
                <a:off x="5868144" y="2564904"/>
                <a:ext cx="1399910" cy="2687638"/>
                <a:chOff x="2641" y="1301"/>
                <a:chExt cx="814" cy="1693"/>
              </a:xfrm>
            </p:grpSpPr>
            <p:sp>
              <p:nvSpPr>
                <p:cNvPr id="8" name="Rectangle 6"/>
                <p:cNvSpPr>
                  <a:spLocks noChangeArrowheads="1"/>
                </p:cNvSpPr>
                <p:nvPr/>
              </p:nvSpPr>
              <p:spPr bwMode="auto">
                <a:xfrm>
                  <a:off x="2641" y="1541"/>
                  <a:ext cx="814" cy="1453"/>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 3}</a:t>
                  </a:r>
                </a:p>
                <a:p>
                  <a:r>
                    <a:rPr lang="en-US" sz="2400" b="1" dirty="0">
                      <a:latin typeface="Calibri"/>
                      <a:cs typeface="Calibri"/>
                    </a:rPr>
                    <a:t>{1 2 5}</a:t>
                  </a:r>
                  <a:br>
                    <a:rPr lang="en-US" sz="2400" b="1" dirty="0">
                      <a:latin typeface="Calibri"/>
                      <a:cs typeface="Calibri"/>
                    </a:rPr>
                  </a:br>
                  <a:r>
                    <a:rPr lang="en-US" sz="2400" b="1" dirty="0">
                      <a:latin typeface="Calibri"/>
                      <a:cs typeface="Calibri"/>
                    </a:rPr>
                    <a:t>{1 3 5}</a:t>
                  </a:r>
                  <a:br>
                    <a:rPr lang="en-US" sz="2400" b="1" dirty="0">
                      <a:latin typeface="Calibri"/>
                      <a:cs typeface="Calibri"/>
                    </a:rPr>
                  </a:br>
                  <a:r>
                    <a:rPr lang="en-US" sz="2400" b="1" dirty="0">
                      <a:latin typeface="Calibri"/>
                      <a:cs typeface="Calibri"/>
                    </a:rPr>
                    <a:t>{2 3 4}</a:t>
                  </a:r>
                  <a:br>
                    <a:rPr lang="en-US" sz="2400" b="1" dirty="0">
                      <a:latin typeface="Calibri"/>
                      <a:cs typeface="Calibri"/>
                    </a:rPr>
                  </a:br>
                  <a:r>
                    <a:rPr lang="en-US" sz="2400" b="1" dirty="0">
                      <a:latin typeface="Calibri"/>
                      <a:cs typeface="Calibri"/>
                    </a:rPr>
                    <a:t>{2 3 5}</a:t>
                  </a:r>
                  <a:br>
                    <a:rPr lang="en-US" sz="2400" b="1" dirty="0">
                      <a:latin typeface="Calibri"/>
                      <a:cs typeface="Calibri"/>
                    </a:rPr>
                  </a:br>
                  <a:r>
                    <a:rPr lang="en-US" sz="2400" b="1" dirty="0">
                      <a:latin typeface="Calibri"/>
                      <a:cs typeface="Calibri"/>
                    </a:rPr>
                    <a:t>{2 4 5}</a:t>
                  </a:r>
                </a:p>
              </p:txBody>
            </p:sp>
            <p:sp>
              <p:nvSpPr>
                <p:cNvPr id="9" name="Rectangle 7"/>
                <p:cNvSpPr>
                  <a:spLocks noChangeArrowheads="1"/>
                </p:cNvSpPr>
                <p:nvPr/>
              </p:nvSpPr>
              <p:spPr bwMode="auto">
                <a:xfrm>
                  <a:off x="2641" y="1301"/>
                  <a:ext cx="814" cy="238"/>
                </a:xfrm>
                <a:prstGeom prst="rect">
                  <a:avLst/>
                </a:prstGeom>
                <a:noFill/>
                <a:ln w="12700">
                  <a:solidFill>
                    <a:schemeClr val="tx1"/>
                  </a:solidFill>
                  <a:miter lim="800000"/>
                  <a:headEnd/>
                  <a:tailEnd/>
                </a:ln>
              </p:spPr>
              <p:txBody>
                <a:bodyPr wrap="none" lIns="92075" tIns="46038" rIns="92075" bIns="46038" anchor="ctr"/>
                <a:lstStyle/>
                <a:p>
                  <a:pPr lvl="0"/>
                  <a:r>
                    <a:rPr lang="en-US" sz="2400" b="1" dirty="0">
                      <a:solidFill>
                        <a:srgbClr val="000000"/>
                      </a:solidFill>
                      <a:latin typeface="Calibri"/>
                      <a:cs typeface="Calibri"/>
                    </a:rPr>
                    <a:t>itemset</a:t>
                  </a:r>
                </a:p>
              </p:txBody>
            </p:sp>
          </p:grpSp>
          <p:grpSp>
            <p:nvGrpSpPr>
              <p:cNvPr id="10" name="Group 19"/>
              <p:cNvGrpSpPr>
                <a:grpSpLocks/>
              </p:cNvGrpSpPr>
              <p:nvPr/>
            </p:nvGrpSpPr>
            <p:grpSpPr bwMode="auto">
              <a:xfrm>
                <a:off x="2318494" y="2564904"/>
                <a:ext cx="1437745" cy="2687638"/>
                <a:chOff x="577" y="1253"/>
                <a:chExt cx="836" cy="1693"/>
              </a:xfrm>
            </p:grpSpPr>
            <p:sp>
              <p:nvSpPr>
                <p:cNvPr id="11" name="Rectangle 8"/>
                <p:cNvSpPr>
                  <a:spLocks noChangeArrowheads="1"/>
                </p:cNvSpPr>
                <p:nvPr/>
              </p:nvSpPr>
              <p:spPr bwMode="auto">
                <a:xfrm>
                  <a:off x="577" y="1493"/>
                  <a:ext cx="836" cy="1453"/>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a:t>
                  </a:r>
                </a:p>
                <a:p>
                  <a:r>
                    <a:rPr lang="en-US" sz="2400" b="1" dirty="0">
                      <a:latin typeface="Calibri"/>
                      <a:cs typeface="Calibri"/>
                    </a:rPr>
                    <a:t>{1 3}</a:t>
                  </a:r>
                  <a:br>
                    <a:rPr lang="en-US" sz="2400" b="1" dirty="0">
                      <a:latin typeface="Calibri"/>
                      <a:cs typeface="Calibri"/>
                    </a:rPr>
                  </a:br>
                  <a:r>
                    <a:rPr lang="en-US" sz="2400" b="1" dirty="0">
                      <a:latin typeface="Calibri"/>
                      <a:cs typeface="Calibri"/>
                    </a:rPr>
                    <a:t>{1 5}</a:t>
                  </a:r>
                  <a:br>
                    <a:rPr lang="en-US" sz="2400" b="1" dirty="0">
                      <a:latin typeface="Calibri"/>
                      <a:cs typeface="Calibri"/>
                    </a:rPr>
                  </a:br>
                  <a:r>
                    <a:rPr lang="en-US" sz="2400" b="1" dirty="0">
                      <a:latin typeface="Calibri"/>
                      <a:cs typeface="Calibri"/>
                    </a:rPr>
                    <a:t>{2 3}</a:t>
                  </a:r>
                  <a:br>
                    <a:rPr lang="en-US" sz="2400" b="1" dirty="0">
                      <a:latin typeface="Calibri"/>
                      <a:cs typeface="Calibri"/>
                    </a:rPr>
                  </a:br>
                  <a:r>
                    <a:rPr lang="en-US" sz="2400" b="1" dirty="0">
                      <a:latin typeface="Calibri"/>
                      <a:cs typeface="Calibri"/>
                    </a:rPr>
                    <a:t>{2 4}</a:t>
                  </a:r>
                  <a:br>
                    <a:rPr lang="en-US" sz="2400" b="1" dirty="0">
                      <a:latin typeface="Calibri"/>
                      <a:cs typeface="Calibri"/>
                    </a:rPr>
                  </a:br>
                  <a:r>
                    <a:rPr lang="en-US" sz="2400" b="1" dirty="0">
                      <a:latin typeface="Calibri"/>
                      <a:cs typeface="Calibri"/>
                    </a:rPr>
                    <a:t>{2 5}</a:t>
                  </a:r>
                </a:p>
              </p:txBody>
            </p:sp>
            <p:sp>
              <p:nvSpPr>
                <p:cNvPr id="12" name="Rectangle 9"/>
                <p:cNvSpPr>
                  <a:spLocks noChangeArrowheads="1"/>
                </p:cNvSpPr>
                <p:nvPr/>
              </p:nvSpPr>
              <p:spPr bwMode="auto">
                <a:xfrm>
                  <a:off x="577" y="1253"/>
                  <a:ext cx="836" cy="238"/>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itemset</a:t>
                  </a:r>
                </a:p>
              </p:txBody>
            </p:sp>
          </p:grpSp>
        </p:grpSp>
        <p:sp>
          <p:nvSpPr>
            <p:cNvPr id="15" name="Right Arrow 14"/>
            <p:cNvSpPr/>
            <p:nvPr/>
          </p:nvSpPr>
          <p:spPr bwMode="auto">
            <a:xfrm>
              <a:off x="3707904" y="3212976"/>
              <a:ext cx="1728192" cy="792088"/>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tx2"/>
                  </a:solidFill>
                  <a:effectLst/>
                  <a:latin typeface="Calibri"/>
                  <a:cs typeface="Calibri"/>
                </a:rPr>
                <a:t>join</a:t>
              </a:r>
            </a:p>
          </p:txBody>
        </p:sp>
      </p:grpSp>
    </p:spTree>
    <p:extLst>
      <p:ext uri="{BB962C8B-B14F-4D97-AF65-F5344CB8AC3E}">
        <p14:creationId xmlns:p14="http://schemas.microsoft.com/office/powerpoint/2010/main" val="73328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Shopping Basket Analysis </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pSp>
        <p:nvGrpSpPr>
          <p:cNvPr id="14" name="Group 13"/>
          <p:cNvGrpSpPr/>
          <p:nvPr/>
        </p:nvGrpSpPr>
        <p:grpSpPr>
          <a:xfrm>
            <a:off x="2628280" y="1702301"/>
            <a:ext cx="3096344" cy="2923449"/>
            <a:chOff x="3887924" y="2276872"/>
            <a:chExt cx="3096344" cy="2923449"/>
          </a:xfrm>
        </p:grpSpPr>
        <p:pic>
          <p:nvPicPr>
            <p:cNvPr id="5" name="Picture 4"/>
            <p:cNvPicPr>
              <a:picLocks noChangeAspect="1"/>
            </p:cNvPicPr>
            <p:nvPr/>
          </p:nvPicPr>
          <p:blipFill>
            <a:blip r:embed="rId3"/>
            <a:stretch>
              <a:fillRect/>
            </a:stretch>
          </p:blipFill>
          <p:spPr>
            <a:xfrm>
              <a:off x="3887924" y="2276872"/>
              <a:ext cx="1296144" cy="1296144"/>
            </a:xfrm>
            <a:prstGeom prst="rect">
              <a:avLst/>
            </a:prstGeom>
          </p:spPr>
        </p:pic>
        <p:sp>
          <p:nvSpPr>
            <p:cNvPr id="6" name="TextBox 5"/>
            <p:cNvSpPr txBox="1"/>
            <p:nvPr/>
          </p:nvSpPr>
          <p:spPr>
            <a:xfrm>
              <a:off x="5184068" y="2464017"/>
              <a:ext cx="1800200" cy="830997"/>
            </a:xfrm>
            <a:prstGeom prst="rect">
              <a:avLst/>
            </a:prstGeom>
            <a:noFill/>
          </p:spPr>
          <p:txBody>
            <a:bodyPr wrap="square" rtlCol="0">
              <a:spAutoFit/>
            </a:bodyPr>
            <a:lstStyle/>
            <a:p>
              <a:r>
                <a:rPr lang="en-GB" sz="2400" dirty="0">
                  <a:latin typeface="Calibri"/>
                  <a:cs typeface="Calibri"/>
                </a:rPr>
                <a:t>Purchase</a:t>
              </a:r>
            </a:p>
            <a:p>
              <a:r>
                <a:rPr lang="en-GB" sz="2400" dirty="0">
                  <a:latin typeface="Calibri"/>
                  <a:cs typeface="Calibri"/>
                </a:rPr>
                <a:t>transactions</a:t>
              </a:r>
            </a:p>
          </p:txBody>
        </p:sp>
        <p:pic>
          <p:nvPicPr>
            <p:cNvPr id="8" name="Picture 7"/>
            <p:cNvPicPr>
              <a:picLocks noChangeAspect="1"/>
            </p:cNvPicPr>
            <p:nvPr/>
          </p:nvPicPr>
          <p:blipFill>
            <a:blip r:embed="rId4"/>
            <a:stretch>
              <a:fillRect/>
            </a:stretch>
          </p:blipFill>
          <p:spPr>
            <a:xfrm>
              <a:off x="3995936" y="4077072"/>
              <a:ext cx="1080120" cy="1123249"/>
            </a:xfrm>
            <a:prstGeom prst="rect">
              <a:avLst/>
            </a:prstGeom>
          </p:spPr>
        </p:pic>
      </p:grpSp>
      <p:cxnSp>
        <p:nvCxnSpPr>
          <p:cNvPr id="13" name="Straight Arrow Connector 12"/>
          <p:cNvCxnSpPr>
            <a:stCxn id="5" idx="2"/>
            <a:endCxn id="8" idx="0"/>
          </p:cNvCxnSpPr>
          <p:nvPr/>
        </p:nvCxnSpPr>
        <p:spPr bwMode="auto">
          <a:xfrm>
            <a:off x="3276350" y="2998442"/>
            <a:ext cx="0" cy="504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1" name="Group 20"/>
          <p:cNvGrpSpPr/>
          <p:nvPr/>
        </p:nvGrpSpPr>
        <p:grpSpPr>
          <a:xfrm>
            <a:off x="540048" y="4985787"/>
            <a:ext cx="2232248" cy="1008112"/>
            <a:chOff x="1259632" y="5301208"/>
            <a:chExt cx="2232248" cy="1008112"/>
          </a:xfrm>
        </p:grpSpPr>
        <p:pic>
          <p:nvPicPr>
            <p:cNvPr id="15" name="Picture 14"/>
            <p:cNvPicPr>
              <a:picLocks noChangeAspect="1"/>
            </p:cNvPicPr>
            <p:nvPr/>
          </p:nvPicPr>
          <p:blipFill>
            <a:blip r:embed="rId5"/>
            <a:stretch>
              <a:fillRect/>
            </a:stretch>
          </p:blipFill>
          <p:spPr>
            <a:xfrm>
              <a:off x="2411760" y="5373216"/>
              <a:ext cx="825500" cy="825500"/>
            </a:xfrm>
            <a:prstGeom prst="rect">
              <a:avLst/>
            </a:prstGeom>
          </p:spPr>
        </p:pic>
        <p:pic>
          <p:nvPicPr>
            <p:cNvPr id="16" name="Picture 15"/>
            <p:cNvPicPr>
              <a:picLocks noChangeAspect="1"/>
            </p:cNvPicPr>
            <p:nvPr/>
          </p:nvPicPr>
          <p:blipFill>
            <a:blip r:embed="rId6"/>
            <a:stretch>
              <a:fillRect/>
            </a:stretch>
          </p:blipFill>
          <p:spPr>
            <a:xfrm>
              <a:off x="1547664" y="5373216"/>
              <a:ext cx="825500" cy="812800"/>
            </a:xfrm>
            <a:prstGeom prst="rect">
              <a:avLst/>
            </a:prstGeom>
          </p:spPr>
        </p:pic>
        <p:sp>
          <p:nvSpPr>
            <p:cNvPr id="19" name="Rounded Rectangle 18"/>
            <p:cNvSpPr/>
            <p:nvPr/>
          </p:nvSpPr>
          <p:spPr bwMode="auto">
            <a:xfrm>
              <a:off x="1259632" y="5301208"/>
              <a:ext cx="2232248" cy="1008112"/>
            </a:xfrm>
            <a:prstGeom prst="roundRect">
              <a:avLst/>
            </a:prstGeom>
            <a:solidFill>
              <a:srgbClr val="FF0000">
                <a:alpha val="1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22" name="Group 21"/>
          <p:cNvGrpSpPr/>
          <p:nvPr/>
        </p:nvGrpSpPr>
        <p:grpSpPr>
          <a:xfrm>
            <a:off x="3780408" y="4985787"/>
            <a:ext cx="2232248" cy="1008112"/>
            <a:chOff x="5220072" y="5301208"/>
            <a:chExt cx="2232248" cy="1008112"/>
          </a:xfrm>
        </p:grpSpPr>
        <p:pic>
          <p:nvPicPr>
            <p:cNvPr id="17" name="Picture 16"/>
            <p:cNvPicPr>
              <a:picLocks noChangeAspect="1"/>
            </p:cNvPicPr>
            <p:nvPr/>
          </p:nvPicPr>
          <p:blipFill>
            <a:blip r:embed="rId7"/>
            <a:stretch>
              <a:fillRect/>
            </a:stretch>
          </p:blipFill>
          <p:spPr>
            <a:xfrm>
              <a:off x="5508104" y="5373216"/>
              <a:ext cx="825500" cy="825500"/>
            </a:xfrm>
            <a:prstGeom prst="rect">
              <a:avLst/>
            </a:prstGeom>
          </p:spPr>
        </p:pic>
        <p:pic>
          <p:nvPicPr>
            <p:cNvPr id="18" name="Picture 17"/>
            <p:cNvPicPr>
              <a:picLocks noChangeAspect="1"/>
            </p:cNvPicPr>
            <p:nvPr/>
          </p:nvPicPr>
          <p:blipFill>
            <a:blip r:embed="rId8"/>
            <a:stretch>
              <a:fillRect/>
            </a:stretch>
          </p:blipFill>
          <p:spPr>
            <a:xfrm>
              <a:off x="6372200" y="5373216"/>
              <a:ext cx="800100" cy="812800"/>
            </a:xfrm>
            <a:prstGeom prst="rect">
              <a:avLst/>
            </a:prstGeom>
          </p:spPr>
        </p:pic>
        <p:sp>
          <p:nvSpPr>
            <p:cNvPr id="20" name="Rounded Rectangle 19"/>
            <p:cNvSpPr/>
            <p:nvPr/>
          </p:nvSpPr>
          <p:spPr bwMode="auto">
            <a:xfrm>
              <a:off x="5220072" y="5301208"/>
              <a:ext cx="2232248" cy="1008112"/>
            </a:xfrm>
            <a:prstGeom prst="roundRect">
              <a:avLst/>
            </a:prstGeom>
            <a:solidFill>
              <a:schemeClr val="accent1">
                <a:alpha val="1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cxnSp>
        <p:nvCxnSpPr>
          <p:cNvPr id="25" name="Straight Arrow Connector 24"/>
          <p:cNvCxnSpPr/>
          <p:nvPr/>
        </p:nvCxnSpPr>
        <p:spPr bwMode="auto">
          <a:xfrm>
            <a:off x="3276350" y="4409723"/>
            <a:ext cx="0" cy="648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31" name="Picture 30"/>
          <p:cNvPicPr>
            <a:picLocks noChangeAspect="1"/>
          </p:cNvPicPr>
          <p:nvPr/>
        </p:nvPicPr>
        <p:blipFill>
          <a:blip r:embed="rId9"/>
          <a:stretch>
            <a:fillRect/>
          </a:stretch>
        </p:blipFill>
        <p:spPr>
          <a:xfrm rot="5400000">
            <a:off x="2916310" y="5190973"/>
            <a:ext cx="658912" cy="658912"/>
          </a:xfrm>
          <a:prstGeom prst="rect">
            <a:avLst/>
          </a:prstGeom>
        </p:spPr>
      </p:pic>
      <p:sp>
        <p:nvSpPr>
          <p:cNvPr id="23" name="Content Placeholder 2"/>
          <p:cNvSpPr>
            <a:spLocks noGrp="1"/>
          </p:cNvSpPr>
          <p:nvPr>
            <p:ph idx="1"/>
          </p:nvPr>
        </p:nvSpPr>
        <p:spPr>
          <a:xfrm>
            <a:off x="6051252" y="1341438"/>
            <a:ext cx="2769220" cy="5029200"/>
          </a:xfrm>
        </p:spPr>
        <p:txBody>
          <a:bodyPr/>
          <a:lstStyle/>
          <a:p>
            <a:r>
              <a:rPr lang="en-GB" sz="2000" dirty="0"/>
              <a:t>Wal-Mart</a:t>
            </a:r>
          </a:p>
          <a:p>
            <a:pPr marL="457200" indent="-457200">
              <a:buFont typeface="Lucida Grande"/>
              <a:buChar char="-"/>
            </a:pPr>
            <a:r>
              <a:rPr lang="en-GB" sz="2000" dirty="0"/>
              <a:t>On Fri afternoon 60% of people who buy diapers also buy beer</a:t>
            </a:r>
          </a:p>
          <a:p>
            <a:pPr marL="457200" indent="-457200">
              <a:buFont typeface="Lucida Grande"/>
              <a:buChar char="-"/>
            </a:pPr>
            <a:r>
              <a:rPr lang="en-GB" sz="2000" dirty="0"/>
              <a:t>Move beer close to diapers to sell more beers!</a:t>
            </a:r>
          </a:p>
          <a:p>
            <a:endParaRPr lang="en-GB" sz="2000" dirty="0"/>
          </a:p>
        </p:txBody>
      </p:sp>
    </p:spTree>
    <p:extLst>
      <p:ext uri="{BB962C8B-B14F-4D97-AF65-F5344CB8AC3E}">
        <p14:creationId xmlns:p14="http://schemas.microsoft.com/office/powerpoint/2010/main" val="509383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40080" cy="914400"/>
          </a:xfrm>
        </p:spPr>
        <p:txBody>
          <a:bodyPr/>
          <a:lstStyle/>
          <a:p>
            <a:r>
              <a:rPr lang="en-GB" dirty="0"/>
              <a:t>Exploiting the </a:t>
            </a:r>
            <a:r>
              <a:rPr lang="en-GB" dirty="0" err="1"/>
              <a:t>Apriori</a:t>
            </a:r>
            <a:r>
              <a:rPr lang="en-GB" dirty="0"/>
              <a:t> Property: PRUNE Step</a:t>
            </a:r>
          </a:p>
        </p:txBody>
      </p:sp>
      <p:sp>
        <p:nvSpPr>
          <p:cNvPr id="3" name="Content Placeholder 2"/>
          <p:cNvSpPr>
            <a:spLocks noGrp="1"/>
          </p:cNvSpPr>
          <p:nvPr>
            <p:ph idx="1"/>
          </p:nvPr>
        </p:nvSpPr>
        <p:spPr/>
        <p:txBody>
          <a:bodyPr/>
          <a:lstStyle/>
          <a:p>
            <a:r>
              <a:rPr lang="en-GB" sz="2800" dirty="0"/>
              <a:t>A k-itemset in the candidate set </a:t>
            </a:r>
            <a:r>
              <a:rPr lang="en-GB" sz="2800" dirty="0" err="1"/>
              <a:t>C</a:t>
            </a:r>
            <a:r>
              <a:rPr lang="en-GB" sz="2800" baseline="-25000" dirty="0" err="1"/>
              <a:t>k</a:t>
            </a:r>
            <a:r>
              <a:rPr lang="en-GB" sz="2800" dirty="0"/>
              <a:t> might still contain </a:t>
            </a:r>
            <a:br>
              <a:rPr lang="en-GB" sz="2800" dirty="0"/>
            </a:br>
            <a:r>
              <a:rPr lang="en-GB" sz="2800" dirty="0"/>
              <a:t>(k-1)-</a:t>
            </a:r>
            <a:r>
              <a:rPr lang="en-GB" sz="2800" dirty="0" err="1"/>
              <a:t>itemsets</a:t>
            </a:r>
            <a:r>
              <a:rPr lang="en-GB" sz="2800" dirty="0"/>
              <a:t> that are not frequent (k-1)-</a:t>
            </a:r>
            <a:r>
              <a:rPr lang="en-GB" sz="2800" dirty="0" err="1"/>
              <a:t>itemsets</a:t>
            </a:r>
            <a:endParaRPr lang="en-GB" sz="2800" dirty="0"/>
          </a:p>
          <a:p>
            <a:r>
              <a:rPr lang="en-GB" sz="2800" dirty="0"/>
              <a:t>Eliminate them (</a:t>
            </a:r>
            <a:r>
              <a:rPr lang="en-GB" sz="2800" b="1" dirty="0"/>
              <a:t>PRUNE</a:t>
            </a:r>
            <a:r>
              <a:rPr lang="en-GB" sz="2800" dirty="0"/>
              <a:t>)</a:t>
            </a:r>
          </a:p>
          <a:p>
            <a:endParaRPr lang="en-GB"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pSp>
        <p:nvGrpSpPr>
          <p:cNvPr id="20" name="Group 19"/>
          <p:cNvGrpSpPr/>
          <p:nvPr/>
        </p:nvGrpSpPr>
        <p:grpSpPr>
          <a:xfrm>
            <a:off x="107506" y="3310939"/>
            <a:ext cx="8928992" cy="2782361"/>
            <a:chOff x="35496" y="3310935"/>
            <a:chExt cx="8928992" cy="2782361"/>
          </a:xfrm>
        </p:grpSpPr>
        <p:grpSp>
          <p:nvGrpSpPr>
            <p:cNvPr id="5" name="Group 4"/>
            <p:cNvGrpSpPr/>
            <p:nvPr/>
          </p:nvGrpSpPr>
          <p:grpSpPr>
            <a:xfrm>
              <a:off x="35496" y="3310935"/>
              <a:ext cx="5409672" cy="2782361"/>
              <a:chOff x="1619672" y="2230965"/>
              <a:chExt cx="5409672" cy="2782361"/>
            </a:xfrm>
          </p:grpSpPr>
          <p:grpSp>
            <p:nvGrpSpPr>
              <p:cNvPr id="6" name="Group 5"/>
              <p:cNvGrpSpPr/>
              <p:nvPr/>
            </p:nvGrpSpPr>
            <p:grpSpPr>
              <a:xfrm>
                <a:off x="1619672" y="2230965"/>
                <a:ext cx="5409672" cy="2782361"/>
                <a:chOff x="1858382" y="2470181"/>
                <a:chExt cx="5409672" cy="2782361"/>
              </a:xfrm>
            </p:grpSpPr>
            <p:sp>
              <p:nvSpPr>
                <p:cNvPr id="8" name="Rectangle 7"/>
                <p:cNvSpPr>
                  <a:spLocks noChangeArrowheads="1"/>
                </p:cNvSpPr>
                <p:nvPr/>
              </p:nvSpPr>
              <p:spPr bwMode="auto">
                <a:xfrm>
                  <a:off x="1858382" y="2470181"/>
                  <a:ext cx="458233"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L</a:t>
                  </a:r>
                  <a:r>
                    <a:rPr lang="en-US" sz="2800" baseline="-25000" dirty="0">
                      <a:solidFill>
                        <a:schemeClr val="tx1"/>
                      </a:solidFill>
                      <a:latin typeface="Calibri"/>
                      <a:cs typeface="Calibri"/>
                    </a:rPr>
                    <a:t>2</a:t>
                  </a:r>
                  <a:endParaRPr lang="en-US" sz="2000" baseline="-25000" dirty="0">
                    <a:solidFill>
                      <a:schemeClr val="tx1"/>
                    </a:solidFill>
                    <a:latin typeface="Calibri"/>
                    <a:cs typeface="Calibri"/>
                  </a:endParaRPr>
                </a:p>
              </p:txBody>
            </p:sp>
            <p:sp>
              <p:nvSpPr>
                <p:cNvPr id="9" name="Rectangle 8"/>
                <p:cNvSpPr>
                  <a:spLocks noChangeArrowheads="1"/>
                </p:cNvSpPr>
                <p:nvPr/>
              </p:nvSpPr>
              <p:spPr bwMode="auto">
                <a:xfrm>
                  <a:off x="5418279" y="2470181"/>
                  <a:ext cx="498734"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C</a:t>
                  </a:r>
                  <a:r>
                    <a:rPr lang="en-US" sz="2800" baseline="-25000" dirty="0">
                      <a:solidFill>
                        <a:schemeClr val="tx1"/>
                      </a:solidFill>
                      <a:latin typeface="Calibri"/>
                      <a:cs typeface="Calibri"/>
                    </a:rPr>
                    <a:t>3</a:t>
                  </a:r>
                </a:p>
              </p:txBody>
            </p:sp>
            <p:grpSp>
              <p:nvGrpSpPr>
                <p:cNvPr id="10" name="Group 20"/>
                <p:cNvGrpSpPr>
                  <a:grpSpLocks/>
                </p:cNvGrpSpPr>
                <p:nvPr/>
              </p:nvGrpSpPr>
              <p:grpSpPr bwMode="auto">
                <a:xfrm>
                  <a:off x="5868144" y="2564904"/>
                  <a:ext cx="1399910" cy="2687638"/>
                  <a:chOff x="2641" y="1301"/>
                  <a:chExt cx="814" cy="1693"/>
                </a:xfrm>
              </p:grpSpPr>
              <p:sp>
                <p:nvSpPr>
                  <p:cNvPr id="14" name="Rectangle 6"/>
                  <p:cNvSpPr>
                    <a:spLocks noChangeArrowheads="1"/>
                  </p:cNvSpPr>
                  <p:nvPr/>
                </p:nvSpPr>
                <p:spPr bwMode="auto">
                  <a:xfrm>
                    <a:off x="2641" y="1541"/>
                    <a:ext cx="814" cy="1453"/>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 3}</a:t>
                    </a:r>
                  </a:p>
                  <a:p>
                    <a:r>
                      <a:rPr lang="en-US" sz="2400" b="1" dirty="0">
                        <a:latin typeface="Calibri"/>
                        <a:cs typeface="Calibri"/>
                      </a:rPr>
                      <a:t>{1 2 5}</a:t>
                    </a:r>
                    <a:br>
                      <a:rPr lang="en-US" sz="2400" b="1" dirty="0">
                        <a:latin typeface="Calibri"/>
                        <a:cs typeface="Calibri"/>
                      </a:rPr>
                    </a:br>
                    <a:r>
                      <a:rPr lang="en-US" sz="2400" b="1" dirty="0">
                        <a:latin typeface="Calibri"/>
                        <a:cs typeface="Calibri"/>
                      </a:rPr>
                      <a:t>{1 3 5}</a:t>
                    </a:r>
                    <a:br>
                      <a:rPr lang="en-US" sz="2400" b="1" dirty="0">
                        <a:latin typeface="Calibri"/>
                        <a:cs typeface="Calibri"/>
                      </a:rPr>
                    </a:br>
                    <a:r>
                      <a:rPr lang="en-US" sz="2400" b="1" dirty="0">
                        <a:latin typeface="Calibri"/>
                        <a:cs typeface="Calibri"/>
                      </a:rPr>
                      <a:t>{2 3 4}</a:t>
                    </a:r>
                    <a:br>
                      <a:rPr lang="en-US" sz="2400" b="1" dirty="0">
                        <a:latin typeface="Calibri"/>
                        <a:cs typeface="Calibri"/>
                      </a:rPr>
                    </a:br>
                    <a:r>
                      <a:rPr lang="en-US" sz="2400" b="1" dirty="0">
                        <a:latin typeface="Calibri"/>
                        <a:cs typeface="Calibri"/>
                      </a:rPr>
                      <a:t>{2 3 5}</a:t>
                    </a:r>
                    <a:br>
                      <a:rPr lang="en-US" sz="2400" b="1" dirty="0">
                        <a:latin typeface="Calibri"/>
                        <a:cs typeface="Calibri"/>
                      </a:rPr>
                    </a:br>
                    <a:r>
                      <a:rPr lang="en-US" sz="2400" b="1" dirty="0">
                        <a:latin typeface="Calibri"/>
                        <a:cs typeface="Calibri"/>
                      </a:rPr>
                      <a:t>{2 4 5}</a:t>
                    </a:r>
                  </a:p>
                </p:txBody>
              </p:sp>
              <p:sp>
                <p:nvSpPr>
                  <p:cNvPr id="15" name="Rectangle 7"/>
                  <p:cNvSpPr>
                    <a:spLocks noChangeArrowheads="1"/>
                  </p:cNvSpPr>
                  <p:nvPr/>
                </p:nvSpPr>
                <p:spPr bwMode="auto">
                  <a:xfrm>
                    <a:off x="2641" y="1301"/>
                    <a:ext cx="814" cy="238"/>
                  </a:xfrm>
                  <a:prstGeom prst="rect">
                    <a:avLst/>
                  </a:prstGeom>
                  <a:noFill/>
                  <a:ln w="12700">
                    <a:solidFill>
                      <a:schemeClr val="tx1"/>
                    </a:solidFill>
                    <a:miter lim="800000"/>
                    <a:headEnd/>
                    <a:tailEnd/>
                  </a:ln>
                </p:spPr>
                <p:txBody>
                  <a:bodyPr wrap="none" lIns="92075" tIns="46038" rIns="92075" bIns="46038" anchor="ctr"/>
                  <a:lstStyle/>
                  <a:p>
                    <a:pPr lvl="0"/>
                    <a:r>
                      <a:rPr lang="en-US" sz="2400" b="1" dirty="0">
                        <a:solidFill>
                          <a:srgbClr val="000000"/>
                        </a:solidFill>
                        <a:latin typeface="Calibri"/>
                        <a:cs typeface="Calibri"/>
                      </a:rPr>
                      <a:t>itemset</a:t>
                    </a:r>
                  </a:p>
                </p:txBody>
              </p:sp>
            </p:grpSp>
            <p:grpSp>
              <p:nvGrpSpPr>
                <p:cNvPr id="11" name="Group 19"/>
                <p:cNvGrpSpPr>
                  <a:grpSpLocks/>
                </p:cNvGrpSpPr>
                <p:nvPr/>
              </p:nvGrpSpPr>
              <p:grpSpPr bwMode="auto">
                <a:xfrm>
                  <a:off x="2318494" y="2564904"/>
                  <a:ext cx="1437745" cy="2687638"/>
                  <a:chOff x="577" y="1253"/>
                  <a:chExt cx="836" cy="1693"/>
                </a:xfrm>
              </p:grpSpPr>
              <p:sp>
                <p:nvSpPr>
                  <p:cNvPr id="12" name="Rectangle 8"/>
                  <p:cNvSpPr>
                    <a:spLocks noChangeArrowheads="1"/>
                  </p:cNvSpPr>
                  <p:nvPr/>
                </p:nvSpPr>
                <p:spPr bwMode="auto">
                  <a:xfrm>
                    <a:off x="577" y="1493"/>
                    <a:ext cx="836" cy="1453"/>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a:t>
                    </a:r>
                  </a:p>
                  <a:p>
                    <a:r>
                      <a:rPr lang="en-US" sz="2400" b="1" dirty="0">
                        <a:latin typeface="Calibri"/>
                        <a:cs typeface="Calibri"/>
                      </a:rPr>
                      <a:t>{1 3}</a:t>
                    </a:r>
                    <a:br>
                      <a:rPr lang="en-US" sz="2400" b="1" dirty="0">
                        <a:latin typeface="Calibri"/>
                        <a:cs typeface="Calibri"/>
                      </a:rPr>
                    </a:br>
                    <a:r>
                      <a:rPr lang="en-US" sz="2400" b="1" dirty="0">
                        <a:latin typeface="Calibri"/>
                        <a:cs typeface="Calibri"/>
                      </a:rPr>
                      <a:t>{1 5}</a:t>
                    </a:r>
                    <a:br>
                      <a:rPr lang="en-US" sz="2400" b="1" dirty="0">
                        <a:latin typeface="Calibri"/>
                        <a:cs typeface="Calibri"/>
                      </a:rPr>
                    </a:br>
                    <a:r>
                      <a:rPr lang="en-US" sz="2400" b="1" dirty="0">
                        <a:latin typeface="Calibri"/>
                        <a:cs typeface="Calibri"/>
                      </a:rPr>
                      <a:t>{2 3}</a:t>
                    </a:r>
                    <a:br>
                      <a:rPr lang="en-US" sz="2400" b="1" dirty="0">
                        <a:latin typeface="Calibri"/>
                        <a:cs typeface="Calibri"/>
                      </a:rPr>
                    </a:br>
                    <a:r>
                      <a:rPr lang="en-US" sz="2400" b="1" dirty="0">
                        <a:latin typeface="Calibri"/>
                        <a:cs typeface="Calibri"/>
                      </a:rPr>
                      <a:t>{2 4}</a:t>
                    </a:r>
                    <a:br>
                      <a:rPr lang="en-US" sz="2400" b="1" dirty="0">
                        <a:latin typeface="Calibri"/>
                        <a:cs typeface="Calibri"/>
                      </a:rPr>
                    </a:br>
                    <a:r>
                      <a:rPr lang="en-US" sz="2400" b="1" dirty="0">
                        <a:latin typeface="Calibri"/>
                        <a:cs typeface="Calibri"/>
                      </a:rPr>
                      <a:t>{2 5}</a:t>
                    </a:r>
                  </a:p>
                </p:txBody>
              </p:sp>
              <p:sp>
                <p:nvSpPr>
                  <p:cNvPr id="13" name="Rectangle 9"/>
                  <p:cNvSpPr>
                    <a:spLocks noChangeArrowheads="1"/>
                  </p:cNvSpPr>
                  <p:nvPr/>
                </p:nvSpPr>
                <p:spPr bwMode="auto">
                  <a:xfrm>
                    <a:off x="577" y="1253"/>
                    <a:ext cx="836" cy="238"/>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itemset</a:t>
                    </a:r>
                  </a:p>
                </p:txBody>
              </p:sp>
            </p:grpSp>
          </p:grpSp>
          <p:sp>
            <p:nvSpPr>
              <p:cNvPr id="7" name="Right Arrow 6"/>
              <p:cNvSpPr/>
              <p:nvPr/>
            </p:nvSpPr>
            <p:spPr bwMode="auto">
              <a:xfrm>
                <a:off x="3707904" y="3212976"/>
                <a:ext cx="1728192" cy="792088"/>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tx2"/>
                    </a:solidFill>
                    <a:effectLst/>
                    <a:latin typeface="Calibri"/>
                    <a:cs typeface="Calibri"/>
                  </a:rPr>
                  <a:t>join</a:t>
                </a:r>
              </a:p>
            </p:txBody>
          </p:sp>
        </p:grpSp>
        <p:sp>
          <p:nvSpPr>
            <p:cNvPr id="16" name="Rectangle 15"/>
            <p:cNvSpPr>
              <a:spLocks noChangeArrowheads="1"/>
            </p:cNvSpPr>
            <p:nvPr/>
          </p:nvSpPr>
          <p:spPr bwMode="auto">
            <a:xfrm>
              <a:off x="7114713" y="3310935"/>
              <a:ext cx="498734" cy="523862"/>
            </a:xfrm>
            <a:prstGeom prst="rect">
              <a:avLst/>
            </a:prstGeom>
            <a:noFill/>
            <a:ln w="9525">
              <a:noFill/>
              <a:miter lim="800000"/>
              <a:headEnd/>
              <a:tailEnd/>
            </a:ln>
          </p:spPr>
          <p:txBody>
            <a:bodyPr wrap="none" lIns="92075" tIns="46038" rIns="92075" bIns="46038" anchor="ctr">
              <a:spAutoFit/>
            </a:bodyPr>
            <a:lstStyle/>
            <a:p>
              <a:pPr eaLnBrk="0" hangingPunct="0"/>
              <a:r>
                <a:rPr lang="en-US" sz="2800" dirty="0">
                  <a:solidFill>
                    <a:schemeClr val="tx1"/>
                  </a:solidFill>
                  <a:latin typeface="Calibri"/>
                  <a:cs typeface="Calibri"/>
                </a:rPr>
                <a:t>C</a:t>
              </a:r>
              <a:r>
                <a:rPr lang="en-US" sz="2800" baseline="-25000" dirty="0">
                  <a:solidFill>
                    <a:schemeClr val="tx1"/>
                  </a:solidFill>
                  <a:latin typeface="Calibri"/>
                  <a:cs typeface="Calibri"/>
                </a:rPr>
                <a:t>3</a:t>
              </a:r>
            </a:p>
          </p:txBody>
        </p:sp>
        <p:sp>
          <p:nvSpPr>
            <p:cNvPr id="17" name="Rectangle 6"/>
            <p:cNvSpPr>
              <a:spLocks noChangeArrowheads="1"/>
            </p:cNvSpPr>
            <p:nvPr/>
          </p:nvSpPr>
          <p:spPr bwMode="auto">
            <a:xfrm>
              <a:off x="7564578" y="3786658"/>
              <a:ext cx="1399910" cy="2306638"/>
            </a:xfrm>
            <a:prstGeom prst="rect">
              <a:avLst/>
            </a:prstGeom>
            <a:noFill/>
            <a:ln w="12700">
              <a:solidFill>
                <a:schemeClr val="tx1"/>
              </a:solidFill>
              <a:miter lim="800000"/>
              <a:headEnd/>
              <a:tailEnd/>
            </a:ln>
          </p:spPr>
          <p:txBody>
            <a:bodyPr wrap="none" lIns="92075" tIns="46038" rIns="92075" bIns="46038" anchor="ctr"/>
            <a:lstStyle/>
            <a:p>
              <a:r>
                <a:rPr lang="en-US" sz="2400" b="1" dirty="0">
                  <a:latin typeface="Calibri"/>
                  <a:cs typeface="Calibri"/>
                </a:rPr>
                <a:t>{1 2 3}</a:t>
              </a:r>
            </a:p>
            <a:p>
              <a:r>
                <a:rPr lang="en-US" sz="2400" b="1" dirty="0">
                  <a:latin typeface="Calibri"/>
                  <a:cs typeface="Calibri"/>
                </a:rPr>
                <a:t>{1 2 5}</a:t>
              </a:r>
              <a:br>
                <a:rPr lang="en-US" sz="2400" b="1" dirty="0">
                  <a:latin typeface="Calibri"/>
                  <a:cs typeface="Calibri"/>
                </a:rPr>
              </a:br>
              <a:r>
                <a:rPr lang="en-US" sz="2400" b="1" strike="sngStrike" dirty="0">
                  <a:latin typeface="Calibri"/>
                  <a:cs typeface="Calibri"/>
                </a:rPr>
                <a:t>{1 3 5}</a:t>
              </a:r>
              <a:br>
                <a:rPr lang="en-US" sz="2400" b="1" dirty="0">
                  <a:latin typeface="Calibri"/>
                  <a:cs typeface="Calibri"/>
                </a:rPr>
              </a:br>
              <a:r>
                <a:rPr lang="en-US" sz="2400" b="1" strike="sngStrike" dirty="0">
                  <a:latin typeface="Calibri"/>
                  <a:cs typeface="Calibri"/>
                </a:rPr>
                <a:t>{2 3 4}</a:t>
              </a:r>
              <a:br>
                <a:rPr lang="en-US" sz="2400" b="1" dirty="0">
                  <a:latin typeface="Calibri"/>
                  <a:cs typeface="Calibri"/>
                </a:rPr>
              </a:br>
              <a:r>
                <a:rPr lang="en-US" sz="2400" b="1" strike="sngStrike" dirty="0">
                  <a:latin typeface="Calibri"/>
                  <a:cs typeface="Calibri"/>
                </a:rPr>
                <a:t>{2 3 5}</a:t>
              </a:r>
              <a:br>
                <a:rPr lang="en-US" sz="2400" b="1" strike="sngStrike" dirty="0">
                  <a:latin typeface="Calibri"/>
                  <a:cs typeface="Calibri"/>
                </a:rPr>
              </a:br>
              <a:r>
                <a:rPr lang="en-US" sz="2400" b="1" strike="sngStrike" dirty="0">
                  <a:latin typeface="Calibri"/>
                  <a:cs typeface="Calibri"/>
                </a:rPr>
                <a:t>{2 4 5}</a:t>
              </a:r>
            </a:p>
          </p:txBody>
        </p:sp>
        <p:sp>
          <p:nvSpPr>
            <p:cNvPr id="18" name="Rectangle 7"/>
            <p:cNvSpPr>
              <a:spLocks noChangeArrowheads="1"/>
            </p:cNvSpPr>
            <p:nvPr/>
          </p:nvSpPr>
          <p:spPr bwMode="auto">
            <a:xfrm>
              <a:off x="7564578" y="3405658"/>
              <a:ext cx="1399910" cy="377825"/>
            </a:xfrm>
            <a:prstGeom prst="rect">
              <a:avLst/>
            </a:prstGeom>
            <a:noFill/>
            <a:ln w="12700">
              <a:solidFill>
                <a:schemeClr val="tx1"/>
              </a:solidFill>
              <a:miter lim="800000"/>
              <a:headEnd/>
              <a:tailEnd/>
            </a:ln>
          </p:spPr>
          <p:txBody>
            <a:bodyPr wrap="none" lIns="92075" tIns="46038" rIns="92075" bIns="46038" anchor="ctr"/>
            <a:lstStyle/>
            <a:p>
              <a:pPr lvl="0"/>
              <a:r>
                <a:rPr lang="en-US" sz="2400" b="1" dirty="0">
                  <a:solidFill>
                    <a:srgbClr val="000000"/>
                  </a:solidFill>
                  <a:latin typeface="Calibri"/>
                  <a:cs typeface="Calibri"/>
                </a:rPr>
                <a:t>itemset</a:t>
              </a:r>
            </a:p>
          </p:txBody>
        </p:sp>
        <p:sp>
          <p:nvSpPr>
            <p:cNvPr id="19" name="Right Arrow 18"/>
            <p:cNvSpPr/>
            <p:nvPr/>
          </p:nvSpPr>
          <p:spPr bwMode="auto">
            <a:xfrm>
              <a:off x="5652120" y="4293096"/>
              <a:ext cx="1728192" cy="792088"/>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tx2"/>
                  </a:solidFill>
                  <a:effectLst/>
                  <a:latin typeface="Calibri"/>
                  <a:cs typeface="Calibri"/>
                </a:rPr>
                <a:t>prune</a:t>
              </a:r>
            </a:p>
          </p:txBody>
        </p:sp>
      </p:grpSp>
      <p:grpSp>
        <p:nvGrpSpPr>
          <p:cNvPr id="25" name="Group 24"/>
          <p:cNvGrpSpPr/>
          <p:nvPr/>
        </p:nvGrpSpPr>
        <p:grpSpPr>
          <a:xfrm>
            <a:off x="6300194" y="3573016"/>
            <a:ext cx="1800200" cy="3168352"/>
            <a:chOff x="6300192" y="3573016"/>
            <a:chExt cx="1800200" cy="3168352"/>
          </a:xfrm>
        </p:grpSpPr>
        <p:sp>
          <p:nvSpPr>
            <p:cNvPr id="21" name="Oval Callout 20"/>
            <p:cNvSpPr/>
            <p:nvPr/>
          </p:nvSpPr>
          <p:spPr bwMode="auto">
            <a:xfrm>
              <a:off x="6300192" y="3573016"/>
              <a:ext cx="864096" cy="576064"/>
            </a:xfrm>
            <a:prstGeom prst="wedgeEllipseCallout">
              <a:avLst>
                <a:gd name="adj1" fmla="val 137899"/>
                <a:gd name="adj2" fmla="val 157298"/>
              </a:avLst>
            </a:prstGeom>
            <a:ln>
              <a:solidFill>
                <a:schemeClr val="accent4"/>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b="1" dirty="0">
                  <a:latin typeface="Calibri"/>
                  <a:cs typeface="Calibri"/>
                </a:rPr>
                <a:t>{3 5}</a:t>
              </a:r>
              <a:endParaRPr kumimoji="0" lang="en-GB" sz="1600" b="0" i="0" u="none" cap="none" normalizeH="0" baseline="0" dirty="0">
                <a:ln>
                  <a:noFill/>
                </a:ln>
                <a:solidFill>
                  <a:schemeClr val="tx2"/>
                </a:solidFill>
                <a:effectLst/>
                <a:latin typeface="Tempus Sans ITC" pitchFamily="82" charset="0"/>
              </a:endParaRPr>
            </a:p>
          </p:txBody>
        </p:sp>
        <p:sp>
          <p:nvSpPr>
            <p:cNvPr id="22" name="Oval Callout 21"/>
            <p:cNvSpPr/>
            <p:nvPr/>
          </p:nvSpPr>
          <p:spPr bwMode="auto">
            <a:xfrm>
              <a:off x="6300192" y="5085184"/>
              <a:ext cx="864096" cy="576064"/>
            </a:xfrm>
            <a:prstGeom prst="wedgeEllipseCallout">
              <a:avLst>
                <a:gd name="adj1" fmla="val 133490"/>
                <a:gd name="adj2" fmla="val -41117"/>
              </a:avLst>
            </a:prstGeom>
            <a:ln>
              <a:solidFill>
                <a:schemeClr val="accent4"/>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b="1" dirty="0">
                  <a:latin typeface="Calibri"/>
                  <a:cs typeface="Calibri"/>
                </a:rPr>
                <a:t>{3 4}</a:t>
              </a:r>
              <a:endParaRPr kumimoji="0" lang="en-GB" sz="1600" b="0" i="0" u="none" cap="none" normalizeH="0" baseline="0" dirty="0">
                <a:ln>
                  <a:noFill/>
                </a:ln>
                <a:solidFill>
                  <a:schemeClr val="tx2"/>
                </a:solidFill>
                <a:effectLst/>
                <a:latin typeface="Tempus Sans ITC" pitchFamily="82" charset="0"/>
              </a:endParaRPr>
            </a:p>
          </p:txBody>
        </p:sp>
        <p:sp>
          <p:nvSpPr>
            <p:cNvPr id="23" name="Oval Callout 22"/>
            <p:cNvSpPr/>
            <p:nvPr/>
          </p:nvSpPr>
          <p:spPr bwMode="auto">
            <a:xfrm>
              <a:off x="6300192" y="5805264"/>
              <a:ext cx="864096" cy="576064"/>
            </a:xfrm>
            <a:prstGeom prst="wedgeEllipseCallout">
              <a:avLst>
                <a:gd name="adj1" fmla="val 137899"/>
                <a:gd name="adj2" fmla="val -96232"/>
              </a:avLst>
            </a:prstGeom>
            <a:ln>
              <a:solidFill>
                <a:schemeClr val="accent4"/>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b="1" dirty="0">
                  <a:latin typeface="Calibri"/>
                  <a:cs typeface="Calibri"/>
                </a:rPr>
                <a:t>{3 5}</a:t>
              </a:r>
              <a:endParaRPr kumimoji="0" lang="en-GB" sz="1600" b="0" i="0" u="none" cap="none" normalizeH="0" baseline="0" dirty="0">
                <a:ln>
                  <a:noFill/>
                </a:ln>
                <a:solidFill>
                  <a:schemeClr val="tx2"/>
                </a:solidFill>
                <a:effectLst/>
                <a:latin typeface="Tempus Sans ITC" pitchFamily="82" charset="0"/>
              </a:endParaRPr>
            </a:p>
          </p:txBody>
        </p:sp>
        <p:sp>
          <p:nvSpPr>
            <p:cNvPr id="24" name="Oval Callout 23"/>
            <p:cNvSpPr/>
            <p:nvPr/>
          </p:nvSpPr>
          <p:spPr bwMode="auto">
            <a:xfrm>
              <a:off x="7236296" y="6165304"/>
              <a:ext cx="864096" cy="576064"/>
            </a:xfrm>
            <a:prstGeom prst="wedgeEllipseCallout">
              <a:avLst>
                <a:gd name="adj1" fmla="val 67351"/>
                <a:gd name="adj2" fmla="val -71981"/>
              </a:avLst>
            </a:prstGeom>
            <a:ln>
              <a:solidFill>
                <a:schemeClr val="accent4"/>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b="1" dirty="0">
                  <a:latin typeface="Calibri"/>
                  <a:cs typeface="Calibri"/>
                </a:rPr>
                <a:t>{4 5}</a:t>
              </a:r>
              <a:endParaRPr kumimoji="0" lang="en-GB" sz="1600" b="0" i="0" u="none" cap="none" normalizeH="0" baseline="0" dirty="0">
                <a:ln>
                  <a:noFill/>
                </a:ln>
                <a:solidFill>
                  <a:schemeClr val="tx2"/>
                </a:solidFill>
                <a:effectLst/>
                <a:latin typeface="Tempus Sans ITC" pitchFamily="82" charset="0"/>
              </a:endParaRPr>
            </a:p>
          </p:txBody>
        </p:sp>
      </p:grpSp>
    </p:spTree>
    <p:extLst>
      <p:ext uri="{BB962C8B-B14F-4D97-AF65-F5344CB8AC3E}">
        <p14:creationId xmlns:p14="http://schemas.microsoft.com/office/powerpoint/2010/main" val="123822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Step</a:t>
            </a:r>
          </a:p>
        </p:txBody>
      </p:sp>
      <p:sp>
        <p:nvSpPr>
          <p:cNvPr id="3" name="Content Placeholder 2"/>
          <p:cNvSpPr>
            <a:spLocks noGrp="1"/>
          </p:cNvSpPr>
          <p:nvPr>
            <p:ph idx="1"/>
          </p:nvPr>
        </p:nvSpPr>
        <p:spPr>
          <a:xfrm>
            <a:off x="179388" y="1341438"/>
            <a:ext cx="8569076" cy="5029200"/>
          </a:xfrm>
        </p:spPr>
        <p:txBody>
          <a:bodyPr/>
          <a:lstStyle/>
          <a:p>
            <a:r>
              <a:rPr lang="en-GB" dirty="0"/>
              <a:t>For the remaining k-itemset in the candidate set </a:t>
            </a:r>
            <a:r>
              <a:rPr lang="en-GB" dirty="0" err="1"/>
              <a:t>C</a:t>
            </a:r>
            <a:r>
              <a:rPr lang="en-GB" baseline="-25000" dirty="0" err="1"/>
              <a:t>k</a:t>
            </a:r>
            <a:r>
              <a:rPr lang="en-GB" dirty="0"/>
              <a:t> eliminate those that are not frequent by counting how often they occur in the database</a:t>
            </a:r>
          </a:p>
          <a:p>
            <a:pPr lvl="1"/>
            <a:r>
              <a:rPr lang="en-GB" dirty="0"/>
              <a:t>The final step is the most expensive (full access to database D)</a:t>
            </a:r>
          </a:p>
          <a:p>
            <a:pPr lvl="1"/>
            <a:r>
              <a:rPr lang="en-GB" dirty="0"/>
              <a:t>Advantage: Performed only for a smaller number of candidate </a:t>
            </a:r>
            <a:r>
              <a:rPr lang="en-GB" dirty="0" err="1"/>
              <a:t>itemsets</a:t>
            </a:r>
            <a:r>
              <a:rPr lang="en-GB" dirty="0"/>
              <a:t>, reduced by </a:t>
            </a:r>
            <a:r>
              <a:rPr lang="en-GB" b="1" dirty="0"/>
              <a:t>JOIN</a:t>
            </a:r>
            <a:r>
              <a:rPr lang="en-GB" dirty="0"/>
              <a:t> and </a:t>
            </a:r>
            <a:r>
              <a:rPr lang="en-GB" b="1" dirty="0"/>
              <a:t>PRUNE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39332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Apriori</a:t>
            </a:r>
            <a:r>
              <a:rPr lang="en-GB" dirty="0"/>
              <a:t> Algorithm</a:t>
            </a:r>
          </a:p>
        </p:txBody>
      </p:sp>
      <p:sp>
        <p:nvSpPr>
          <p:cNvPr id="3" name="Content Placeholder 2"/>
          <p:cNvSpPr>
            <a:spLocks noGrp="1"/>
          </p:cNvSpPr>
          <p:nvPr>
            <p:ph idx="1"/>
          </p:nvPr>
        </p:nvSpPr>
        <p:spPr>
          <a:xfrm>
            <a:off x="179388" y="1341438"/>
            <a:ext cx="8964612" cy="5029200"/>
          </a:xfrm>
        </p:spPr>
        <p:txBody>
          <a:bodyPr/>
          <a:lstStyle/>
          <a:p>
            <a:r>
              <a:rPr lang="en-GB" sz="2000" dirty="0"/>
              <a:t>k := 1, </a:t>
            </a:r>
            <a:r>
              <a:rPr lang="en-GB" sz="2000" dirty="0" err="1"/>
              <a:t>L</a:t>
            </a:r>
            <a:r>
              <a:rPr lang="en-GB" sz="2000" baseline="-25000" dirty="0" err="1"/>
              <a:t>k</a:t>
            </a:r>
            <a:r>
              <a:rPr lang="en-GB" sz="2000" baseline="-25000" dirty="0"/>
              <a:t> </a:t>
            </a:r>
            <a:r>
              <a:rPr lang="en-GB" sz="2000" dirty="0"/>
              <a:t>:= { J </a:t>
            </a:r>
            <a:r>
              <a:rPr lang="en-US" sz="1600" dirty="0" err="1">
                <a:latin typeface="Symbol" pitchFamily="18" charset="2"/>
              </a:rPr>
              <a:t>Í</a:t>
            </a:r>
            <a:r>
              <a:rPr lang="en-GB" sz="2000" dirty="0"/>
              <a:t> </a:t>
            </a:r>
            <a:r>
              <a:rPr lang="en-GB" sz="1800" dirty="0">
                <a:latin typeface="Letter Gothic Std"/>
                <a:cs typeface="Letter Gothic Std"/>
              </a:rPr>
              <a:t>I</a:t>
            </a:r>
            <a:r>
              <a:rPr lang="en-GB" sz="2000" dirty="0"/>
              <a:t> : |J|=1 </a:t>
            </a:r>
            <a:r>
              <a:rPr lang="en-US" altLang="zh-CN" sz="1800" dirty="0"/>
              <a:t>∧</a:t>
            </a:r>
            <a:r>
              <a:rPr lang="en-US" sz="2000" dirty="0"/>
              <a:t> </a:t>
            </a:r>
            <a:r>
              <a:rPr lang="en-GB" sz="2000" dirty="0"/>
              <a:t>p(J) &gt; </a:t>
            </a:r>
            <a:r>
              <a:rPr lang="en-GB" sz="2000" dirty="0" err="1"/>
              <a:t>s</a:t>
            </a:r>
            <a:r>
              <a:rPr lang="en-GB" sz="2000" baseline="-25000" dirty="0" err="1"/>
              <a:t>min</a:t>
            </a:r>
            <a:r>
              <a:rPr lang="en-GB" sz="2000" baseline="-25000" dirty="0"/>
              <a:t> </a:t>
            </a:r>
            <a:r>
              <a:rPr lang="en-GB" sz="2000" dirty="0"/>
              <a:t>}	//frequent items</a:t>
            </a:r>
          </a:p>
          <a:p>
            <a:pPr marL="0" lvl="1" indent="0">
              <a:buNone/>
            </a:pPr>
            <a:r>
              <a:rPr lang="en-GB" sz="2000" b="1" dirty="0"/>
              <a:t>while</a:t>
            </a:r>
            <a:r>
              <a:rPr lang="en-GB" sz="2000" dirty="0"/>
              <a:t> </a:t>
            </a:r>
            <a:r>
              <a:rPr lang="en-GB" sz="2000" dirty="0" err="1"/>
              <a:t>L</a:t>
            </a:r>
            <a:r>
              <a:rPr lang="en-GB" sz="2000" baseline="-25000" dirty="0" err="1"/>
              <a:t>k</a:t>
            </a:r>
            <a:r>
              <a:rPr lang="en-GB" sz="2000" dirty="0"/>
              <a:t> != </a:t>
            </a:r>
            <a:r>
              <a:rPr lang="en-US" sz="1800" dirty="0" err="1">
                <a:latin typeface="Symbol" pitchFamily="18" charset="2"/>
              </a:rPr>
              <a:t>Æ</a:t>
            </a:r>
            <a:r>
              <a:rPr lang="en-US" sz="1800" dirty="0">
                <a:latin typeface="Symbol" pitchFamily="18" charset="2"/>
              </a:rPr>
              <a:t> </a:t>
            </a:r>
            <a:endParaRPr lang="en-GB" sz="2000" dirty="0"/>
          </a:p>
          <a:p>
            <a:pPr marL="0" lvl="1" indent="0">
              <a:buNone/>
            </a:pPr>
            <a:r>
              <a:rPr lang="en-GB" sz="2000" dirty="0"/>
              <a:t>	C’</a:t>
            </a:r>
            <a:r>
              <a:rPr lang="en-GB" sz="2000" baseline="-25000" dirty="0"/>
              <a:t>k+1</a:t>
            </a:r>
            <a:r>
              <a:rPr lang="en-GB" sz="2000" dirty="0"/>
              <a:t> := JOIN(L</a:t>
            </a:r>
            <a:r>
              <a:rPr lang="en-GB" sz="2000" baseline="-25000" dirty="0"/>
              <a:t>k</a:t>
            </a:r>
            <a:r>
              <a:rPr lang="en-GB" sz="2000" dirty="0"/>
              <a:t>)               	// join </a:t>
            </a:r>
            <a:r>
              <a:rPr lang="en-GB" sz="2000" dirty="0" err="1"/>
              <a:t>itemsets</a:t>
            </a:r>
            <a:r>
              <a:rPr lang="en-GB" sz="2000" dirty="0"/>
              <a:t> in L</a:t>
            </a:r>
            <a:r>
              <a:rPr lang="en-GB" sz="2000" baseline="-25000" dirty="0"/>
              <a:t>k </a:t>
            </a:r>
            <a:r>
              <a:rPr lang="en-GB" sz="2000" dirty="0"/>
              <a:t>that differ by one element</a:t>
            </a:r>
            <a:endParaRPr lang="en-GB" sz="2000" baseline="-25000" dirty="0"/>
          </a:p>
          <a:p>
            <a:pPr marL="0" lvl="1" indent="0">
              <a:buNone/>
            </a:pPr>
            <a:r>
              <a:rPr lang="en-GB" sz="2000" dirty="0"/>
              <a:t>	C</a:t>
            </a:r>
            <a:r>
              <a:rPr lang="en-GB" sz="2000" baseline="-25000" dirty="0"/>
              <a:t>k+1</a:t>
            </a:r>
            <a:r>
              <a:rPr lang="en-GB" sz="2000" dirty="0"/>
              <a:t> := PRUNE(C’</a:t>
            </a:r>
            <a:r>
              <a:rPr lang="en-GB" sz="2000" baseline="-25000" dirty="0"/>
              <a:t>k+1</a:t>
            </a:r>
            <a:r>
              <a:rPr lang="en-GB" sz="2000" dirty="0"/>
              <a:t>)       		// remove non-frequent </a:t>
            </a:r>
            <a:r>
              <a:rPr lang="en-GB" sz="2000" dirty="0" err="1"/>
              <a:t>itemsets</a:t>
            </a:r>
            <a:endParaRPr lang="en-GB" sz="2000" dirty="0"/>
          </a:p>
          <a:p>
            <a:pPr marL="0" lvl="1" indent="0">
              <a:buNone/>
            </a:pPr>
            <a:r>
              <a:rPr lang="en-GB" sz="2000" dirty="0"/>
              <a:t>	</a:t>
            </a:r>
            <a:r>
              <a:rPr lang="en-GB" sz="2000" b="1" dirty="0"/>
              <a:t>for</a:t>
            </a:r>
            <a:r>
              <a:rPr lang="en-GB" sz="2000" dirty="0"/>
              <a:t> all (</a:t>
            </a:r>
            <a:r>
              <a:rPr lang="en-GB" sz="2000" dirty="0" err="1"/>
              <a:t>id,T</a:t>
            </a:r>
            <a:r>
              <a:rPr lang="en-GB" sz="2000" dirty="0"/>
              <a:t>) ∈ D             		// compute the frequency of candidate</a:t>
            </a:r>
          </a:p>
          <a:p>
            <a:pPr marL="0" lvl="1" indent="0">
              <a:buNone/>
            </a:pPr>
            <a:r>
              <a:rPr lang="en-GB" sz="2000" dirty="0"/>
              <a:t>		</a:t>
            </a:r>
            <a:r>
              <a:rPr lang="en-GB" sz="2000" b="1" dirty="0"/>
              <a:t>for</a:t>
            </a:r>
            <a:r>
              <a:rPr lang="en-GB" sz="2000" dirty="0"/>
              <a:t> all J ∈ C</a:t>
            </a:r>
            <a:r>
              <a:rPr lang="en-GB" sz="2000" baseline="-25000" dirty="0"/>
              <a:t>k+1</a:t>
            </a:r>
            <a:r>
              <a:rPr lang="en-GB" sz="2000" dirty="0"/>
              <a:t> , J </a:t>
            </a:r>
            <a:r>
              <a:rPr lang="en-US" sz="1600" dirty="0" err="1">
                <a:solidFill>
                  <a:srgbClr val="000000"/>
                </a:solidFill>
                <a:latin typeface="Symbol" pitchFamily="18" charset="2"/>
                <a:ea typeface="+mn-ea"/>
              </a:rPr>
              <a:t>Í</a:t>
            </a:r>
            <a:r>
              <a:rPr lang="en-GB" sz="2000" dirty="0">
                <a:ea typeface="+mn-ea"/>
              </a:rPr>
              <a:t> </a:t>
            </a:r>
            <a:r>
              <a:rPr lang="en-GB" sz="2000" dirty="0"/>
              <a:t>T</a:t>
            </a:r>
          </a:p>
          <a:p>
            <a:pPr marL="0" lvl="1" indent="0">
              <a:buNone/>
            </a:pPr>
            <a:r>
              <a:rPr lang="en-GB" sz="2000" dirty="0"/>
              <a:t>			count(J)++</a:t>
            </a:r>
          </a:p>
          <a:p>
            <a:pPr marL="0" lvl="1" indent="0">
              <a:buNone/>
            </a:pPr>
            <a:r>
              <a:rPr lang="en-GB" sz="2000" dirty="0"/>
              <a:t>		</a:t>
            </a:r>
            <a:r>
              <a:rPr lang="en-GB" sz="2000" b="1" dirty="0"/>
              <a:t>end for</a:t>
            </a:r>
          </a:p>
          <a:p>
            <a:pPr marL="0" lvl="1" indent="0">
              <a:buNone/>
            </a:pPr>
            <a:r>
              <a:rPr lang="en-GB" sz="2000" b="1" dirty="0"/>
              <a:t>	end for</a:t>
            </a:r>
          </a:p>
          <a:p>
            <a:pPr marL="0" lvl="1" indent="0">
              <a:buNone/>
            </a:pPr>
            <a:r>
              <a:rPr lang="en-GB" sz="2000" b="1" dirty="0"/>
              <a:t>	</a:t>
            </a:r>
            <a:r>
              <a:rPr lang="en-GB" sz="2000" dirty="0"/>
              <a:t>L</a:t>
            </a:r>
            <a:r>
              <a:rPr lang="en-GB" sz="2000" baseline="-25000" dirty="0"/>
              <a:t>k+1 </a:t>
            </a:r>
            <a:r>
              <a:rPr lang="en-GB" sz="2000" dirty="0"/>
              <a:t>:= { J </a:t>
            </a:r>
            <a:r>
              <a:rPr lang="en-US" sz="1600" dirty="0" err="1">
                <a:latin typeface="Symbol" pitchFamily="18" charset="2"/>
              </a:rPr>
              <a:t>Í</a:t>
            </a:r>
            <a:r>
              <a:rPr lang="en-GB" sz="2000" dirty="0"/>
              <a:t> C</a:t>
            </a:r>
            <a:r>
              <a:rPr lang="en-GB" sz="2000" baseline="-25000" dirty="0"/>
              <a:t>k+1</a:t>
            </a:r>
            <a:r>
              <a:rPr lang="en-GB" sz="2000" dirty="0"/>
              <a:t> : p(J) &gt; </a:t>
            </a:r>
            <a:r>
              <a:rPr lang="en-GB" sz="2000" dirty="0" err="1"/>
              <a:t>s</a:t>
            </a:r>
            <a:r>
              <a:rPr lang="en-GB" sz="2000" baseline="-25000" dirty="0" err="1"/>
              <a:t>min</a:t>
            </a:r>
            <a:r>
              <a:rPr lang="en-GB" sz="2000" baseline="-25000" dirty="0"/>
              <a:t> </a:t>
            </a:r>
            <a:r>
              <a:rPr lang="en-GB" sz="2000" dirty="0"/>
              <a:t>}     	// add candidate frequent </a:t>
            </a:r>
            <a:r>
              <a:rPr lang="en-GB" sz="2000" dirty="0" err="1"/>
              <a:t>itemsets</a:t>
            </a:r>
            <a:endParaRPr lang="en-GB" sz="2000" dirty="0"/>
          </a:p>
          <a:p>
            <a:pPr marL="0" lvl="1" indent="0">
              <a:buNone/>
            </a:pPr>
            <a:r>
              <a:rPr lang="en-GB" sz="2000" dirty="0"/>
              <a:t>	k := k+1</a:t>
            </a:r>
          </a:p>
          <a:p>
            <a:pPr marL="0" lvl="1" indent="0">
              <a:buNone/>
            </a:pPr>
            <a:r>
              <a:rPr lang="en-GB" sz="2000" b="1" dirty="0"/>
              <a:t>end while</a:t>
            </a:r>
          </a:p>
          <a:p>
            <a:pPr marL="0" lvl="1" indent="0">
              <a:buNone/>
            </a:pPr>
            <a:r>
              <a:rPr lang="en-GB" sz="2000" b="1" dirty="0"/>
              <a:t>return </a:t>
            </a:r>
            <a:r>
              <a:rPr lang="en-GB" sz="2000" dirty="0"/>
              <a:t>∪</a:t>
            </a:r>
            <a:r>
              <a:rPr lang="en-GB" sz="2000" baseline="-25000" dirty="0"/>
              <a:t>k</a:t>
            </a:r>
            <a:r>
              <a:rPr lang="en-GB" sz="2000" dirty="0"/>
              <a:t> </a:t>
            </a:r>
            <a:r>
              <a:rPr lang="en-GB" sz="2000" dirty="0" err="1"/>
              <a:t>L</a:t>
            </a:r>
            <a:r>
              <a:rPr lang="en-GB" sz="2000" baseline="-25000" dirty="0" err="1"/>
              <a:t>k</a:t>
            </a:r>
            <a:endParaRPr lang="en-GB" b="1" baseline="-250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407753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p:cNvGraphicFramePr>
            <a:graphicFrameLocks/>
          </p:cNvGraphicFramePr>
          <p:nvPr>
            <p:extLst>
              <p:ext uri="{D42A27DB-BD31-4B8C-83A1-F6EECF244321}">
                <p14:modId xmlns:p14="http://schemas.microsoft.com/office/powerpoint/2010/main" val="2025123494"/>
              </p:ext>
            </p:extLst>
          </p:nvPr>
        </p:nvGraphicFramePr>
        <p:xfrm>
          <a:off x="323529" y="366040"/>
          <a:ext cx="2082800" cy="1614488"/>
        </p:xfrm>
        <a:graphic>
          <a:graphicData uri="http://schemas.openxmlformats.org/presentationml/2006/ole">
            <mc:AlternateContent xmlns:mc="http://schemas.openxmlformats.org/markup-compatibility/2006">
              <mc:Choice xmlns:v="urn:schemas-microsoft-com:vml" Requires="v">
                <p:oleObj spid="_x0000_s512013" name="Worksheet" r:id="rId4" imgW="1930400" imgH="1498600" progId="Excel.Sheet.8">
                  <p:embed/>
                </p:oleObj>
              </mc:Choice>
              <mc:Fallback>
                <p:oleObj name="Worksheet" r:id="rId4" imgW="1930400" imgH="1498600" progId="Excel.Sheet.8">
                  <p:embed/>
                  <p:pic>
                    <p:nvPicPr>
                      <p:cNvPr id="0" name=""/>
                      <p:cNvPicPr>
                        <a:picLocks noChangeArrowheads="1"/>
                      </p:cNvPicPr>
                      <p:nvPr/>
                    </p:nvPicPr>
                    <p:blipFill>
                      <a:blip r:embed="rId5"/>
                      <a:srcRect/>
                      <a:stretch>
                        <a:fillRect/>
                      </a:stretch>
                    </p:blipFill>
                    <p:spPr bwMode="auto">
                      <a:xfrm>
                        <a:off x="323529" y="366040"/>
                        <a:ext cx="2082800" cy="1614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08" name="Rectangle 4"/>
          <p:cNvSpPr>
            <a:spLocks noChangeArrowheads="1"/>
          </p:cNvSpPr>
          <p:nvPr/>
        </p:nvSpPr>
        <p:spPr bwMode="auto">
          <a:xfrm>
            <a:off x="308266" y="-99392"/>
            <a:ext cx="375303"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D</a:t>
            </a:r>
            <a:endParaRPr lang="en-US" sz="2000" dirty="0">
              <a:solidFill>
                <a:schemeClr val="tx1"/>
              </a:solidFill>
              <a:latin typeface="Calibri"/>
              <a:cs typeface="Calibri"/>
            </a:endParaRPr>
          </a:p>
        </p:txBody>
      </p:sp>
      <p:graphicFrame>
        <p:nvGraphicFramePr>
          <p:cNvPr id="4099" name="Object 5"/>
          <p:cNvGraphicFramePr>
            <a:graphicFrameLocks/>
          </p:cNvGraphicFramePr>
          <p:nvPr>
            <p:extLst>
              <p:ext uri="{D42A27DB-BD31-4B8C-83A1-F6EECF244321}">
                <p14:modId xmlns:p14="http://schemas.microsoft.com/office/powerpoint/2010/main" val="3900271121"/>
              </p:ext>
            </p:extLst>
          </p:nvPr>
        </p:nvGraphicFramePr>
        <p:xfrm>
          <a:off x="3419873" y="366042"/>
          <a:ext cx="1846263" cy="1830387"/>
        </p:xfrm>
        <a:graphic>
          <a:graphicData uri="http://schemas.openxmlformats.org/presentationml/2006/ole">
            <mc:AlternateContent xmlns:mc="http://schemas.openxmlformats.org/markup-compatibility/2006">
              <mc:Choice xmlns:v="urn:schemas-microsoft-com:vml" Requires="v">
                <p:oleObj spid="_x0000_s512014" name="Worksheet" r:id="rId6" imgW="1854200" imgH="1828800" progId="Excel.Sheet.8">
                  <p:embed/>
                </p:oleObj>
              </mc:Choice>
              <mc:Fallback>
                <p:oleObj name="Worksheet" r:id="rId6" imgW="1854200" imgH="1828800" progId="Excel.Sheet.8">
                  <p:embed/>
                  <p:pic>
                    <p:nvPicPr>
                      <p:cNvPr id="0" name=""/>
                      <p:cNvPicPr>
                        <a:picLocks noChangeArrowheads="1"/>
                      </p:cNvPicPr>
                      <p:nvPr/>
                    </p:nvPicPr>
                    <p:blipFill>
                      <a:blip r:embed="rId7"/>
                      <a:srcRect/>
                      <a:stretch>
                        <a:fillRect/>
                      </a:stretch>
                    </p:blipFill>
                    <p:spPr bwMode="auto">
                      <a:xfrm>
                        <a:off x="3419873" y="366042"/>
                        <a:ext cx="1846263" cy="1830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0" name="Object 6"/>
          <p:cNvGraphicFramePr>
            <a:graphicFrameLocks/>
          </p:cNvGraphicFramePr>
          <p:nvPr>
            <p:extLst>
              <p:ext uri="{D42A27DB-BD31-4B8C-83A1-F6EECF244321}">
                <p14:modId xmlns:p14="http://schemas.microsoft.com/office/powerpoint/2010/main" val="2928877768"/>
              </p:ext>
            </p:extLst>
          </p:nvPr>
        </p:nvGraphicFramePr>
        <p:xfrm>
          <a:off x="6228185" y="366040"/>
          <a:ext cx="2011363" cy="1587500"/>
        </p:xfrm>
        <a:graphic>
          <a:graphicData uri="http://schemas.openxmlformats.org/presentationml/2006/ole">
            <mc:AlternateContent xmlns:mc="http://schemas.openxmlformats.org/markup-compatibility/2006">
              <mc:Choice xmlns:v="urn:schemas-microsoft-com:vml" Requires="v">
                <p:oleObj spid="_x0000_s512015" name="Worksheet" r:id="rId8" imgW="1854200" imgH="1536700" progId="Excel.Sheet.8">
                  <p:embed/>
                </p:oleObj>
              </mc:Choice>
              <mc:Fallback>
                <p:oleObj name="Worksheet" r:id="rId8" imgW="1854200" imgH="1536700" progId="Excel.Sheet.8">
                  <p:embed/>
                  <p:pic>
                    <p:nvPicPr>
                      <p:cNvPr id="0" name=""/>
                      <p:cNvPicPr>
                        <a:picLocks noChangeArrowheads="1"/>
                      </p:cNvPicPr>
                      <p:nvPr/>
                    </p:nvPicPr>
                    <p:blipFill>
                      <a:blip r:embed="rId9"/>
                      <a:srcRect/>
                      <a:stretch>
                        <a:fillRect/>
                      </a:stretch>
                    </p:blipFill>
                    <p:spPr bwMode="auto">
                      <a:xfrm>
                        <a:off x="6228185" y="366040"/>
                        <a:ext cx="2011363" cy="158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10" name="Rectangle 9"/>
          <p:cNvSpPr>
            <a:spLocks noChangeArrowheads="1"/>
          </p:cNvSpPr>
          <p:nvPr/>
        </p:nvSpPr>
        <p:spPr bwMode="auto">
          <a:xfrm>
            <a:off x="3613933" y="-99392"/>
            <a:ext cx="454051"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C</a:t>
            </a:r>
            <a:r>
              <a:rPr lang="en-US" sz="2400" baseline="-25000" dirty="0">
                <a:solidFill>
                  <a:schemeClr val="tx1"/>
                </a:solidFill>
                <a:latin typeface="Calibri"/>
                <a:cs typeface="Calibri"/>
              </a:rPr>
              <a:t>1</a:t>
            </a:r>
          </a:p>
        </p:txBody>
      </p:sp>
      <p:sp>
        <p:nvSpPr>
          <p:cNvPr id="4111" name="Rectangle 10"/>
          <p:cNvSpPr>
            <a:spLocks noChangeArrowheads="1"/>
          </p:cNvSpPr>
          <p:nvPr/>
        </p:nvSpPr>
        <p:spPr bwMode="auto">
          <a:xfrm>
            <a:off x="6506251" y="-99392"/>
            <a:ext cx="419336"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L</a:t>
            </a:r>
            <a:r>
              <a:rPr lang="en-US" sz="2400" baseline="-25000" dirty="0">
                <a:solidFill>
                  <a:schemeClr val="tx1"/>
                </a:solidFill>
                <a:latin typeface="Calibri"/>
                <a:cs typeface="Calibri"/>
              </a:rPr>
              <a:t>1</a:t>
            </a:r>
          </a:p>
        </p:txBody>
      </p:sp>
      <p:graphicFrame>
        <p:nvGraphicFramePr>
          <p:cNvPr id="4101" name="Object 11"/>
          <p:cNvGraphicFramePr>
            <a:graphicFrameLocks/>
          </p:cNvGraphicFramePr>
          <p:nvPr>
            <p:extLst>
              <p:ext uri="{D42A27DB-BD31-4B8C-83A1-F6EECF244321}">
                <p14:modId xmlns:p14="http://schemas.microsoft.com/office/powerpoint/2010/main" val="1033286772"/>
              </p:ext>
            </p:extLst>
          </p:nvPr>
        </p:nvGraphicFramePr>
        <p:xfrm>
          <a:off x="7164288" y="3068962"/>
          <a:ext cx="1149350" cy="2135187"/>
        </p:xfrm>
        <a:graphic>
          <a:graphicData uri="http://schemas.openxmlformats.org/presentationml/2006/ole">
            <mc:AlternateContent xmlns:mc="http://schemas.openxmlformats.org/markup-compatibility/2006">
              <mc:Choice xmlns:v="urn:schemas-microsoft-com:vml" Requires="v">
                <p:oleObj spid="_x0000_s512016" name="Worksheet" r:id="rId10" imgW="1130300" imgH="2120900" progId="Excel.Sheet.8">
                  <p:embed/>
                </p:oleObj>
              </mc:Choice>
              <mc:Fallback>
                <p:oleObj name="Worksheet" r:id="rId10" imgW="1130300" imgH="2120900" progId="Excel.Sheet.8">
                  <p:embed/>
                  <p:pic>
                    <p:nvPicPr>
                      <p:cNvPr id="0" name=""/>
                      <p:cNvPicPr>
                        <a:picLocks noChangeArrowheads="1"/>
                      </p:cNvPicPr>
                      <p:nvPr/>
                    </p:nvPicPr>
                    <p:blipFill>
                      <a:blip r:embed="rId11"/>
                      <a:srcRect/>
                      <a:stretch>
                        <a:fillRect/>
                      </a:stretch>
                    </p:blipFill>
                    <p:spPr bwMode="auto">
                      <a:xfrm>
                        <a:off x="7164288" y="3068962"/>
                        <a:ext cx="1149350" cy="213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2" name="Object 12"/>
          <p:cNvGraphicFramePr>
            <a:graphicFrameLocks/>
          </p:cNvGraphicFramePr>
          <p:nvPr>
            <p:extLst>
              <p:ext uri="{D42A27DB-BD31-4B8C-83A1-F6EECF244321}">
                <p14:modId xmlns:p14="http://schemas.microsoft.com/office/powerpoint/2010/main" val="3822503530"/>
              </p:ext>
            </p:extLst>
          </p:nvPr>
        </p:nvGraphicFramePr>
        <p:xfrm>
          <a:off x="4355977" y="3068962"/>
          <a:ext cx="1751013" cy="2049463"/>
        </p:xfrm>
        <a:graphic>
          <a:graphicData uri="http://schemas.openxmlformats.org/presentationml/2006/ole">
            <mc:AlternateContent xmlns:mc="http://schemas.openxmlformats.org/markup-compatibility/2006">
              <mc:Choice xmlns:v="urn:schemas-microsoft-com:vml" Requires="v">
                <p:oleObj spid="_x0000_s512017" name="Worksheet" r:id="rId12" imgW="1803400" imgH="2120900" progId="Excel.Sheet.8">
                  <p:embed/>
                </p:oleObj>
              </mc:Choice>
              <mc:Fallback>
                <p:oleObj name="Worksheet" r:id="rId12" imgW="1803400" imgH="2120900" progId="Excel.Sheet.8">
                  <p:embed/>
                  <p:pic>
                    <p:nvPicPr>
                      <p:cNvPr id="0" name=""/>
                      <p:cNvPicPr>
                        <a:picLocks noChangeArrowheads="1"/>
                      </p:cNvPicPr>
                      <p:nvPr/>
                    </p:nvPicPr>
                    <p:blipFill>
                      <a:blip r:embed="rId13"/>
                      <a:srcRect/>
                      <a:stretch>
                        <a:fillRect/>
                      </a:stretch>
                    </p:blipFill>
                    <p:spPr bwMode="auto">
                      <a:xfrm>
                        <a:off x="4355977" y="3068962"/>
                        <a:ext cx="1751013" cy="2049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3" name="Object 13"/>
          <p:cNvGraphicFramePr>
            <a:graphicFrameLocks/>
          </p:cNvGraphicFramePr>
          <p:nvPr>
            <p:extLst>
              <p:ext uri="{D42A27DB-BD31-4B8C-83A1-F6EECF244321}">
                <p14:modId xmlns:p14="http://schemas.microsoft.com/office/powerpoint/2010/main" val="266085142"/>
              </p:ext>
            </p:extLst>
          </p:nvPr>
        </p:nvGraphicFramePr>
        <p:xfrm>
          <a:off x="1403649" y="3068960"/>
          <a:ext cx="1909762" cy="1625600"/>
        </p:xfrm>
        <a:graphic>
          <a:graphicData uri="http://schemas.openxmlformats.org/presentationml/2006/ole">
            <mc:AlternateContent xmlns:mc="http://schemas.openxmlformats.org/markup-compatibility/2006">
              <mc:Choice xmlns:v="urn:schemas-microsoft-com:vml" Requires="v">
                <p:oleObj spid="_x0000_s512018" name="Worksheet" r:id="rId14" imgW="1803400" imgH="1536700" progId="Excel.Sheet.8">
                  <p:embed/>
                </p:oleObj>
              </mc:Choice>
              <mc:Fallback>
                <p:oleObj name="Worksheet" r:id="rId14" imgW="1803400" imgH="1536700" progId="Excel.Sheet.8">
                  <p:embed/>
                  <p:pic>
                    <p:nvPicPr>
                      <p:cNvPr id="0" name=""/>
                      <p:cNvPicPr>
                        <a:picLocks noChangeArrowheads="1"/>
                      </p:cNvPicPr>
                      <p:nvPr/>
                    </p:nvPicPr>
                    <p:blipFill>
                      <a:blip r:embed="rId15"/>
                      <a:srcRect/>
                      <a:stretch>
                        <a:fillRect/>
                      </a:stretch>
                    </p:blipFill>
                    <p:spPr bwMode="auto">
                      <a:xfrm>
                        <a:off x="1403649" y="3068960"/>
                        <a:ext cx="1909762" cy="162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12" name="Rectangle 14"/>
          <p:cNvSpPr>
            <a:spLocks noChangeArrowheads="1"/>
          </p:cNvSpPr>
          <p:nvPr/>
        </p:nvSpPr>
        <p:spPr bwMode="auto">
          <a:xfrm>
            <a:off x="912304" y="3038185"/>
            <a:ext cx="419336"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L</a:t>
            </a:r>
            <a:r>
              <a:rPr lang="en-US" sz="2400" baseline="-25000" dirty="0">
                <a:solidFill>
                  <a:schemeClr val="tx1"/>
                </a:solidFill>
                <a:latin typeface="Calibri"/>
                <a:cs typeface="Calibri"/>
              </a:rPr>
              <a:t>2</a:t>
            </a:r>
          </a:p>
        </p:txBody>
      </p:sp>
      <p:sp>
        <p:nvSpPr>
          <p:cNvPr id="4113" name="Rectangle 15"/>
          <p:cNvSpPr>
            <a:spLocks noChangeArrowheads="1"/>
          </p:cNvSpPr>
          <p:nvPr/>
        </p:nvSpPr>
        <p:spPr bwMode="auto">
          <a:xfrm>
            <a:off x="6156177" y="3038185"/>
            <a:ext cx="454051"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C</a:t>
            </a:r>
            <a:r>
              <a:rPr lang="en-US" sz="2400" baseline="-25000" dirty="0">
                <a:solidFill>
                  <a:schemeClr val="tx1"/>
                </a:solidFill>
                <a:latin typeface="Calibri"/>
                <a:cs typeface="Calibri"/>
              </a:rPr>
              <a:t>2</a:t>
            </a:r>
            <a:endParaRPr lang="en-US" sz="2000" baseline="-25000" dirty="0">
              <a:solidFill>
                <a:schemeClr val="tx1"/>
              </a:solidFill>
              <a:latin typeface="Calibri"/>
              <a:cs typeface="Calibri"/>
            </a:endParaRPr>
          </a:p>
        </p:txBody>
      </p:sp>
      <p:sp>
        <p:nvSpPr>
          <p:cNvPr id="4114" name="Rectangle 16"/>
          <p:cNvSpPr>
            <a:spLocks noChangeArrowheads="1"/>
          </p:cNvSpPr>
          <p:nvPr/>
        </p:nvSpPr>
        <p:spPr bwMode="auto">
          <a:xfrm>
            <a:off x="8388426" y="3068962"/>
            <a:ext cx="454051"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C</a:t>
            </a:r>
            <a:r>
              <a:rPr lang="en-US" sz="2400" baseline="-25000" dirty="0">
                <a:solidFill>
                  <a:schemeClr val="tx1"/>
                </a:solidFill>
                <a:latin typeface="Calibri"/>
                <a:cs typeface="Calibri"/>
              </a:rPr>
              <a:t>2</a:t>
            </a:r>
            <a:endParaRPr lang="en-US" sz="2000" baseline="-25000" dirty="0">
              <a:solidFill>
                <a:schemeClr val="tx1"/>
              </a:solidFill>
              <a:latin typeface="Calibri"/>
              <a:cs typeface="Calibri"/>
            </a:endParaRPr>
          </a:p>
        </p:txBody>
      </p:sp>
      <p:sp>
        <p:nvSpPr>
          <p:cNvPr id="4117" name="Rectangle 21"/>
          <p:cNvSpPr>
            <a:spLocks noChangeArrowheads="1"/>
          </p:cNvSpPr>
          <p:nvPr/>
        </p:nvSpPr>
        <p:spPr bwMode="auto">
          <a:xfrm>
            <a:off x="855045" y="5702481"/>
            <a:ext cx="454051"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C</a:t>
            </a:r>
            <a:r>
              <a:rPr lang="en-US" sz="2400" baseline="-25000" dirty="0">
                <a:solidFill>
                  <a:schemeClr val="tx1"/>
                </a:solidFill>
                <a:latin typeface="Calibri"/>
                <a:cs typeface="Calibri"/>
              </a:rPr>
              <a:t>3</a:t>
            </a:r>
          </a:p>
        </p:txBody>
      </p:sp>
      <p:sp>
        <p:nvSpPr>
          <p:cNvPr id="4118" name="Rectangle 22"/>
          <p:cNvSpPr>
            <a:spLocks noChangeArrowheads="1"/>
          </p:cNvSpPr>
          <p:nvPr/>
        </p:nvSpPr>
        <p:spPr bwMode="auto">
          <a:xfrm>
            <a:off x="5796136" y="5877274"/>
            <a:ext cx="419336" cy="462307"/>
          </a:xfrm>
          <a:prstGeom prst="rect">
            <a:avLst/>
          </a:prstGeom>
          <a:noFill/>
          <a:ln w="9525">
            <a:noFill/>
            <a:miter lim="800000"/>
            <a:headEnd/>
            <a:tailEnd/>
          </a:ln>
        </p:spPr>
        <p:txBody>
          <a:bodyPr wrap="none" lIns="92075" tIns="46038" rIns="92075" bIns="46038" anchor="ctr">
            <a:spAutoFit/>
          </a:bodyPr>
          <a:lstStyle/>
          <a:p>
            <a:pPr eaLnBrk="0" hangingPunct="0"/>
            <a:r>
              <a:rPr lang="en-US" sz="2400" dirty="0">
                <a:solidFill>
                  <a:schemeClr val="tx1"/>
                </a:solidFill>
                <a:latin typeface="Calibri"/>
                <a:cs typeface="Calibri"/>
              </a:rPr>
              <a:t>L</a:t>
            </a:r>
            <a:r>
              <a:rPr lang="en-US" sz="2400" baseline="-25000" dirty="0">
                <a:solidFill>
                  <a:schemeClr val="tx1"/>
                </a:solidFill>
                <a:latin typeface="Calibri"/>
                <a:cs typeface="Calibri"/>
              </a:rPr>
              <a:t>3</a:t>
            </a:r>
            <a:endParaRPr lang="en-US" sz="2000" baseline="-25000" dirty="0">
              <a:solidFill>
                <a:schemeClr val="tx1"/>
              </a:solidFill>
              <a:latin typeface="Calibri"/>
              <a:cs typeface="Calibri"/>
            </a:endParaRPr>
          </a:p>
        </p:txBody>
      </p:sp>
      <p:graphicFrame>
        <p:nvGraphicFramePr>
          <p:cNvPr id="4104" name="Object 23"/>
          <p:cNvGraphicFramePr>
            <a:graphicFrameLocks/>
          </p:cNvGraphicFramePr>
          <p:nvPr>
            <p:extLst>
              <p:ext uri="{D42A27DB-BD31-4B8C-83A1-F6EECF244321}">
                <p14:modId xmlns:p14="http://schemas.microsoft.com/office/powerpoint/2010/main" val="3376267533"/>
              </p:ext>
            </p:extLst>
          </p:nvPr>
        </p:nvGraphicFramePr>
        <p:xfrm>
          <a:off x="1322390" y="5843591"/>
          <a:ext cx="1161379" cy="641953"/>
        </p:xfrm>
        <a:graphic>
          <a:graphicData uri="http://schemas.openxmlformats.org/presentationml/2006/ole">
            <mc:AlternateContent xmlns:mc="http://schemas.openxmlformats.org/markup-compatibility/2006">
              <mc:Choice xmlns:v="urn:schemas-microsoft-com:vml" Requires="v">
                <p:oleObj spid="_x0000_s512019" name="Worksheet" r:id="rId16" imgW="1130300" imgH="622300" progId="Excel.Sheet.8">
                  <p:embed/>
                </p:oleObj>
              </mc:Choice>
              <mc:Fallback>
                <p:oleObj name="Worksheet" r:id="rId16" imgW="1130300" imgH="622300" progId="Excel.Sheet.8">
                  <p:embed/>
                  <p:pic>
                    <p:nvPicPr>
                      <p:cNvPr id="0" name=""/>
                      <p:cNvPicPr>
                        <a:picLocks noChangeArrowheads="1"/>
                      </p:cNvPicPr>
                      <p:nvPr/>
                    </p:nvPicPr>
                    <p:blipFill>
                      <a:blip r:embed="rId17"/>
                      <a:srcRect/>
                      <a:stretch>
                        <a:fillRect/>
                      </a:stretch>
                    </p:blipFill>
                    <p:spPr bwMode="auto">
                      <a:xfrm>
                        <a:off x="1322390" y="5843591"/>
                        <a:ext cx="1161379" cy="641953"/>
                      </a:xfrm>
                      <a:prstGeom prst="rect">
                        <a:avLst/>
                      </a:prstGeom>
                      <a:noFill/>
                      <a:ln>
                        <a:noFill/>
                      </a:ln>
                      <a:effectLst/>
                    </p:spPr>
                  </p:pic>
                </p:oleObj>
              </mc:Fallback>
            </mc:AlternateContent>
          </a:graphicData>
        </a:graphic>
      </p:graphicFrame>
      <p:graphicFrame>
        <p:nvGraphicFramePr>
          <p:cNvPr id="4105" name="Object 25"/>
          <p:cNvGraphicFramePr>
            <a:graphicFrameLocks/>
          </p:cNvGraphicFramePr>
          <p:nvPr>
            <p:extLst>
              <p:ext uri="{D42A27DB-BD31-4B8C-83A1-F6EECF244321}">
                <p14:modId xmlns:p14="http://schemas.microsoft.com/office/powerpoint/2010/main" val="3608033510"/>
              </p:ext>
            </p:extLst>
          </p:nvPr>
        </p:nvGraphicFramePr>
        <p:xfrm>
          <a:off x="3923929" y="5877272"/>
          <a:ext cx="1800200" cy="614120"/>
        </p:xfrm>
        <a:graphic>
          <a:graphicData uri="http://schemas.openxmlformats.org/presentationml/2006/ole">
            <mc:AlternateContent xmlns:mc="http://schemas.openxmlformats.org/markup-compatibility/2006">
              <mc:Choice xmlns:v="urn:schemas-microsoft-com:vml" Requires="v">
                <p:oleObj spid="_x0000_s512020" name="Worksheet" r:id="rId18" imgW="1803400" imgH="609600" progId="Excel.Sheet.8">
                  <p:embed/>
                </p:oleObj>
              </mc:Choice>
              <mc:Fallback>
                <p:oleObj name="Worksheet" r:id="rId18" imgW="1803400" imgH="609600" progId="Excel.Sheet.8">
                  <p:embed/>
                  <p:pic>
                    <p:nvPicPr>
                      <p:cNvPr id="0" name=""/>
                      <p:cNvPicPr>
                        <a:picLocks noChangeArrowheads="1"/>
                      </p:cNvPicPr>
                      <p:nvPr/>
                    </p:nvPicPr>
                    <p:blipFill>
                      <a:blip r:embed="rId19"/>
                      <a:srcRect/>
                      <a:stretch>
                        <a:fillRect/>
                      </a:stretch>
                    </p:blipFill>
                    <p:spPr bwMode="auto">
                      <a:xfrm>
                        <a:off x="3923929" y="5877272"/>
                        <a:ext cx="1800200" cy="614120"/>
                      </a:xfrm>
                      <a:prstGeom prst="rect">
                        <a:avLst/>
                      </a:prstGeom>
                      <a:noFill/>
                      <a:ln>
                        <a:noFill/>
                      </a:ln>
                      <a:effectLst/>
                    </p:spPr>
                  </p:pic>
                </p:oleObj>
              </mc:Fallback>
            </mc:AlternateContent>
          </a:graphicData>
        </a:graphic>
      </p:graphicFrame>
      <p:grpSp>
        <p:nvGrpSpPr>
          <p:cNvPr id="2" name="Group 1"/>
          <p:cNvGrpSpPr/>
          <p:nvPr/>
        </p:nvGrpSpPr>
        <p:grpSpPr>
          <a:xfrm>
            <a:off x="2455845" y="691132"/>
            <a:ext cx="885634" cy="649637"/>
            <a:chOff x="2403571" y="2203101"/>
            <a:chExt cx="885634" cy="649637"/>
          </a:xfrm>
        </p:grpSpPr>
        <p:sp>
          <p:nvSpPr>
            <p:cNvPr id="4109" name="Rectangle 7"/>
            <p:cNvSpPr>
              <a:spLocks noChangeArrowheads="1"/>
            </p:cNvSpPr>
            <p:nvPr/>
          </p:nvSpPr>
          <p:spPr bwMode="auto">
            <a:xfrm>
              <a:off x="2403571" y="2203101"/>
              <a:ext cx="8856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Scan D</a:t>
              </a:r>
            </a:p>
          </p:txBody>
        </p:sp>
        <p:sp>
          <p:nvSpPr>
            <p:cNvPr id="4120" name="AutoShape 29"/>
            <p:cNvSpPr>
              <a:spLocks noChangeArrowheads="1"/>
            </p:cNvSpPr>
            <p:nvPr/>
          </p:nvSpPr>
          <p:spPr bwMode="auto">
            <a:xfrm>
              <a:off x="2484438" y="2636838"/>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grpSp>
      <p:grpSp>
        <p:nvGrpSpPr>
          <p:cNvPr id="4" name="Group 3"/>
          <p:cNvGrpSpPr/>
          <p:nvPr/>
        </p:nvGrpSpPr>
        <p:grpSpPr>
          <a:xfrm>
            <a:off x="6215160" y="3787477"/>
            <a:ext cx="885634" cy="649637"/>
            <a:chOff x="6215158" y="4363688"/>
            <a:chExt cx="885634" cy="649637"/>
          </a:xfrm>
        </p:grpSpPr>
        <p:sp>
          <p:nvSpPr>
            <p:cNvPr id="4115" name="Rectangle 18"/>
            <p:cNvSpPr>
              <a:spLocks noChangeArrowheads="1"/>
            </p:cNvSpPr>
            <p:nvPr/>
          </p:nvSpPr>
          <p:spPr bwMode="auto">
            <a:xfrm>
              <a:off x="6215158" y="4363688"/>
              <a:ext cx="8856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Scan D</a:t>
              </a:r>
            </a:p>
          </p:txBody>
        </p:sp>
        <p:sp>
          <p:nvSpPr>
            <p:cNvPr id="4122" name="AutoShape 31"/>
            <p:cNvSpPr>
              <a:spLocks noChangeArrowheads="1"/>
            </p:cNvSpPr>
            <p:nvPr/>
          </p:nvSpPr>
          <p:spPr bwMode="auto">
            <a:xfrm flipH="1">
              <a:off x="6223001" y="4797425"/>
              <a:ext cx="792163"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grpSp>
      <p:sp>
        <p:nvSpPr>
          <p:cNvPr id="4123" name="AutoShape 32"/>
          <p:cNvSpPr>
            <a:spLocks noChangeArrowheads="1"/>
          </p:cNvSpPr>
          <p:nvPr/>
        </p:nvSpPr>
        <p:spPr bwMode="auto">
          <a:xfrm flipH="1">
            <a:off x="3419872" y="4221088"/>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sp>
        <p:nvSpPr>
          <p:cNvPr id="4126" name="Rectangle 35"/>
          <p:cNvSpPr>
            <a:spLocks noChangeArrowheads="1"/>
          </p:cNvSpPr>
          <p:nvPr/>
        </p:nvSpPr>
        <p:spPr bwMode="auto">
          <a:xfrm>
            <a:off x="8028384" y="-99392"/>
            <a:ext cx="867642"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err="1">
                <a:solidFill>
                  <a:schemeClr val="tx1"/>
                </a:solidFill>
                <a:latin typeface="Calibri"/>
                <a:cs typeface="Calibri"/>
              </a:rPr>
              <a:t>s</a:t>
            </a:r>
            <a:r>
              <a:rPr lang="en-US" sz="2000" baseline="-25000" dirty="0" err="1">
                <a:solidFill>
                  <a:schemeClr val="tx1"/>
                </a:solidFill>
                <a:latin typeface="Calibri"/>
                <a:cs typeface="Calibri"/>
              </a:rPr>
              <a:t>min</a:t>
            </a:r>
            <a:r>
              <a:rPr lang="en-US" sz="2000" dirty="0">
                <a:solidFill>
                  <a:schemeClr val="tx1"/>
                </a:solidFill>
                <a:latin typeface="Calibri"/>
                <a:cs typeface="Calibri"/>
              </a:rPr>
              <a:t>= 2</a:t>
            </a:r>
          </a:p>
        </p:txBody>
      </p:sp>
      <p:grpSp>
        <p:nvGrpSpPr>
          <p:cNvPr id="33" name="Group 32"/>
          <p:cNvGrpSpPr/>
          <p:nvPr/>
        </p:nvGrpSpPr>
        <p:grpSpPr>
          <a:xfrm>
            <a:off x="5364088" y="689568"/>
            <a:ext cx="792162" cy="649637"/>
            <a:chOff x="2484438" y="2203101"/>
            <a:chExt cx="792162" cy="649637"/>
          </a:xfrm>
        </p:grpSpPr>
        <p:sp>
          <p:nvSpPr>
            <p:cNvPr id="34" name="Rectangle 7"/>
            <p:cNvSpPr>
              <a:spLocks noChangeArrowheads="1"/>
            </p:cNvSpPr>
            <p:nvPr/>
          </p:nvSpPr>
          <p:spPr bwMode="auto">
            <a:xfrm>
              <a:off x="2753414" y="2203101"/>
              <a:ext cx="185948" cy="400752"/>
            </a:xfrm>
            <a:prstGeom prst="rect">
              <a:avLst/>
            </a:prstGeom>
            <a:noFill/>
            <a:ln w="9525">
              <a:noFill/>
              <a:miter lim="800000"/>
              <a:headEnd/>
              <a:tailEnd/>
            </a:ln>
          </p:spPr>
          <p:txBody>
            <a:bodyPr wrap="none" lIns="92075" tIns="46038" rIns="92075" bIns="46038" anchor="ctr">
              <a:spAutoFit/>
            </a:bodyPr>
            <a:lstStyle/>
            <a:p>
              <a:pPr eaLnBrk="0" hangingPunct="0"/>
              <a:endParaRPr lang="en-US" sz="2000" b="1" dirty="0">
                <a:solidFill>
                  <a:schemeClr val="tx1"/>
                </a:solidFill>
                <a:latin typeface="Calibri"/>
                <a:cs typeface="Calibri"/>
              </a:endParaRPr>
            </a:p>
          </p:txBody>
        </p:sp>
        <p:sp>
          <p:nvSpPr>
            <p:cNvPr id="35" name="AutoShape 29"/>
            <p:cNvSpPr>
              <a:spLocks noChangeArrowheads="1"/>
            </p:cNvSpPr>
            <p:nvPr/>
          </p:nvSpPr>
          <p:spPr bwMode="auto">
            <a:xfrm>
              <a:off x="2484438" y="2636838"/>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grpSp>
      <p:grpSp>
        <p:nvGrpSpPr>
          <p:cNvPr id="5" name="Group 4"/>
          <p:cNvGrpSpPr/>
          <p:nvPr/>
        </p:nvGrpSpPr>
        <p:grpSpPr>
          <a:xfrm>
            <a:off x="6281020" y="2132856"/>
            <a:ext cx="1603226" cy="792162"/>
            <a:chOff x="6281018" y="2348880"/>
            <a:chExt cx="1603226" cy="792162"/>
          </a:xfrm>
        </p:grpSpPr>
        <p:sp>
          <p:nvSpPr>
            <p:cNvPr id="36" name="AutoShape 29"/>
            <p:cNvSpPr>
              <a:spLocks noChangeArrowheads="1"/>
            </p:cNvSpPr>
            <p:nvPr/>
          </p:nvSpPr>
          <p:spPr bwMode="auto">
            <a:xfrm rot="5400000">
              <a:off x="7380213" y="2637011"/>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sp>
          <p:nvSpPr>
            <p:cNvPr id="38" name="Rectangle 7"/>
            <p:cNvSpPr>
              <a:spLocks noChangeArrowheads="1"/>
            </p:cNvSpPr>
            <p:nvPr/>
          </p:nvSpPr>
          <p:spPr bwMode="auto">
            <a:xfrm>
              <a:off x="6281018" y="2452184"/>
              <a:ext cx="14593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Join + Prune</a:t>
              </a:r>
            </a:p>
          </p:txBody>
        </p:sp>
      </p:grpSp>
      <p:grpSp>
        <p:nvGrpSpPr>
          <p:cNvPr id="41" name="Group 40"/>
          <p:cNvGrpSpPr/>
          <p:nvPr/>
        </p:nvGrpSpPr>
        <p:grpSpPr>
          <a:xfrm>
            <a:off x="1547666" y="4869160"/>
            <a:ext cx="1728192" cy="792162"/>
            <a:chOff x="6281018" y="2348880"/>
            <a:chExt cx="1728192" cy="792162"/>
          </a:xfrm>
        </p:grpSpPr>
        <p:sp>
          <p:nvSpPr>
            <p:cNvPr id="42" name="AutoShape 29"/>
            <p:cNvSpPr>
              <a:spLocks noChangeArrowheads="1"/>
            </p:cNvSpPr>
            <p:nvPr/>
          </p:nvSpPr>
          <p:spPr bwMode="auto">
            <a:xfrm rot="5400000">
              <a:off x="5992887" y="2637011"/>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sp>
          <p:nvSpPr>
            <p:cNvPr id="43" name="Rectangle 7"/>
            <p:cNvSpPr>
              <a:spLocks noChangeArrowheads="1"/>
            </p:cNvSpPr>
            <p:nvPr/>
          </p:nvSpPr>
          <p:spPr bwMode="auto">
            <a:xfrm>
              <a:off x="6549876" y="2452184"/>
              <a:ext cx="14593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Join + Prune</a:t>
              </a:r>
            </a:p>
          </p:txBody>
        </p:sp>
      </p:grpSp>
      <p:grpSp>
        <p:nvGrpSpPr>
          <p:cNvPr id="45" name="Group 44"/>
          <p:cNvGrpSpPr/>
          <p:nvPr/>
        </p:nvGrpSpPr>
        <p:grpSpPr>
          <a:xfrm>
            <a:off x="2706181" y="5661250"/>
            <a:ext cx="885634" cy="649637"/>
            <a:chOff x="2403571" y="2203101"/>
            <a:chExt cx="885634" cy="649637"/>
          </a:xfrm>
        </p:grpSpPr>
        <p:sp>
          <p:nvSpPr>
            <p:cNvPr id="46" name="Rectangle 7"/>
            <p:cNvSpPr>
              <a:spLocks noChangeArrowheads="1"/>
            </p:cNvSpPr>
            <p:nvPr/>
          </p:nvSpPr>
          <p:spPr bwMode="auto">
            <a:xfrm>
              <a:off x="2403571" y="2203101"/>
              <a:ext cx="885634"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a:solidFill>
                    <a:schemeClr val="tx1"/>
                  </a:solidFill>
                  <a:latin typeface="Calibri"/>
                  <a:cs typeface="Calibri"/>
                </a:rPr>
                <a:t>Scan D</a:t>
              </a:r>
            </a:p>
          </p:txBody>
        </p:sp>
        <p:sp>
          <p:nvSpPr>
            <p:cNvPr id="47" name="AutoShape 29"/>
            <p:cNvSpPr>
              <a:spLocks noChangeArrowheads="1"/>
            </p:cNvSpPr>
            <p:nvPr/>
          </p:nvSpPr>
          <p:spPr bwMode="auto">
            <a:xfrm>
              <a:off x="2484438" y="2636838"/>
              <a:ext cx="792162" cy="215900"/>
            </a:xfrm>
            <a:prstGeom prst="rightArrow">
              <a:avLst>
                <a:gd name="adj1" fmla="val 50000"/>
                <a:gd name="adj2" fmla="val 91728"/>
              </a:avLst>
            </a:prstGeom>
            <a:solidFill>
              <a:schemeClr val="bg1"/>
            </a:solidFill>
            <a:ln w="9525" algn="ctr">
              <a:solidFill>
                <a:schemeClr val="tx1"/>
              </a:solidFill>
              <a:miter lim="800000"/>
              <a:headEnd/>
              <a:tailEnd/>
            </a:ln>
          </p:spPr>
          <p:txBody>
            <a:bodyPr wrap="none" anchor="ctr"/>
            <a:lstStyle/>
            <a:p>
              <a:endParaRPr lang="fr-FR"/>
            </a:p>
          </p:txBody>
        </p:sp>
      </p:grpSp>
      <p:sp>
        <p:nvSpPr>
          <p:cNvPr id="3" name="Footer Placeholder 2"/>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3470368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pertinent rules</a:t>
            </a:r>
          </a:p>
        </p:txBody>
      </p:sp>
      <p:sp>
        <p:nvSpPr>
          <p:cNvPr id="3" name="Content Placeholder 2"/>
          <p:cNvSpPr>
            <a:spLocks noGrp="1"/>
          </p:cNvSpPr>
          <p:nvPr>
            <p:ph idx="1"/>
          </p:nvPr>
        </p:nvSpPr>
        <p:spPr/>
        <p:txBody>
          <a:bodyPr/>
          <a:lstStyle/>
          <a:p>
            <a:r>
              <a:rPr lang="en-GB" sz="2000" dirty="0"/>
              <a:t>R := </a:t>
            </a:r>
            <a:r>
              <a:rPr lang="en-US" sz="1800" dirty="0" err="1">
                <a:latin typeface="Symbol" pitchFamily="18" charset="2"/>
              </a:rPr>
              <a:t>Æ</a:t>
            </a:r>
            <a:r>
              <a:rPr lang="en-US" sz="2000" dirty="0">
                <a:latin typeface="Symbol" pitchFamily="18" charset="2"/>
              </a:rPr>
              <a:t>					</a:t>
            </a:r>
            <a:r>
              <a:rPr lang="en-GB" sz="2000" dirty="0"/>
              <a:t>// initial set of rules</a:t>
            </a:r>
            <a:endParaRPr lang="en-US" sz="2000" dirty="0">
              <a:latin typeface="Symbol" pitchFamily="18" charset="2"/>
            </a:endParaRPr>
          </a:p>
          <a:p>
            <a:r>
              <a:rPr lang="en-GB" sz="2000" dirty="0"/>
              <a:t>L :=</a:t>
            </a:r>
            <a:r>
              <a:rPr lang="en-GB" sz="2000" b="1" dirty="0"/>
              <a:t> </a:t>
            </a:r>
            <a:r>
              <a:rPr lang="en-GB" sz="2000" dirty="0" err="1"/>
              <a:t>Apriori</a:t>
            </a:r>
            <a:r>
              <a:rPr lang="en-GB" sz="2000" dirty="0"/>
              <a:t>(D)				// set of frequent </a:t>
            </a:r>
            <a:r>
              <a:rPr lang="en-GB" sz="2000" dirty="0" err="1"/>
              <a:t>itemsets</a:t>
            </a:r>
            <a:endParaRPr lang="en-GB" sz="2000" baseline="-25000" dirty="0"/>
          </a:p>
          <a:p>
            <a:r>
              <a:rPr lang="en-GB" sz="2000" b="1" dirty="0"/>
              <a:t>for</a:t>
            </a:r>
            <a:r>
              <a:rPr lang="en-GB" sz="2000" dirty="0"/>
              <a:t> all J </a:t>
            </a:r>
            <a:r>
              <a:rPr lang="en-GB" sz="2000" dirty="0">
                <a:latin typeface="Symbol" charset="2"/>
                <a:cs typeface="Symbol" charset="2"/>
              </a:rPr>
              <a:t>∈</a:t>
            </a:r>
            <a:r>
              <a:rPr lang="en-GB" sz="2000" dirty="0"/>
              <a:t> L</a:t>
            </a:r>
          </a:p>
          <a:p>
            <a:r>
              <a:rPr lang="en-GB" sz="2000" dirty="0"/>
              <a:t>	</a:t>
            </a:r>
            <a:r>
              <a:rPr lang="en-GB" sz="2000" b="1" dirty="0"/>
              <a:t>for</a:t>
            </a:r>
            <a:r>
              <a:rPr lang="en-GB" sz="2000" dirty="0"/>
              <a:t> all A </a:t>
            </a:r>
            <a:r>
              <a:rPr lang="en-US" sz="1600" dirty="0" err="1">
                <a:solidFill>
                  <a:srgbClr val="000000"/>
                </a:solidFill>
                <a:latin typeface="Symbol" pitchFamily="18" charset="2"/>
              </a:rPr>
              <a:t>Í</a:t>
            </a:r>
            <a:r>
              <a:rPr lang="en-GB" sz="2000" dirty="0"/>
              <a:t> J, A != </a:t>
            </a:r>
            <a:r>
              <a:rPr lang="en-US" sz="1800" dirty="0" err="1">
                <a:latin typeface="Symbol" pitchFamily="18" charset="2"/>
              </a:rPr>
              <a:t>Æ</a:t>
            </a:r>
            <a:r>
              <a:rPr lang="en-GB" sz="2000" dirty="0"/>
              <a:t> </a:t>
            </a:r>
            <a:endParaRPr lang="en-GB" sz="2000" baseline="-25000" dirty="0"/>
          </a:p>
          <a:p>
            <a:pPr marL="0" lvl="1" indent="0">
              <a:buNone/>
            </a:pPr>
            <a:r>
              <a:rPr lang="en-GB" sz="2000" dirty="0"/>
              <a:t>		r := A </a:t>
            </a:r>
            <a:r>
              <a:rPr lang="en-GB" sz="1600" dirty="0">
                <a:latin typeface="Wingdings"/>
                <a:ea typeface="Wingdings"/>
                <a:cs typeface="Wingdings"/>
                <a:sym typeface="Wingdings"/>
              </a:rPr>
              <a:t></a:t>
            </a:r>
            <a:r>
              <a:rPr lang="en-GB" sz="2000" dirty="0"/>
              <a:t> J \ A		// create candidate rule</a:t>
            </a:r>
          </a:p>
          <a:p>
            <a:pPr marL="0" lvl="1" indent="0">
              <a:buNone/>
            </a:pPr>
            <a:r>
              <a:rPr lang="en-GB" sz="2000" dirty="0"/>
              <a:t>		</a:t>
            </a:r>
            <a:r>
              <a:rPr lang="en-GB" sz="2000" b="1" dirty="0"/>
              <a:t>if</a:t>
            </a:r>
            <a:r>
              <a:rPr lang="en-GB" sz="2000" dirty="0"/>
              <a:t> c(A </a:t>
            </a:r>
            <a:r>
              <a:rPr lang="en-GB" sz="1600" dirty="0">
                <a:latin typeface="Wingdings"/>
                <a:ea typeface="Wingdings"/>
                <a:cs typeface="Wingdings"/>
                <a:sym typeface="Wingdings"/>
              </a:rPr>
              <a:t></a:t>
            </a:r>
            <a:r>
              <a:rPr lang="en-GB" sz="2000" dirty="0"/>
              <a:t> J \ A) = s(J)/s(A)&gt; </a:t>
            </a:r>
            <a:r>
              <a:rPr lang="en-GB" sz="2000" dirty="0" err="1"/>
              <a:t>c</a:t>
            </a:r>
            <a:r>
              <a:rPr lang="en-GB" sz="2000" baseline="-25000" dirty="0" err="1"/>
              <a:t>min</a:t>
            </a:r>
            <a:endParaRPr lang="en-GB" sz="2000" baseline="-25000" dirty="0"/>
          </a:p>
          <a:p>
            <a:pPr marL="0" lvl="1" indent="0">
              <a:buNone/>
            </a:pPr>
            <a:r>
              <a:rPr lang="en-GB" sz="2000" dirty="0"/>
              <a:t>			R := R ∪ r</a:t>
            </a:r>
          </a:p>
          <a:p>
            <a:pPr marL="0" lvl="1" indent="0">
              <a:buNone/>
            </a:pPr>
            <a:r>
              <a:rPr lang="en-GB" sz="2000" b="1" dirty="0"/>
              <a:t>		end if</a:t>
            </a:r>
          </a:p>
          <a:p>
            <a:pPr marL="0" lvl="1" indent="0">
              <a:buNone/>
            </a:pPr>
            <a:r>
              <a:rPr lang="en-GB" sz="2000" b="1" dirty="0"/>
              <a:t>	end for</a:t>
            </a:r>
          </a:p>
          <a:p>
            <a:pPr marL="0" lvl="1" indent="0">
              <a:buNone/>
            </a:pPr>
            <a:r>
              <a:rPr lang="en-GB" sz="2000" b="1" dirty="0"/>
              <a:t>end for</a:t>
            </a:r>
            <a:endParaRPr lang="en-GB" b="1" baseline="-250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130260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p:cNvGraphicFramePr>
            <a:graphicFrameLocks/>
          </p:cNvGraphicFramePr>
          <p:nvPr>
            <p:extLst>
              <p:ext uri="{D42A27DB-BD31-4B8C-83A1-F6EECF244321}">
                <p14:modId xmlns:p14="http://schemas.microsoft.com/office/powerpoint/2010/main" val="4216611161"/>
              </p:ext>
            </p:extLst>
          </p:nvPr>
        </p:nvGraphicFramePr>
        <p:xfrm>
          <a:off x="323529" y="366040"/>
          <a:ext cx="2082800" cy="1614488"/>
        </p:xfrm>
        <a:graphic>
          <a:graphicData uri="http://schemas.openxmlformats.org/presentationml/2006/ole">
            <mc:AlternateContent xmlns:mc="http://schemas.openxmlformats.org/markup-compatibility/2006">
              <mc:Choice xmlns:v="urn:schemas-microsoft-com:vml" Requires="v">
                <p:oleObj spid="_x0000_s508805" name="Worksheet" r:id="rId4" imgW="1930400" imgH="1498600" progId="Excel.Sheet.8">
                  <p:embed/>
                </p:oleObj>
              </mc:Choice>
              <mc:Fallback>
                <p:oleObj name="Worksheet" r:id="rId4" imgW="1930400" imgH="1498600" progId="Excel.Sheet.8">
                  <p:embed/>
                  <p:pic>
                    <p:nvPicPr>
                      <p:cNvPr id="0" name=""/>
                      <p:cNvPicPr>
                        <a:picLocks noChangeArrowheads="1"/>
                      </p:cNvPicPr>
                      <p:nvPr/>
                    </p:nvPicPr>
                    <p:blipFill>
                      <a:blip r:embed="rId5"/>
                      <a:srcRect/>
                      <a:stretch>
                        <a:fillRect/>
                      </a:stretch>
                    </p:blipFill>
                    <p:spPr bwMode="auto">
                      <a:xfrm>
                        <a:off x="323529" y="366040"/>
                        <a:ext cx="2082800" cy="1614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2"/>
          <p:cNvGrpSpPr/>
          <p:nvPr/>
        </p:nvGrpSpPr>
        <p:grpSpPr>
          <a:xfrm>
            <a:off x="2771776" y="404664"/>
            <a:ext cx="2016125" cy="3281387"/>
            <a:chOff x="2771775" y="404664"/>
            <a:chExt cx="2016125" cy="3281387"/>
          </a:xfrm>
        </p:grpSpPr>
        <p:graphicFrame>
          <p:nvGraphicFramePr>
            <p:cNvPr id="4100" name="Object 6"/>
            <p:cNvGraphicFramePr>
              <a:graphicFrameLocks/>
            </p:cNvGraphicFramePr>
            <p:nvPr>
              <p:extLst>
                <p:ext uri="{D42A27DB-BD31-4B8C-83A1-F6EECF244321}">
                  <p14:modId xmlns:p14="http://schemas.microsoft.com/office/powerpoint/2010/main" val="3437465838"/>
                </p:ext>
              </p:extLst>
            </p:nvPr>
          </p:nvGraphicFramePr>
          <p:xfrm>
            <a:off x="2771800" y="404664"/>
            <a:ext cx="2011363" cy="1587500"/>
          </p:xfrm>
          <a:graphic>
            <a:graphicData uri="http://schemas.openxmlformats.org/presentationml/2006/ole">
              <mc:AlternateContent xmlns:mc="http://schemas.openxmlformats.org/markup-compatibility/2006">
                <mc:Choice xmlns:v="urn:schemas-microsoft-com:vml" Requires="v">
                  <p:oleObj spid="_x0000_s508806" name="Worksheet" r:id="rId6" imgW="1854200" imgH="1536700" progId="Excel.Sheet.8">
                    <p:embed/>
                  </p:oleObj>
                </mc:Choice>
                <mc:Fallback>
                  <p:oleObj name="Worksheet" r:id="rId6" imgW="1854200" imgH="1536700" progId="Excel.Sheet.8">
                    <p:embed/>
                    <p:pic>
                      <p:nvPicPr>
                        <p:cNvPr id="0" name=""/>
                        <p:cNvPicPr>
                          <a:picLocks noChangeArrowheads="1"/>
                        </p:cNvPicPr>
                        <p:nvPr/>
                      </p:nvPicPr>
                      <p:blipFill>
                        <a:blip r:embed="rId7"/>
                        <a:srcRect/>
                        <a:stretch>
                          <a:fillRect/>
                        </a:stretch>
                      </p:blipFill>
                      <p:spPr bwMode="auto">
                        <a:xfrm>
                          <a:off x="2771800" y="404664"/>
                          <a:ext cx="2011363" cy="158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3" name="Object 13"/>
            <p:cNvGraphicFramePr>
              <a:graphicFrameLocks/>
            </p:cNvGraphicFramePr>
            <p:nvPr>
              <p:extLst>
                <p:ext uri="{D42A27DB-BD31-4B8C-83A1-F6EECF244321}">
                  <p14:modId xmlns:p14="http://schemas.microsoft.com/office/powerpoint/2010/main" val="2690810775"/>
                </p:ext>
              </p:extLst>
            </p:nvPr>
          </p:nvGraphicFramePr>
          <p:xfrm>
            <a:off x="2771775" y="1988840"/>
            <a:ext cx="2016125" cy="1463675"/>
          </p:xfrm>
          <a:graphic>
            <a:graphicData uri="http://schemas.openxmlformats.org/presentationml/2006/ole">
              <mc:AlternateContent xmlns:mc="http://schemas.openxmlformats.org/markup-compatibility/2006">
                <mc:Choice xmlns:v="urn:schemas-microsoft-com:vml" Requires="v">
                  <p:oleObj spid="_x0000_s508807" name="Worksheet" r:id="rId8" imgW="1803400" imgH="1384300" progId="Excel.Sheet.8">
                    <p:embed/>
                  </p:oleObj>
                </mc:Choice>
                <mc:Fallback>
                  <p:oleObj name="Worksheet" r:id="rId8" imgW="1803400" imgH="1384300" progId="Excel.Sheet.8">
                    <p:embed/>
                    <p:pic>
                      <p:nvPicPr>
                        <p:cNvPr id="0" name=""/>
                        <p:cNvPicPr>
                          <a:picLocks noChangeArrowheads="1"/>
                        </p:cNvPicPr>
                        <p:nvPr/>
                      </p:nvPicPr>
                      <p:blipFill>
                        <a:blip r:embed="rId9"/>
                        <a:srcRect/>
                        <a:stretch>
                          <a:fillRect/>
                        </a:stretch>
                      </p:blipFill>
                      <p:spPr bwMode="auto">
                        <a:xfrm>
                          <a:off x="2771775" y="1988840"/>
                          <a:ext cx="2016125" cy="1463675"/>
                        </a:xfrm>
                        <a:prstGeom prst="rect">
                          <a:avLst/>
                        </a:prstGeom>
                        <a:noFill/>
                        <a:ln>
                          <a:noFill/>
                        </a:ln>
                        <a:effectLst/>
                      </p:spPr>
                    </p:pic>
                  </p:oleObj>
                </mc:Fallback>
              </mc:AlternateContent>
            </a:graphicData>
          </a:graphic>
        </p:graphicFrame>
        <p:graphicFrame>
          <p:nvGraphicFramePr>
            <p:cNvPr id="4105" name="Object 25"/>
            <p:cNvGraphicFramePr>
              <a:graphicFrameLocks/>
            </p:cNvGraphicFramePr>
            <p:nvPr>
              <p:extLst>
                <p:ext uri="{D42A27DB-BD31-4B8C-83A1-F6EECF244321}">
                  <p14:modId xmlns:p14="http://schemas.microsoft.com/office/powerpoint/2010/main" val="3229755354"/>
                </p:ext>
              </p:extLst>
            </p:nvPr>
          </p:nvGraphicFramePr>
          <p:xfrm>
            <a:off x="2771775" y="3212976"/>
            <a:ext cx="2016125" cy="473075"/>
          </p:xfrm>
          <a:graphic>
            <a:graphicData uri="http://schemas.openxmlformats.org/presentationml/2006/ole">
              <mc:AlternateContent xmlns:mc="http://schemas.openxmlformats.org/markup-compatibility/2006">
                <mc:Choice xmlns:v="urn:schemas-microsoft-com:vml" Requires="v">
                  <p:oleObj spid="_x0000_s508808" name="Worksheet" r:id="rId10" imgW="1803400" imgH="469900" progId="Excel.Sheet.8">
                    <p:embed/>
                  </p:oleObj>
                </mc:Choice>
                <mc:Fallback>
                  <p:oleObj name="Worksheet" r:id="rId10" imgW="1803400" imgH="469900" progId="Excel.Sheet.8">
                    <p:embed/>
                    <p:pic>
                      <p:nvPicPr>
                        <p:cNvPr id="0" name=""/>
                        <p:cNvPicPr>
                          <a:picLocks noChangeArrowheads="1"/>
                        </p:cNvPicPr>
                        <p:nvPr/>
                      </p:nvPicPr>
                      <p:blipFill>
                        <a:blip r:embed="rId11"/>
                        <a:srcRect/>
                        <a:stretch>
                          <a:fillRect/>
                        </a:stretch>
                      </p:blipFill>
                      <p:spPr bwMode="auto">
                        <a:xfrm>
                          <a:off x="2771775" y="3212976"/>
                          <a:ext cx="2016125" cy="473075"/>
                        </a:xfrm>
                        <a:prstGeom prst="rect">
                          <a:avLst/>
                        </a:prstGeom>
                        <a:noFill/>
                        <a:ln>
                          <a:noFill/>
                        </a:ln>
                        <a:effectLst/>
                      </p:spPr>
                    </p:pic>
                  </p:oleObj>
                </mc:Fallback>
              </mc:AlternateContent>
            </a:graphicData>
          </a:graphic>
        </p:graphicFrame>
      </p:grpSp>
      <p:sp>
        <p:nvSpPr>
          <p:cNvPr id="39" name="Rectangle 35"/>
          <p:cNvSpPr>
            <a:spLocks noChangeArrowheads="1"/>
          </p:cNvSpPr>
          <p:nvPr/>
        </p:nvSpPr>
        <p:spPr bwMode="auto">
          <a:xfrm>
            <a:off x="323529" y="3172264"/>
            <a:ext cx="1200515" cy="400752"/>
          </a:xfrm>
          <a:prstGeom prst="rect">
            <a:avLst/>
          </a:prstGeom>
          <a:noFill/>
          <a:ln w="9525">
            <a:noFill/>
            <a:miter lim="800000"/>
            <a:headEnd/>
            <a:tailEnd/>
          </a:ln>
        </p:spPr>
        <p:txBody>
          <a:bodyPr wrap="none" lIns="92075" tIns="46038" rIns="92075" bIns="46038" anchor="ctr">
            <a:spAutoFit/>
          </a:bodyPr>
          <a:lstStyle/>
          <a:p>
            <a:pPr eaLnBrk="0" hangingPunct="0"/>
            <a:r>
              <a:rPr lang="en-US" sz="2000" dirty="0" err="1">
                <a:solidFill>
                  <a:schemeClr val="tx1"/>
                </a:solidFill>
                <a:latin typeface="Calibri"/>
                <a:cs typeface="Calibri"/>
              </a:rPr>
              <a:t>c</a:t>
            </a:r>
            <a:r>
              <a:rPr lang="en-US" sz="2000" baseline="-25000" dirty="0" err="1">
                <a:solidFill>
                  <a:schemeClr val="tx1"/>
                </a:solidFill>
                <a:latin typeface="Calibri"/>
                <a:cs typeface="Calibri"/>
              </a:rPr>
              <a:t>min</a:t>
            </a:r>
            <a:r>
              <a:rPr lang="en-US" sz="2000" dirty="0">
                <a:solidFill>
                  <a:schemeClr val="tx1"/>
                </a:solidFill>
                <a:latin typeface="Calibri"/>
                <a:cs typeface="Calibri"/>
              </a:rPr>
              <a:t>= 0.75</a:t>
            </a:r>
          </a:p>
        </p:txBody>
      </p:sp>
      <p:sp>
        <p:nvSpPr>
          <p:cNvPr id="40" name="Content Placeholder 2"/>
          <p:cNvSpPr>
            <a:spLocks noGrp="1"/>
          </p:cNvSpPr>
          <p:nvPr>
            <p:ph idx="1"/>
          </p:nvPr>
        </p:nvSpPr>
        <p:spPr>
          <a:xfrm>
            <a:off x="419100" y="3861048"/>
            <a:ext cx="8305800" cy="2808312"/>
          </a:xfrm>
        </p:spPr>
        <p:txBody>
          <a:bodyPr/>
          <a:lstStyle/>
          <a:p>
            <a:r>
              <a:rPr lang="en-GB" sz="2000" dirty="0"/>
              <a:t>J={1,3}</a:t>
            </a:r>
          </a:p>
          <a:p>
            <a:r>
              <a:rPr lang="en-GB" sz="2000" dirty="0"/>
              <a:t>A={1},  J\A={3}	{1} </a:t>
            </a:r>
            <a:r>
              <a:rPr lang="en-GB" sz="1600" dirty="0">
                <a:latin typeface="Wingdings"/>
                <a:ea typeface="Wingdings"/>
                <a:cs typeface="Wingdings"/>
                <a:sym typeface="Wingdings"/>
              </a:rPr>
              <a:t></a:t>
            </a:r>
            <a:r>
              <a:rPr lang="en-GB" sz="2000" dirty="0"/>
              <a:t> {3}		c = sup({1,3})/sup({1}) = 1          </a:t>
            </a:r>
            <a:r>
              <a:rPr lang="en-GB" sz="2000" dirty="0">
                <a:solidFill>
                  <a:srgbClr val="008040"/>
                </a:solidFill>
              </a:rPr>
              <a:t>OK</a:t>
            </a:r>
          </a:p>
          <a:p>
            <a:r>
              <a:rPr lang="en-GB" sz="2000" dirty="0"/>
              <a:t>A={3},  J\A={1}	{3} </a:t>
            </a:r>
            <a:r>
              <a:rPr lang="en-GB" sz="1600" dirty="0">
                <a:latin typeface="Wingdings"/>
                <a:ea typeface="Wingdings"/>
                <a:cs typeface="Wingdings"/>
                <a:sym typeface="Wingdings"/>
              </a:rPr>
              <a:t></a:t>
            </a:r>
            <a:r>
              <a:rPr lang="en-GB" sz="2000" dirty="0"/>
              <a:t> {1}		c = sup({1,3})/sup({3}) = 0.66     </a:t>
            </a:r>
            <a:r>
              <a:rPr lang="en-GB" sz="2000" dirty="0">
                <a:solidFill>
                  <a:srgbClr val="FF0000"/>
                </a:solidFill>
              </a:rPr>
              <a:t>KO</a:t>
            </a:r>
          </a:p>
          <a:p>
            <a:endParaRPr lang="en-GB" sz="2000" dirty="0">
              <a:solidFill>
                <a:srgbClr val="FF0000"/>
              </a:solidFill>
            </a:endParaRPr>
          </a:p>
          <a:p>
            <a:r>
              <a:rPr lang="en-GB" sz="2000" dirty="0"/>
              <a:t>J={2,3,5}</a:t>
            </a:r>
          </a:p>
          <a:p>
            <a:r>
              <a:rPr lang="en-GB" sz="2000" dirty="0"/>
              <a:t>A={3,5},  J\A={2}	{3,5} </a:t>
            </a:r>
            <a:r>
              <a:rPr lang="en-GB" sz="1600" dirty="0">
                <a:latin typeface="Wingdings"/>
                <a:ea typeface="Wingdings"/>
                <a:cs typeface="Wingdings"/>
                <a:sym typeface="Wingdings"/>
              </a:rPr>
              <a:t></a:t>
            </a:r>
            <a:r>
              <a:rPr lang="en-GB" sz="2000" dirty="0"/>
              <a:t> {2}	c = sup({2,3,5})/sup({3,5}) = 1     </a:t>
            </a:r>
            <a:r>
              <a:rPr lang="en-GB" sz="2000" dirty="0">
                <a:solidFill>
                  <a:srgbClr val="008040"/>
                </a:solidFill>
              </a:rPr>
              <a:t>OK</a:t>
            </a:r>
          </a:p>
          <a:p>
            <a:r>
              <a:rPr lang="en-GB" sz="2000" dirty="0"/>
              <a:t>A={2},  J\A={3,5}	{2} </a:t>
            </a:r>
            <a:r>
              <a:rPr lang="en-GB" sz="1600" dirty="0">
                <a:latin typeface="Wingdings"/>
                <a:ea typeface="Wingdings"/>
                <a:cs typeface="Wingdings"/>
                <a:sym typeface="Wingdings"/>
              </a:rPr>
              <a:t></a:t>
            </a:r>
            <a:r>
              <a:rPr lang="en-GB" sz="2000" dirty="0"/>
              <a:t> {3, 5}	c = sup({2,3,5})/sup({2}) = 0.66   </a:t>
            </a:r>
            <a:r>
              <a:rPr lang="en-GB" sz="2000" dirty="0">
                <a:solidFill>
                  <a:srgbClr val="FF0000"/>
                </a:solidFill>
              </a:rPr>
              <a:t>KO</a:t>
            </a:r>
          </a:p>
          <a:p>
            <a:endParaRPr lang="en-GB" sz="2000" dirty="0">
              <a:solidFill>
                <a:srgbClr val="FF0000"/>
              </a:solidFill>
            </a:endParaRP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3590652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a:t>Given the frequent 2-itemsets {1,2}, {1,4}, {2,3} and {3,4}, how many 3-itemsets are generated and how many are pruned?</a:t>
            </a:r>
            <a:endParaRPr lang="en-GB" sz="2800" dirty="0"/>
          </a:p>
        </p:txBody>
      </p:sp>
      <p:sp>
        <p:nvSpPr>
          <p:cNvPr id="13314" name="TPAnswers"/>
          <p:cNvSpPr>
            <a:spLocks noGrp="1"/>
          </p:cNvSpPr>
          <p:nvPr>
            <p:ph idx="1"/>
            <p:custDataLst>
              <p:tags r:id="rId2"/>
            </p:custDataLst>
          </p:nvPr>
        </p:nvSpPr>
        <p:spPr/>
        <p:txBody>
          <a:bodyPr>
            <a:normAutofit/>
          </a:bodyPr>
          <a:lstStyle/>
          <a:p>
            <a:pPr marL="857250" indent="-514350">
              <a:buFont typeface="+mj-lt"/>
              <a:buAutoNum type="alphaUcPeriod"/>
            </a:pPr>
            <a:endParaRPr lang="en-GB" sz="4000" dirty="0">
              <a:cs typeface="Calibri"/>
            </a:endParaRPr>
          </a:p>
          <a:p>
            <a:pPr marL="857250" indent="-514350">
              <a:buFont typeface="+mj-lt"/>
              <a:buAutoNum type="alphaUcPeriod"/>
            </a:pPr>
            <a:r>
              <a:rPr lang="en-GB" sz="4000" dirty="0">
                <a:cs typeface="Calibri"/>
              </a:rPr>
              <a:t>2, 2</a:t>
            </a:r>
          </a:p>
          <a:p>
            <a:pPr marL="857250" indent="-514350">
              <a:buFont typeface="+mj-lt"/>
              <a:buAutoNum type="alphaUcPeriod"/>
            </a:pPr>
            <a:r>
              <a:rPr lang="en-GB" sz="4000" dirty="0">
                <a:cs typeface="Calibri"/>
              </a:rPr>
              <a:t>1, 0</a:t>
            </a:r>
          </a:p>
          <a:p>
            <a:pPr marL="857250" indent="-514350">
              <a:buFont typeface="+mj-lt"/>
              <a:buAutoNum type="alphaUcPeriod"/>
            </a:pPr>
            <a:r>
              <a:rPr lang="en-GB" sz="4000" dirty="0">
                <a:cs typeface="Calibri"/>
              </a:rPr>
              <a:t>1, 1</a:t>
            </a:r>
          </a:p>
          <a:p>
            <a:pPr marL="857250" indent="-514350">
              <a:buFont typeface="+mj-lt"/>
              <a:buAutoNum type="alphaUcPeriod"/>
            </a:pPr>
            <a:r>
              <a:rPr lang="en-GB" sz="4000" dirty="0">
                <a:cs typeface="Calibri"/>
              </a:rPr>
              <a:t>2, 1</a:t>
            </a:r>
          </a:p>
        </p:txBody>
      </p:sp>
      <p:sp>
        <p:nvSpPr>
          <p:cNvPr id="2" name="Footer Placeholder 1">
            <a:extLst>
              <a:ext uri="{FF2B5EF4-FFF2-40B4-BE49-F238E27FC236}">
                <a16:creationId xmlns:a16="http://schemas.microsoft.com/office/drawing/2014/main" id="{47DE75CC-1932-B641-967F-1A0758E4444A}"/>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600"/>
              <a:t>After the join step, the number of k+1-itemsets ...</a:t>
            </a:r>
            <a:endParaRPr lang="en-GB" sz="3600" dirty="0"/>
          </a:p>
        </p:txBody>
      </p:sp>
      <p:sp>
        <p:nvSpPr>
          <p:cNvPr id="13314" name="TPAnswers"/>
          <p:cNvSpPr>
            <a:spLocks noGrp="1"/>
          </p:cNvSpPr>
          <p:nvPr>
            <p:ph idx="1"/>
            <p:custDataLst>
              <p:tags r:id="rId2"/>
            </p:custDataLst>
          </p:nvPr>
        </p:nvSpPr>
        <p:spPr>
          <a:xfrm>
            <a:off x="179388" y="1341438"/>
            <a:ext cx="5184700" cy="5029200"/>
          </a:xfrm>
        </p:spPr>
        <p:txBody>
          <a:bodyPr>
            <a:normAutofit/>
          </a:bodyPr>
          <a:lstStyle/>
          <a:p>
            <a:pPr marL="857250" indent="-514350">
              <a:buFont typeface="+mj-lt"/>
              <a:buAutoNum type="alphaUcPeriod"/>
            </a:pPr>
            <a:r>
              <a:rPr lang="en-GB" sz="2400" dirty="0">
                <a:cs typeface="Calibri"/>
              </a:rPr>
              <a:t>is equal to the number of frequent k-</a:t>
            </a:r>
            <a:r>
              <a:rPr lang="en-GB" sz="2400" dirty="0" err="1">
                <a:cs typeface="Calibri"/>
              </a:rPr>
              <a:t>itemsets</a:t>
            </a:r>
            <a:endParaRPr lang="en-GB" sz="2400" dirty="0">
              <a:cs typeface="Calibri"/>
            </a:endParaRPr>
          </a:p>
          <a:p>
            <a:pPr marL="857250" indent="-514350">
              <a:buFont typeface="+mj-lt"/>
              <a:buAutoNum type="alphaUcPeriod"/>
            </a:pPr>
            <a:r>
              <a:rPr lang="en-GB" sz="2400" dirty="0"/>
              <a:t>can be equal, lower or higher than the number of frequent k-</a:t>
            </a:r>
            <a:r>
              <a:rPr lang="en-GB" sz="2400" dirty="0" err="1"/>
              <a:t>itemsets</a:t>
            </a:r>
            <a:endParaRPr lang="en-GB" sz="2400" dirty="0"/>
          </a:p>
          <a:p>
            <a:pPr marL="857250" indent="-514350">
              <a:buFont typeface="+mj-lt"/>
              <a:buAutoNum type="alphaUcPeriod"/>
            </a:pPr>
            <a:r>
              <a:rPr lang="en-GB" sz="2400" dirty="0">
                <a:cs typeface="Calibri"/>
              </a:rPr>
              <a:t>is always higher than the number of frequent k-</a:t>
            </a:r>
            <a:r>
              <a:rPr lang="en-GB" sz="2400" dirty="0" err="1">
                <a:cs typeface="Calibri"/>
              </a:rPr>
              <a:t>itemsets</a:t>
            </a:r>
            <a:endParaRPr lang="en-GB" sz="2400" dirty="0">
              <a:cs typeface="Calibri"/>
            </a:endParaRPr>
          </a:p>
          <a:p>
            <a:pPr marL="857250" indent="-514350">
              <a:buFont typeface="+mj-lt"/>
              <a:buAutoNum type="alphaUcPeriod"/>
            </a:pPr>
            <a:r>
              <a:rPr lang="en-GB" sz="2400" dirty="0"/>
              <a:t>is always lower than the number of frequent k-itemsets</a:t>
            </a:r>
          </a:p>
        </p:txBody>
      </p:sp>
      <p:sp>
        <p:nvSpPr>
          <p:cNvPr id="2" name="Footer Placeholder 1">
            <a:extLst>
              <a:ext uri="{FF2B5EF4-FFF2-40B4-BE49-F238E27FC236}">
                <a16:creationId xmlns:a16="http://schemas.microsoft.com/office/drawing/2014/main" id="{34F4A4DC-9CE8-3E42-AC9B-02160D9FC9DA}"/>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600"/>
              <a:t>If rule {A,B} </a:t>
            </a:r>
            <a:r>
              <a:rPr lang="en-GB" sz="3200">
                <a:latin typeface="Wingdings"/>
                <a:ea typeface="Wingdings"/>
                <a:cs typeface="Wingdings"/>
                <a:sym typeface="Wingdings"/>
              </a:rPr>
              <a:t></a:t>
            </a:r>
            <a:r>
              <a:rPr lang="en-GB" sz="3600"/>
              <a:t> {C} has confidence c</a:t>
            </a:r>
            <a:r>
              <a:rPr lang="en-GB" sz="3600" baseline="-25000"/>
              <a:t>1</a:t>
            </a:r>
            <a:r>
              <a:rPr lang="en-GB" sz="3600"/>
              <a:t> and rule {A} </a:t>
            </a:r>
            <a:r>
              <a:rPr lang="en-GB" sz="3200">
                <a:latin typeface="Wingdings"/>
                <a:ea typeface="Wingdings"/>
                <a:cs typeface="Wingdings"/>
                <a:sym typeface="Wingdings"/>
              </a:rPr>
              <a:t></a:t>
            </a:r>
            <a:r>
              <a:rPr lang="en-GB" sz="3600"/>
              <a:t> {C} has confidence c</a:t>
            </a:r>
            <a:r>
              <a:rPr lang="en-GB" sz="3600" baseline="-25000"/>
              <a:t>2</a:t>
            </a:r>
            <a:r>
              <a:rPr lang="en-GB" sz="3600"/>
              <a:t>, then ...</a:t>
            </a:r>
            <a:endParaRPr lang="en-GB" sz="3600" dirty="0"/>
          </a:p>
        </p:txBody>
      </p:sp>
      <p:sp>
        <p:nvSpPr>
          <p:cNvPr id="13314" name="TPAnswers"/>
          <p:cNvSpPr>
            <a:spLocks noGrp="1"/>
          </p:cNvSpPr>
          <p:nvPr>
            <p:ph idx="1"/>
            <p:custDataLst>
              <p:tags r:id="rId2"/>
            </p:custDataLst>
          </p:nvPr>
        </p:nvSpPr>
        <p:spPr>
          <a:xfrm>
            <a:off x="179388" y="1341438"/>
            <a:ext cx="5040684" cy="5029200"/>
          </a:xfrm>
        </p:spPr>
        <p:txBody>
          <a:bodyPr>
            <a:normAutofit/>
          </a:bodyPr>
          <a:lstStyle/>
          <a:p>
            <a:pPr marL="857250" indent="-514350">
              <a:buFont typeface="+mj-lt"/>
              <a:buAutoNum type="alphaUcPeriod"/>
            </a:pPr>
            <a:endParaRPr lang="en-GB" dirty="0"/>
          </a:p>
          <a:p>
            <a:pPr marL="857250" indent="-514350">
              <a:buFont typeface="+mj-lt"/>
              <a:buAutoNum type="alphaUcPeriod"/>
            </a:pPr>
            <a:r>
              <a:rPr lang="en-GB" dirty="0"/>
              <a:t>c</a:t>
            </a:r>
            <a:r>
              <a:rPr lang="en-GB" baseline="-25000" dirty="0"/>
              <a:t>2</a:t>
            </a:r>
            <a:r>
              <a:rPr lang="en-GB" dirty="0"/>
              <a:t> &gt;= c</a:t>
            </a:r>
            <a:r>
              <a:rPr lang="en-GB" baseline="-25000" dirty="0"/>
              <a:t>1</a:t>
            </a:r>
          </a:p>
          <a:p>
            <a:pPr marL="857250" indent="-514350">
              <a:buFont typeface="+mj-lt"/>
              <a:buAutoNum type="alphaUcPeriod"/>
            </a:pPr>
            <a:r>
              <a:rPr lang="en-GB" dirty="0"/>
              <a:t>c</a:t>
            </a:r>
            <a:r>
              <a:rPr lang="en-GB" baseline="-25000" dirty="0"/>
              <a:t>1</a:t>
            </a:r>
            <a:r>
              <a:rPr lang="en-GB" dirty="0"/>
              <a:t> &gt; c</a:t>
            </a:r>
            <a:r>
              <a:rPr lang="en-GB" baseline="-25000" dirty="0"/>
              <a:t>2</a:t>
            </a:r>
            <a:r>
              <a:rPr lang="en-GB" dirty="0"/>
              <a:t> and c</a:t>
            </a:r>
            <a:r>
              <a:rPr lang="en-GB" baseline="-25000" dirty="0"/>
              <a:t>2</a:t>
            </a:r>
            <a:r>
              <a:rPr lang="en-GB" dirty="0"/>
              <a:t> &gt; c</a:t>
            </a:r>
            <a:r>
              <a:rPr lang="en-GB" baseline="-25000" dirty="0"/>
              <a:t>1</a:t>
            </a:r>
            <a:r>
              <a:rPr lang="en-GB" dirty="0"/>
              <a:t> are both possible</a:t>
            </a:r>
            <a:endParaRPr lang="en-GB" baseline="-25000" dirty="0"/>
          </a:p>
          <a:p>
            <a:pPr marL="857250" indent="-514350">
              <a:buFont typeface="+mj-lt"/>
              <a:buAutoNum type="alphaUcPeriod"/>
            </a:pPr>
            <a:r>
              <a:rPr lang="en-GB" dirty="0"/>
              <a:t>c</a:t>
            </a:r>
            <a:r>
              <a:rPr lang="en-GB" baseline="-25000" dirty="0"/>
              <a:t>1</a:t>
            </a:r>
            <a:r>
              <a:rPr lang="en-GB" dirty="0"/>
              <a:t> &gt;= c</a:t>
            </a:r>
            <a:r>
              <a:rPr lang="en-GB" baseline="-25000" dirty="0"/>
              <a:t>2</a:t>
            </a:r>
          </a:p>
        </p:txBody>
      </p:sp>
      <p:sp>
        <p:nvSpPr>
          <p:cNvPr id="2" name="Footer Placeholder 1">
            <a:extLst>
              <a:ext uri="{FF2B5EF4-FFF2-40B4-BE49-F238E27FC236}">
                <a16:creationId xmlns:a16="http://schemas.microsoft.com/office/drawing/2014/main" id="{6EB1F232-7F3B-A741-A1E0-AE3BEC6CBC2D}"/>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Association Rules</a:t>
            </a:r>
          </a:p>
        </p:txBody>
      </p:sp>
      <p:sp>
        <p:nvSpPr>
          <p:cNvPr id="3" name="Content Placeholder 2"/>
          <p:cNvSpPr>
            <a:spLocks noGrp="1"/>
          </p:cNvSpPr>
          <p:nvPr>
            <p:ph idx="1"/>
          </p:nvPr>
        </p:nvSpPr>
        <p:spPr/>
        <p:txBody>
          <a:bodyPr/>
          <a:lstStyle/>
          <a:p>
            <a:r>
              <a:rPr lang="en-US" sz="2800" dirty="0"/>
              <a:t>Not all high-confidence rules are interesting</a:t>
            </a:r>
          </a:p>
          <a:p>
            <a:endParaRPr lang="en-US" sz="2800" dirty="0"/>
          </a:p>
          <a:p>
            <a:endParaRPr lang="en-US" sz="2800" dirty="0"/>
          </a:p>
          <a:p>
            <a:endParaRPr lang="en-US" sz="2800" dirty="0"/>
          </a:p>
          <a:p>
            <a:endParaRPr lang="en-US" sz="2800" dirty="0"/>
          </a:p>
          <a:p>
            <a:endParaRPr lang="en-US" sz="2800" dirty="0"/>
          </a:p>
          <a:p>
            <a:r>
              <a:rPr lang="en-US" sz="2800" dirty="0"/>
              <a:t>{Tea} </a:t>
            </a:r>
            <a:r>
              <a:rPr lang="en-GB" sz="2800" dirty="0">
                <a:latin typeface="Wingdings"/>
                <a:ea typeface="Wingdings"/>
                <a:cs typeface="Wingdings"/>
                <a:sym typeface="Wingdings"/>
              </a:rPr>
              <a:t></a:t>
            </a:r>
            <a:r>
              <a:rPr lang="en-US" sz="2800" dirty="0"/>
              <a:t> {Coffee} has support 0.15 and confidence 0.75</a:t>
            </a:r>
          </a:p>
          <a:p>
            <a:pPr lvl="1"/>
            <a:r>
              <a:rPr lang="en-US" sz="2400" dirty="0"/>
              <a:t>But 80% of people drink coffee anyway</a:t>
            </a:r>
          </a:p>
          <a:p>
            <a:pPr lvl="1"/>
            <a:r>
              <a:rPr lang="en-US" sz="2400" dirty="0"/>
              <a:t>Drinking tea decreases the probability to drink coffee!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844824"/>
            <a:ext cx="4991100" cy="2438400"/>
          </a:xfrm>
          <a:prstGeom prst="rect">
            <a:avLst/>
          </a:prstGeom>
        </p:spPr>
      </p:pic>
    </p:spTree>
    <p:extLst>
      <p:ext uri="{BB962C8B-B14F-4D97-AF65-F5344CB8AC3E}">
        <p14:creationId xmlns:p14="http://schemas.microsoft.com/office/powerpoint/2010/main" val="91603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Association Rules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388" y="1341438"/>
                <a:ext cx="8785100" cy="5029200"/>
              </a:xfrm>
            </p:spPr>
            <p:txBody>
              <a:bodyPr/>
              <a:lstStyle/>
              <a:p>
                <a:r>
                  <a:rPr lang="en-GB" dirty="0"/>
                  <a:t>We search association rules of the form</a:t>
                </a:r>
              </a:p>
              <a:p>
                <a:pPr algn="ctr"/>
                <a:r>
                  <a:rPr lang="en-GB" dirty="0"/>
                  <a:t>Body </a:t>
                </a:r>
                <a:r>
                  <a:rPr lang="en-GB" sz="2400" dirty="0">
                    <a:latin typeface="Wingdings"/>
                    <a:ea typeface="Wingdings"/>
                    <a:cs typeface="Wingdings"/>
                    <a:sym typeface="Wingdings"/>
                  </a:rPr>
                  <a:t></a:t>
                </a:r>
                <a:r>
                  <a:rPr lang="en-GB" dirty="0"/>
                  <a:t> Head [support, confidence]</a:t>
                </a:r>
                <a:br>
                  <a:rPr lang="en-GB" dirty="0"/>
                </a:br>
                <a:endParaRPr lang="en-GB" dirty="0"/>
              </a:p>
              <a:p>
                <a:pPr marL="514350" indent="-514350">
                  <a:buFont typeface="+mj-lt"/>
                  <a:buAutoNum type="arabicPeriod"/>
                </a:pPr>
                <a:r>
                  <a:rPr lang="en-GB" sz="2400" dirty="0"/>
                  <a:t>Body: predicate(</a:t>
                </a:r>
                <a:r>
                  <a:rPr lang="en-GB" sz="2400" i="1" dirty="0"/>
                  <a:t>x, x</a:t>
                </a:r>
                <a14:m>
                  <m:oMath xmlns:m="http://schemas.openxmlformats.org/officeDocument/2006/math">
                    <m:r>
                      <a:rPr lang="en-GB" sz="2400" i="1" smtClean="0">
                        <a:latin typeface="Cambria Math" charset="0"/>
                        <a:ea typeface="Cambria Math" charset="0"/>
                        <a:cs typeface="Cambria Math" charset="0"/>
                      </a:rPr>
                      <m:t>∈</m:t>
                    </m:r>
                  </m:oMath>
                </a14:m>
                <a:r>
                  <a:rPr lang="en-GB" sz="2400" dirty="0"/>
                  <a:t>{items})	a property of </a:t>
                </a:r>
                <a:r>
                  <a:rPr lang="en-GB" sz="2400" i="1" dirty="0"/>
                  <a:t>x</a:t>
                </a:r>
              </a:p>
              <a:p>
                <a:pPr marL="514350" indent="-514350">
                  <a:buFont typeface="+mj-lt"/>
                  <a:buAutoNum type="arabicPeriod"/>
                </a:pPr>
                <a:r>
                  <a:rPr lang="en-GB" sz="2400" dirty="0"/>
                  <a:t>Head: predicate(</a:t>
                </a:r>
                <a:r>
                  <a:rPr lang="en-GB" sz="2400" i="1" dirty="0"/>
                  <a:t>x, x</a:t>
                </a:r>
                <a14:m>
                  <m:oMath xmlns:m="http://schemas.openxmlformats.org/officeDocument/2006/math">
                    <m:r>
                      <a:rPr lang="en-GB" sz="2400" i="1">
                        <a:latin typeface="Cambria Math" charset="0"/>
                        <a:ea typeface="Cambria Math" charset="0"/>
                        <a:cs typeface="Cambria Math" charset="0"/>
                      </a:rPr>
                      <m:t>∈</m:t>
                    </m:r>
                  </m:oMath>
                </a14:m>
                <a:r>
                  <a:rPr lang="en-GB" sz="2400" dirty="0"/>
                  <a:t>{items})	a property likely to be</a:t>
                </a:r>
                <a:br>
                  <a:rPr lang="en-GB" sz="2400" dirty="0"/>
                </a:br>
                <a:r>
                  <a:rPr lang="en-GB" sz="2400" dirty="0"/>
                  <a:t>					implied by the Body</a:t>
                </a:r>
              </a:p>
              <a:p>
                <a:pPr marL="514350" indent="-514350">
                  <a:buFont typeface="+mj-lt"/>
                  <a:buAutoNum type="arabicPeriod" startAt="3"/>
                </a:pPr>
                <a:r>
                  <a:rPr lang="en-GB" sz="2400" dirty="0"/>
                  <a:t>Support, confidence: measures of the validity of the rule</a:t>
                </a:r>
                <a:br>
                  <a:rPr lang="en-GB" sz="2400" dirty="0"/>
                </a:br>
                <a:endParaRPr lang="en-GB" sz="2400" dirty="0"/>
              </a:p>
              <a:p>
                <a:r>
                  <a:rPr lang="en-GB" dirty="0"/>
                  <a:t>Example: </a:t>
                </a:r>
                <a:r>
                  <a:rPr lang="en-GB" sz="2800" dirty="0"/>
                  <a:t>buy(x, {diapers}) </a:t>
                </a:r>
                <a:r>
                  <a:rPr lang="en-GB" sz="2800" dirty="0">
                    <a:sym typeface="Wingdings"/>
                  </a:rPr>
                  <a:t></a:t>
                </a:r>
                <a:r>
                  <a:rPr lang="en-GB" sz="2800" dirty="0"/>
                  <a:t> buy(x, {beer}) [0.5%, 60%]</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388" y="1341438"/>
                <a:ext cx="8785100" cy="5029200"/>
              </a:xfrm>
              <a:blipFill rotWithShape="0">
                <a:blip r:embed="rId3"/>
                <a:stretch>
                  <a:fillRect l="-1734" t="-1576"/>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3717240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Measures of Interest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Added Value (A, B </a:t>
                </a:r>
                <a:r>
                  <a:rPr lang="en-US" sz="2800" dirty="0" err="1"/>
                  <a:t>itemsets</a:t>
                </a:r>
                <a:r>
                  <a:rPr lang="en-US" sz="2800" dirty="0"/>
                  <a:t>)</a:t>
                </a:r>
              </a:p>
              <a:p>
                <a:pPr>
                  <a:lnSpc>
                    <a:spcPct val="150000"/>
                  </a:lnSpc>
                </a:pPr>
                <a14:m>
                  <m:oMathPara xmlns:m="http://schemas.openxmlformats.org/officeDocument/2006/math">
                    <m:oMathParaPr>
                      <m:jc m:val="centerGroup"/>
                    </m:oMathParaPr>
                    <m:oMath xmlns:m="http://schemas.openxmlformats.org/officeDocument/2006/math">
                      <m:r>
                        <a:rPr lang="fr-CH" sz="2800" b="0" i="1" smtClean="0">
                          <a:latin typeface="Cambria Math" charset="0"/>
                        </a:rPr>
                        <m:t>𝐴𝑉</m:t>
                      </m:r>
                      <m:d>
                        <m:dPr>
                          <m:ctrlPr>
                            <a:rPr lang="fr-CH" sz="2800" b="0" i="1" smtClean="0">
                              <a:latin typeface="Cambria Math" panose="02040503050406030204" pitchFamily="18" charset="0"/>
                            </a:rPr>
                          </m:ctrlPr>
                        </m:dPr>
                        <m:e>
                          <m:r>
                            <a:rPr lang="fr-CH" sz="2800" b="0" i="1" smtClean="0">
                              <a:latin typeface="Cambria Math" charset="0"/>
                            </a:rPr>
                            <m:t>𝐴</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𝐵</m:t>
                          </m:r>
                        </m:e>
                      </m:d>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𝑐𝑜𝑛𝑓𝑖𝑑𝑒𝑛𝑐𝑒</m:t>
                      </m:r>
                      <m:d>
                        <m:dPr>
                          <m:ctrlPr>
                            <a:rPr lang="fr-CH" sz="2800" b="0" i="1" smtClean="0">
                              <a:latin typeface="Cambria Math" panose="02040503050406030204" pitchFamily="18" charset="0"/>
                              <a:ea typeface="Cambria Math" charset="0"/>
                              <a:cs typeface="Cambria Math" charset="0"/>
                            </a:rPr>
                          </m:ctrlPr>
                        </m:dPr>
                        <m:e>
                          <m:r>
                            <a:rPr lang="fr-CH" sz="2800" b="0" i="1" smtClean="0">
                              <a:latin typeface="Cambria Math" charset="0"/>
                              <a:ea typeface="Cambria Math" charset="0"/>
                              <a:cs typeface="Cambria Math" charset="0"/>
                            </a:rPr>
                            <m:t>𝐴</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𝐵</m:t>
                          </m:r>
                        </m:e>
                      </m:d>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𝑠𝑢𝑝𝑝𝑜𝑟𝑡</m:t>
                      </m:r>
                      <m:d>
                        <m:dPr>
                          <m:ctrlPr>
                            <a:rPr lang="fr-CH" sz="2800" b="0" i="1" smtClean="0">
                              <a:latin typeface="Cambria Math" panose="02040503050406030204" pitchFamily="18" charset="0"/>
                              <a:ea typeface="Cambria Math" charset="0"/>
                              <a:cs typeface="Cambria Math" charset="0"/>
                            </a:rPr>
                          </m:ctrlPr>
                        </m:dPr>
                        <m:e>
                          <m:r>
                            <a:rPr lang="fr-CH" sz="2800" b="0" i="1" smtClean="0">
                              <a:latin typeface="Cambria Math" charset="0"/>
                              <a:ea typeface="Cambria Math" charset="0"/>
                              <a:cs typeface="Cambria Math" charset="0"/>
                            </a:rPr>
                            <m:t>𝐵</m:t>
                          </m:r>
                        </m:e>
                      </m:d>
                    </m:oMath>
                  </m:oMathPara>
                </a14:m>
                <a:br>
                  <a:rPr lang="fr-CH" b="0" dirty="0">
                    <a:ea typeface="Cambria Math" charset="0"/>
                    <a:cs typeface="Cambria Math" charset="0"/>
                  </a:rPr>
                </a:br>
                <a:endParaRPr lang="en-US" dirty="0"/>
              </a:p>
              <a:p>
                <a:pPr marL="0" lvl="1" indent="0">
                  <a:buNone/>
                </a:pPr>
                <a:r>
                  <a:rPr lang="en-US" dirty="0"/>
                  <a:t>Interesting rules are those with high positive or negative interest values (usually above 0.5)</a:t>
                </a:r>
              </a:p>
              <a:p>
                <a:pPr marL="0" lvl="1" indent="0">
                  <a:buNone/>
                </a:pPr>
                <a:r>
                  <a:rPr lang="en-US" dirty="0"/>
                  <a:t>Alternative:  </a:t>
                </a:r>
                <a14:m>
                  <m:oMath xmlns:m="http://schemas.openxmlformats.org/officeDocument/2006/math">
                    <m:r>
                      <a:rPr lang="fr-CH" b="0" i="1" smtClean="0">
                        <a:latin typeface="Cambria Math" charset="0"/>
                      </a:rPr>
                      <m:t>𝐿𝑖𝑓𝑡</m:t>
                    </m:r>
                    <m:d>
                      <m:dPr>
                        <m:ctrlPr>
                          <a:rPr lang="fr-CH" b="0" i="1" smtClean="0">
                            <a:latin typeface="Cambria Math" panose="02040503050406030204" pitchFamily="18" charset="0"/>
                          </a:rPr>
                        </m:ctrlPr>
                      </m:dPr>
                      <m:e>
                        <m:r>
                          <a:rPr lang="fr-CH" b="0" i="1" smtClean="0">
                            <a:latin typeface="Cambria Math" charset="0"/>
                          </a:rPr>
                          <m:t>𝐴</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𝐵</m:t>
                        </m:r>
                      </m:e>
                    </m:d>
                    <m:r>
                      <a:rPr lang="fr-CH" b="0" i="1" smtClean="0">
                        <a:latin typeface="Cambria Math" charset="0"/>
                        <a:ea typeface="Cambria Math" charset="0"/>
                        <a:cs typeface="Cambria Math" charset="0"/>
                      </a:rPr>
                      <m:t>=</m:t>
                    </m:r>
                    <m:f>
                      <m:fPr>
                        <m:ctrlPr>
                          <a:rPr lang="fr-CH" b="0" i="1" smtClean="0">
                            <a:latin typeface="Cambria Math" panose="02040503050406030204" pitchFamily="18" charset="0"/>
                            <a:ea typeface="Cambria Math" charset="0"/>
                            <a:cs typeface="Cambria Math" charset="0"/>
                          </a:rPr>
                        </m:ctrlPr>
                      </m:fPr>
                      <m:num>
                        <m:r>
                          <a:rPr lang="fr-CH" b="0" i="1" smtClean="0">
                            <a:latin typeface="Cambria Math" charset="0"/>
                            <a:ea typeface="Cambria Math" charset="0"/>
                            <a:cs typeface="Cambria Math" charset="0"/>
                          </a:rPr>
                          <m:t>𝑐𝑜𝑛𝑓𝑖𝑑𝑒𝑛𝑐𝑒</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𝐴</m:t>
                        </m:r>
                        <m:r>
                          <a:rPr lang="fr-CH" i="1">
                            <a:latin typeface="Cambria Math" charset="0"/>
                            <a:ea typeface="Cambria Math" charset="0"/>
                            <a:cs typeface="Cambria Math" charset="0"/>
                          </a:rPr>
                          <m:t>→</m:t>
                        </m:r>
                        <m:r>
                          <a:rPr lang="fr-CH" i="1">
                            <a:latin typeface="Cambria Math" charset="0"/>
                            <a:ea typeface="Cambria Math" charset="0"/>
                            <a:cs typeface="Cambria Math" charset="0"/>
                          </a:rPr>
                          <m:t>𝐵</m:t>
                        </m:r>
                        <m:r>
                          <a:rPr lang="fr-CH" b="0" i="1" smtClean="0">
                            <a:latin typeface="Cambria Math" charset="0"/>
                            <a:ea typeface="Cambria Math" charset="0"/>
                            <a:cs typeface="Cambria Math" charset="0"/>
                          </a:rPr>
                          <m:t>)</m:t>
                        </m:r>
                      </m:num>
                      <m:den>
                        <m:r>
                          <a:rPr lang="fr-CH" b="0" i="1" smtClean="0">
                            <a:latin typeface="Cambria Math" charset="0"/>
                            <a:ea typeface="Cambria Math" charset="0"/>
                            <a:cs typeface="Cambria Math" charset="0"/>
                          </a:rPr>
                          <m:t>𝑠𝑢𝑝𝑝𝑜𝑟𝑡</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𝐵</m:t>
                        </m:r>
                        <m:r>
                          <a:rPr lang="fr-CH" b="0" i="1" smtClean="0">
                            <a:latin typeface="Cambria Math" charset="0"/>
                            <a:ea typeface="Cambria Math" charset="0"/>
                            <a:cs typeface="Cambria Math" charset="0"/>
                          </a:rPr>
                          <m:t>)</m:t>
                        </m:r>
                      </m:den>
                    </m:f>
                  </m:oMath>
                </a14:m>
                <a:endParaRPr lang="fr-CH" b="0" dirty="0">
                  <a:ea typeface="Cambria Math" charset="0"/>
                  <a:cs typeface="Cambria Math" charset="0"/>
                </a:endParaRPr>
              </a:p>
              <a:p>
                <a:pPr marL="0" lvl="1" indent="0">
                  <a:buNone/>
                </a:pPr>
                <a:r>
                  <a:rPr lang="en-US" dirty="0"/>
                  <a:t>Example: </a:t>
                </a:r>
              </a:p>
              <a:p>
                <a:pPr marL="457200" lvl="1" indent="-457200"/>
                <a:r>
                  <a:rPr lang="en-US" dirty="0"/>
                  <a:t>AV({Tea} </a:t>
                </a:r>
                <a:r>
                  <a:rPr lang="en-GB" dirty="0">
                    <a:solidFill>
                      <a:srgbClr val="000000"/>
                    </a:solidFill>
                    <a:latin typeface="Wingdings"/>
                    <a:ea typeface="Wingdings"/>
                    <a:cs typeface="Wingdings"/>
                    <a:sym typeface="Wingdings"/>
                  </a:rPr>
                  <a:t></a:t>
                </a:r>
                <a:r>
                  <a:rPr lang="en-US" dirty="0"/>
                  <a:t> {Coffee}) = 0.75 – 0.8 = -0.05</a:t>
                </a:r>
              </a:p>
              <a:p>
                <a:pPr marL="457200" lvl="1" indent="-457200"/>
                <a:r>
                  <a:rPr lang="en-US" dirty="0"/>
                  <a:t>Lift({Tea} </a:t>
                </a:r>
                <a:r>
                  <a:rPr lang="en-GB" dirty="0">
                    <a:solidFill>
                      <a:srgbClr val="000000"/>
                    </a:solidFill>
                    <a:latin typeface="Wingdings"/>
                    <a:ea typeface="Wingdings"/>
                    <a:cs typeface="Wingdings"/>
                    <a:sym typeface="Wingdings"/>
                  </a:rPr>
                  <a:t></a:t>
                </a:r>
                <a:r>
                  <a:rPr lang="en-US" dirty="0"/>
                  <a:t> {Coffee}) = 0.75 </a:t>
                </a:r>
                <a:r>
                  <a:rPr lang="en-US"/>
                  <a:t>/ 0.8 = 0.9375</a:t>
                </a:r>
                <a:endParaRPr lang="en-US" dirty="0"/>
              </a:p>
              <a:p>
                <a:pPr marL="457200" lvl="1" indent="-457200"/>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762745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Quantitative Attributes</a:t>
            </a:r>
          </a:p>
        </p:txBody>
      </p:sp>
      <p:sp>
        <p:nvSpPr>
          <p:cNvPr id="3" name="Content Placeholder 2"/>
          <p:cNvSpPr>
            <a:spLocks noGrp="1"/>
          </p:cNvSpPr>
          <p:nvPr>
            <p:ph idx="1"/>
          </p:nvPr>
        </p:nvSpPr>
        <p:spPr/>
        <p:txBody>
          <a:bodyPr/>
          <a:lstStyle/>
          <a:p>
            <a:r>
              <a:rPr lang="en-GB" sz="2800" dirty="0"/>
              <a:t>Transforming quantitative (numeric ordered values) into categorical ones</a:t>
            </a:r>
          </a:p>
          <a:p>
            <a:pPr marL="1200150" lvl="1" indent="-457200">
              <a:buFont typeface="Lucida Grande"/>
              <a:buChar char="-"/>
            </a:pPr>
            <a:r>
              <a:rPr lang="en-GB" i="1" dirty="0"/>
              <a:t>Static discretisation </a:t>
            </a:r>
            <a:r>
              <a:rPr lang="en-GB" dirty="0"/>
              <a:t>into predefined bins</a:t>
            </a:r>
          </a:p>
          <a:p>
            <a:pPr marL="1200150" lvl="1" indent="-457200">
              <a:buFont typeface="Lucida Grande"/>
              <a:buChar char="-"/>
            </a:pPr>
            <a:r>
              <a:rPr lang="en-GB" i="1" dirty="0"/>
              <a:t>Dynamic discretisation </a:t>
            </a:r>
            <a:r>
              <a:rPr lang="en-GB" dirty="0"/>
              <a:t>based on the distribution of the data </a:t>
            </a:r>
          </a:p>
          <a:p>
            <a:r>
              <a:rPr lang="en-GB" sz="2800" dirty="0"/>
              <a:t>The rules depend on the chosen discretisation!!</a:t>
            </a:r>
          </a:p>
          <a:p>
            <a:pPr lvl="1" indent="0">
              <a:buNone/>
            </a:pPr>
            <a:r>
              <a:rPr lang="en-GB" sz="2400" dirty="0"/>
              <a:t>(1) age{</a:t>
            </a:r>
            <a:r>
              <a:rPr lang="en-GB" sz="2400" i="1" dirty="0"/>
              <a:t>x</a:t>
            </a:r>
            <a:r>
              <a:rPr lang="en-GB" sz="2400" dirty="0"/>
              <a:t>, [18,19]} ⋀ live{</a:t>
            </a:r>
            <a:r>
              <a:rPr lang="en-GB" sz="2400" i="1" dirty="0"/>
              <a:t>x</a:t>
            </a:r>
            <a:r>
              <a:rPr lang="en-GB" sz="2400" dirty="0"/>
              <a:t>, Lausanne} </a:t>
            </a:r>
            <a:r>
              <a:rPr lang="en-GB" sz="2400" dirty="0">
                <a:solidFill>
                  <a:srgbClr val="000000"/>
                </a:solidFill>
                <a:latin typeface="Wingdings"/>
                <a:ea typeface="Wingdings"/>
                <a:cs typeface="Wingdings"/>
                <a:sym typeface="Wingdings"/>
              </a:rPr>
              <a:t></a:t>
            </a:r>
            <a:r>
              <a:rPr lang="en-GB" sz="2400" dirty="0"/>
              <a:t> work{</a:t>
            </a:r>
            <a:r>
              <a:rPr lang="en-GB" sz="2400" i="1" dirty="0"/>
              <a:t>x</a:t>
            </a:r>
            <a:r>
              <a:rPr lang="en-GB" sz="2400" dirty="0"/>
              <a:t>, student}</a:t>
            </a:r>
          </a:p>
          <a:p>
            <a:pPr lvl="1" indent="0">
              <a:buNone/>
            </a:pPr>
            <a:r>
              <a:rPr lang="en-GB" sz="2400" dirty="0"/>
              <a:t>(2) age{</a:t>
            </a:r>
            <a:r>
              <a:rPr lang="en-GB" sz="2400" i="1" dirty="0"/>
              <a:t>x</a:t>
            </a:r>
            <a:r>
              <a:rPr lang="en-GB" sz="2400" dirty="0"/>
              <a:t>, [20,21]} ⋀ live{</a:t>
            </a:r>
            <a:r>
              <a:rPr lang="en-GB" sz="2400" i="1" dirty="0"/>
              <a:t>x</a:t>
            </a:r>
            <a:r>
              <a:rPr lang="en-GB" sz="2400" dirty="0"/>
              <a:t>, Lausanne} </a:t>
            </a:r>
            <a:r>
              <a:rPr lang="en-GB" sz="2400" dirty="0">
                <a:solidFill>
                  <a:srgbClr val="000000"/>
                </a:solidFill>
                <a:latin typeface="Wingdings"/>
                <a:ea typeface="Wingdings"/>
                <a:cs typeface="Wingdings"/>
                <a:sym typeface="Wingdings"/>
              </a:rPr>
              <a:t></a:t>
            </a:r>
            <a:r>
              <a:rPr lang="en-GB" sz="2400" dirty="0"/>
              <a:t> work{</a:t>
            </a:r>
            <a:r>
              <a:rPr lang="en-GB" sz="2400" i="1" dirty="0"/>
              <a:t>x</a:t>
            </a:r>
            <a:r>
              <a:rPr lang="en-GB" sz="2400" dirty="0"/>
              <a:t>, student}</a:t>
            </a:r>
          </a:p>
          <a:p>
            <a:pPr lvl="1" indent="0">
              <a:buNone/>
            </a:pPr>
            <a:r>
              <a:rPr lang="en-GB" sz="2400" dirty="0"/>
              <a:t>				vs.</a:t>
            </a:r>
          </a:p>
          <a:p>
            <a:pPr lvl="1" indent="0">
              <a:buNone/>
            </a:pPr>
            <a:r>
              <a:rPr lang="en-GB" sz="2400" dirty="0"/>
              <a:t>(1) age{</a:t>
            </a:r>
            <a:r>
              <a:rPr lang="en-GB" sz="2400" i="1" dirty="0"/>
              <a:t>x</a:t>
            </a:r>
            <a:r>
              <a:rPr lang="en-GB" sz="2400" dirty="0"/>
              <a:t>, [18,21]} ⋀ live{</a:t>
            </a:r>
            <a:r>
              <a:rPr lang="en-GB" sz="2400" i="1" dirty="0"/>
              <a:t>x</a:t>
            </a:r>
            <a:r>
              <a:rPr lang="en-GB" sz="2400" dirty="0"/>
              <a:t>, Lausanne} </a:t>
            </a:r>
            <a:r>
              <a:rPr lang="en-GB" sz="2400" dirty="0">
                <a:solidFill>
                  <a:srgbClr val="000000"/>
                </a:solidFill>
                <a:latin typeface="Wingdings"/>
                <a:ea typeface="Wingdings"/>
                <a:cs typeface="Wingdings"/>
                <a:sym typeface="Wingdings"/>
              </a:rPr>
              <a:t></a:t>
            </a:r>
            <a:r>
              <a:rPr lang="en-GB" sz="2400" dirty="0"/>
              <a:t> work{</a:t>
            </a:r>
            <a:r>
              <a:rPr lang="en-GB" sz="2400" i="1" dirty="0"/>
              <a:t>x</a:t>
            </a:r>
            <a:r>
              <a:rPr lang="en-GB" sz="2400" dirty="0"/>
              <a:t>, student}</a:t>
            </a:r>
          </a:p>
          <a:p>
            <a:pPr lvl="1" indent="0">
              <a:buNone/>
            </a:pPr>
            <a:endParaRPr lang="en-GB" sz="24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76537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Improving </a:t>
            </a:r>
            <a:r>
              <a:rPr lang="en-GB" dirty="0" err="1"/>
              <a:t>Apriori</a:t>
            </a:r>
            <a:r>
              <a:rPr lang="en-GB" dirty="0"/>
              <a:t> for Large Datasets</a:t>
            </a:r>
          </a:p>
        </p:txBody>
      </p:sp>
      <p:sp>
        <p:nvSpPr>
          <p:cNvPr id="3" name="Content Placeholder 2"/>
          <p:cNvSpPr>
            <a:spLocks noGrp="1"/>
          </p:cNvSpPr>
          <p:nvPr>
            <p:ph idx="1"/>
          </p:nvPr>
        </p:nvSpPr>
        <p:spPr/>
        <p:txBody>
          <a:bodyPr/>
          <a:lstStyle/>
          <a:p>
            <a:pPr marL="514350" indent="-514350">
              <a:buFont typeface="+mj-lt"/>
              <a:buAutoNum type="arabicPeriod"/>
            </a:pPr>
            <a:r>
              <a:rPr lang="en-GB" sz="2800" dirty="0"/>
              <a:t>Transaction reduction</a:t>
            </a:r>
          </a:p>
          <a:p>
            <a:pPr marL="1257300" lvl="1" indent="-514350"/>
            <a:r>
              <a:rPr lang="en-GB" sz="2400" dirty="0"/>
              <a:t>A transaction that does not contain any frequent k-itemset is useless in subsequent scans</a:t>
            </a:r>
          </a:p>
          <a:p>
            <a:pPr marL="514350" indent="-514350">
              <a:buFont typeface="+mj-lt"/>
              <a:buAutoNum type="arabicPeriod"/>
            </a:pPr>
            <a:r>
              <a:rPr lang="en-GB" sz="2800" dirty="0"/>
              <a:t>Sampling</a:t>
            </a:r>
          </a:p>
          <a:p>
            <a:pPr marL="1257300" lvl="1" indent="-514350"/>
            <a:r>
              <a:rPr lang="en-GB" sz="2400" dirty="0"/>
              <a:t>Mining on a sampled subset of DB, with a lower support</a:t>
            </a:r>
            <a:endParaRPr lang="en-GB" dirty="0"/>
          </a:p>
          <a:p>
            <a:pPr marL="514350" indent="-514350">
              <a:buFont typeface="+mj-lt"/>
              <a:buAutoNum type="arabicPeriod"/>
            </a:pPr>
            <a:r>
              <a:rPr lang="en-GB" sz="2800" dirty="0"/>
              <a:t>Partitioning (SON algorithm)</a:t>
            </a:r>
          </a:p>
          <a:p>
            <a:pPr marL="1257300" lvl="1" indent="-514350"/>
            <a:r>
              <a:rPr lang="en-GB" sz="2400" dirty="0"/>
              <a:t>Any itemset that is potentially frequent in a DB must be frequent in at least one of the partitions of the DB</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42562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a:t>
            </a:r>
          </a:p>
        </p:txBody>
      </p:sp>
      <p:sp>
        <p:nvSpPr>
          <p:cNvPr id="3" name="Content Placeholder 2"/>
          <p:cNvSpPr>
            <a:spLocks noGrp="1"/>
          </p:cNvSpPr>
          <p:nvPr>
            <p:ph idx="1"/>
          </p:nvPr>
        </p:nvSpPr>
        <p:spPr/>
        <p:txBody>
          <a:bodyPr/>
          <a:lstStyle/>
          <a:p>
            <a:r>
              <a:rPr lang="en-US" dirty="0"/>
              <a:t>Approach</a:t>
            </a:r>
          </a:p>
          <a:p>
            <a:pPr marL="971550" lvl="1" indent="-514350">
              <a:buFont typeface="+mj-lt"/>
              <a:buAutoNum type="arabicPeriod"/>
            </a:pPr>
            <a:r>
              <a:rPr lang="en-US" dirty="0"/>
              <a:t>Randomly sample transactions with probability p</a:t>
            </a:r>
          </a:p>
          <a:p>
            <a:pPr marL="971550" lvl="1" indent="-514350">
              <a:buFont typeface="+mj-lt"/>
              <a:buAutoNum type="arabicPeriod"/>
            </a:pPr>
            <a:r>
              <a:rPr lang="en-US" dirty="0"/>
              <a:t>Detect frequent </a:t>
            </a:r>
            <a:r>
              <a:rPr lang="en-US" dirty="0" err="1"/>
              <a:t>itemsets</a:t>
            </a:r>
            <a:r>
              <a:rPr lang="en-US" dirty="0"/>
              <a:t> with support p*s</a:t>
            </a:r>
          </a:p>
          <a:p>
            <a:pPr marL="971550" lvl="1" indent="-514350">
              <a:buFont typeface="+mj-lt"/>
              <a:buAutoNum type="arabicPeriod"/>
            </a:pPr>
            <a:r>
              <a:rPr lang="en-US" dirty="0"/>
              <a:t>Eliminate </a:t>
            </a:r>
            <a:r>
              <a:rPr lang="en-US" b="1" dirty="0"/>
              <a:t>false positives </a:t>
            </a:r>
            <a:r>
              <a:rPr lang="en-US" dirty="0"/>
              <a:t>by counting frequent </a:t>
            </a:r>
            <a:r>
              <a:rPr lang="en-US" dirty="0" err="1"/>
              <a:t>itemsets</a:t>
            </a:r>
            <a:r>
              <a:rPr lang="en-US" dirty="0"/>
              <a:t> on complete data after discovery</a:t>
            </a:r>
          </a:p>
          <a:p>
            <a:r>
              <a:rPr lang="en-US" dirty="0"/>
              <a:t>Refinements</a:t>
            </a:r>
          </a:p>
          <a:p>
            <a:pPr lvl="1"/>
            <a:r>
              <a:rPr lang="en-US" dirty="0"/>
              <a:t>If we assume that the m transactions are randomly sorted, we can just choose the first p*m ones</a:t>
            </a:r>
          </a:p>
          <a:p>
            <a:pPr lvl="1"/>
            <a:r>
              <a:rPr lang="en-US" b="1" dirty="0"/>
              <a:t>False negatives </a:t>
            </a:r>
            <a:r>
              <a:rPr lang="en-US" dirty="0"/>
              <a:t>can be reduced by choosing a lower threshold, e.g. 0.9 p*s</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607333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Partitioning</a:t>
            </a:r>
          </a:p>
        </p:txBody>
      </p:sp>
      <p:sp>
        <p:nvSpPr>
          <p:cNvPr id="19459" name="Rectangle 3"/>
          <p:cNvSpPr>
            <a:spLocks noGrp="1" noChangeArrowheads="1"/>
          </p:cNvSpPr>
          <p:nvPr>
            <p:ph type="body" idx="1"/>
          </p:nvPr>
        </p:nvSpPr>
        <p:spPr/>
        <p:txBody>
          <a:bodyPr/>
          <a:lstStyle/>
          <a:p>
            <a:r>
              <a:rPr lang="en-US" dirty="0"/>
              <a:t>Approach</a:t>
            </a:r>
          </a:p>
          <a:p>
            <a:pPr marL="1257300" lvl="1" indent="-514350">
              <a:buFont typeface="+mj-lt"/>
              <a:buAutoNum type="arabicPeriod"/>
            </a:pPr>
            <a:r>
              <a:rPr lang="en-US" dirty="0"/>
              <a:t>Divide transactions in 1/p partitions and repeatedly read partitions into main memory </a:t>
            </a:r>
          </a:p>
          <a:p>
            <a:pPr marL="1257300" lvl="1" indent="-514350">
              <a:buFont typeface="+mj-lt"/>
              <a:buAutoNum type="arabicPeriod"/>
            </a:pPr>
            <a:r>
              <a:rPr lang="en-US" dirty="0"/>
              <a:t>Detect in-memory algorithm to find all frequent </a:t>
            </a:r>
            <a:r>
              <a:rPr lang="en-US" dirty="0" err="1"/>
              <a:t>itemsets</a:t>
            </a:r>
            <a:r>
              <a:rPr lang="en-US" dirty="0"/>
              <a:t> with support threshold p*s</a:t>
            </a:r>
          </a:p>
          <a:p>
            <a:pPr marL="1257300" lvl="1" indent="-514350">
              <a:buFont typeface="+mj-lt"/>
              <a:buAutoNum type="arabicPeriod"/>
            </a:pPr>
            <a:r>
              <a:rPr lang="en-US" dirty="0"/>
              <a:t>An </a:t>
            </a:r>
            <a:r>
              <a:rPr lang="en-US" dirty="0" err="1"/>
              <a:t>itemset</a:t>
            </a:r>
            <a:r>
              <a:rPr lang="en-US" dirty="0"/>
              <a:t> becomes a candidate if it is found to be frequent in </a:t>
            </a:r>
            <a:r>
              <a:rPr lang="en-US" b="1" dirty="0"/>
              <a:t>at least </a:t>
            </a:r>
            <a:r>
              <a:rPr lang="en-US" dirty="0"/>
              <a:t>one partition</a:t>
            </a:r>
          </a:p>
          <a:p>
            <a:pPr marL="1257300" lvl="1" indent="-514350">
              <a:buFont typeface="+mj-lt"/>
              <a:buAutoNum type="arabicPeriod"/>
            </a:pPr>
            <a:r>
              <a:rPr lang="en-US" dirty="0"/>
              <a:t>On a </a:t>
            </a:r>
            <a:r>
              <a:rPr lang="en-US" b="1" dirty="0"/>
              <a:t>second pass</a:t>
            </a:r>
            <a:r>
              <a:rPr lang="en-US" dirty="0"/>
              <a:t>, count all the candidate </a:t>
            </a:r>
            <a:r>
              <a:rPr lang="en-US" dirty="0" err="1"/>
              <a:t>itemsets</a:t>
            </a:r>
            <a:r>
              <a:rPr lang="en-US" dirty="0"/>
              <a:t> and determine which are frequent in the entire set of transactions</a:t>
            </a:r>
          </a:p>
          <a:p>
            <a:pPr marL="1257300" lvl="1" indent="-514350">
              <a:buFont typeface="+mj-lt"/>
              <a:buAutoNum type="arabicPeriod"/>
            </a:pPr>
            <a:endParaRPr lang="en-US" dirty="0"/>
          </a:p>
          <a:p>
            <a:pPr marL="1257300" lvl="1" indent="-514350">
              <a:buFont typeface="+mj-lt"/>
              <a:buAutoNum type="arabicPeriod"/>
            </a:pPr>
            <a:endParaRPr lang="en-US" dirty="0"/>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965097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Partitioning – Why it works</a:t>
            </a:r>
          </a:p>
        </p:txBody>
      </p:sp>
      <p:sp>
        <p:nvSpPr>
          <p:cNvPr id="20483" name="Rectangle 3"/>
          <p:cNvSpPr>
            <a:spLocks noGrp="1" noChangeArrowheads="1"/>
          </p:cNvSpPr>
          <p:nvPr>
            <p:ph type="body" idx="1"/>
          </p:nvPr>
        </p:nvSpPr>
        <p:spPr/>
        <p:txBody>
          <a:bodyPr/>
          <a:lstStyle/>
          <a:p>
            <a:pPr lvl="8"/>
            <a:endParaRPr lang="en-US" dirty="0">
              <a:solidFill>
                <a:srgbClr val="FF0000"/>
              </a:solidFill>
            </a:endParaRPr>
          </a:p>
          <a:p>
            <a:r>
              <a:rPr lang="en-US" b="1" dirty="0"/>
              <a:t>Key “monotonicity” idea</a:t>
            </a:r>
          </a:p>
          <a:p>
            <a:pPr lvl="1"/>
            <a:r>
              <a:rPr lang="en-US" dirty="0"/>
              <a:t>an itemset cannot be frequent in the entire set of transactions unless it is frequent in at least one subset</a:t>
            </a:r>
          </a:p>
          <a:p>
            <a:pPr lvl="1"/>
            <a:r>
              <a:rPr lang="en-US" dirty="0"/>
              <a:t>Proof: If for all partitions support is below p*s, the total support is less than (1/p) p*s = s!</a:t>
            </a: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872123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a:t>Partitioning – Distributed Version</a:t>
            </a:r>
          </a:p>
        </p:txBody>
      </p:sp>
      <p:sp>
        <p:nvSpPr>
          <p:cNvPr id="45059" name="Rectangle 3"/>
          <p:cNvSpPr>
            <a:spLocks noGrp="1" noChangeArrowheads="1"/>
          </p:cNvSpPr>
          <p:nvPr>
            <p:ph idx="1"/>
          </p:nvPr>
        </p:nvSpPr>
        <p:spPr/>
        <p:txBody>
          <a:bodyPr/>
          <a:lstStyle/>
          <a:p>
            <a:r>
              <a:rPr lang="en-US" dirty="0"/>
              <a:t>Partitioning lends itself to distributed data mining </a:t>
            </a:r>
          </a:p>
          <a:p>
            <a:pPr lvl="8"/>
            <a:endParaRPr lang="en-US" dirty="0"/>
          </a:p>
          <a:p>
            <a:r>
              <a:rPr lang="en-US" dirty="0"/>
              <a:t>Transactions distributed among many nodes </a:t>
            </a:r>
          </a:p>
          <a:p>
            <a:pPr lvl="1"/>
            <a:r>
              <a:rPr lang="en-US" dirty="0"/>
              <a:t>Compute frequent itemsets at each node</a:t>
            </a:r>
          </a:p>
          <a:p>
            <a:pPr lvl="1"/>
            <a:r>
              <a:rPr lang="en-US" dirty="0"/>
              <a:t>Distribute candidates to all nodes</a:t>
            </a:r>
          </a:p>
          <a:p>
            <a:pPr lvl="1"/>
            <a:r>
              <a:rPr lang="en-US" dirty="0"/>
              <a:t>Accumulate the counts of all candidates</a:t>
            </a:r>
          </a:p>
          <a:p>
            <a:pPr marL="457200" lvl="1" indent="0">
              <a:buNone/>
            </a:pPr>
            <a:r>
              <a:rPr lang="en-US" dirty="0"/>
              <a:t>		</a:t>
            </a:r>
          </a:p>
          <a:p>
            <a:pPr marL="457200" lvl="1" indent="0">
              <a:buNone/>
            </a:pPr>
            <a:r>
              <a:rPr lang="en-US" dirty="0"/>
              <a:t>		</a:t>
            </a:r>
            <a:r>
              <a:rPr lang="en-US" b="1" dirty="0" err="1"/>
              <a:t>MapReduce</a:t>
            </a:r>
            <a:r>
              <a:rPr lang="en-US" dirty="0"/>
              <a:t> implementation!</a:t>
            </a:r>
          </a:p>
        </p:txBody>
      </p:sp>
      <p:sp>
        <p:nvSpPr>
          <p:cNvPr id="2" name="Footer Placeholder 1"/>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66302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3200" dirty="0">
                <a:ea typeface="MS PGothic" charset="-128"/>
              </a:rPr>
              <a:t>A false negative in sampling can only occur for </a:t>
            </a:r>
            <a:r>
              <a:rPr lang="en-US" altLang="en-US" sz="3200" dirty="0" err="1">
                <a:ea typeface="MS PGothic" charset="-128"/>
              </a:rPr>
              <a:t>itemsets</a:t>
            </a:r>
            <a:r>
              <a:rPr lang="en-US" altLang="en-US" sz="3200" dirty="0">
                <a:ea typeface="MS PGothic" charset="-128"/>
              </a:rPr>
              <a:t> with support smaller than …</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the threshold s</a:t>
            </a:r>
          </a:p>
          <a:p>
            <a:pPr marL="514350" indent="-514350">
              <a:buFont typeface="Arial" charset="0"/>
              <a:buAutoNum type="alphaUcPeriod"/>
            </a:pPr>
            <a:r>
              <a:rPr lang="en-US" altLang="en-US" dirty="0">
                <a:ea typeface="MS PGothic" charset="-128"/>
              </a:rPr>
              <a:t>p*s</a:t>
            </a:r>
          </a:p>
          <a:p>
            <a:pPr marL="514350" indent="-514350">
              <a:buFont typeface="Arial" charset="0"/>
              <a:buAutoNum type="alphaUcPeriod"/>
            </a:pPr>
            <a:r>
              <a:rPr lang="en-US" altLang="en-US" dirty="0">
                <a:ea typeface="MS PGothic" charset="-128"/>
              </a:rPr>
              <a:t>p*m</a:t>
            </a:r>
          </a:p>
          <a:p>
            <a:pPr marL="514350" indent="-514350">
              <a:buFont typeface="Arial" charset="0"/>
              <a:buAutoNum type="alphaUcPeriod"/>
            </a:pPr>
            <a:r>
              <a:rPr lang="en-US" altLang="en-US" dirty="0">
                <a:ea typeface="MS PGothic" charset="-128"/>
              </a:rPr>
              <a:t>None of the above</a:t>
            </a:r>
          </a:p>
        </p:txBody>
      </p:sp>
      <p:sp>
        <p:nvSpPr>
          <p:cNvPr id="2" name="Footer Placeholder 1">
            <a:extLst>
              <a:ext uri="{FF2B5EF4-FFF2-40B4-BE49-F238E27FC236}">
                <a16:creationId xmlns:a16="http://schemas.microsoft.com/office/drawing/2014/main" id="{55D16581-A9FF-0849-97DD-A59520AA10A1}"/>
              </a:ext>
            </a:extLst>
          </p:cNvPr>
          <p:cNvSpPr>
            <a:spLocks noGrp="1"/>
          </p:cNvSpPr>
          <p:nvPr>
            <p:ph type="ftr" sz="quarter" idx="10"/>
          </p:nvPr>
        </p:nvSpPr>
        <p:spPr/>
        <p:txBody>
          <a:bodyPr/>
          <a:lstStyle/>
          <a:p>
            <a:pPr>
              <a:defRPr/>
            </a:pPr>
            <a:r>
              <a:rPr lang="en-US"/>
              <a:t>©2021, Karl Aberer, EPFL-IC, Laboratoire de systèmes d'informations répartis </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 Growth</a:t>
            </a:r>
          </a:p>
        </p:txBody>
      </p:sp>
      <p:sp>
        <p:nvSpPr>
          <p:cNvPr id="3" name="Content Placeholder 2"/>
          <p:cNvSpPr>
            <a:spLocks noGrp="1"/>
          </p:cNvSpPr>
          <p:nvPr>
            <p:ph idx="1"/>
          </p:nvPr>
        </p:nvSpPr>
        <p:spPr/>
        <p:txBody>
          <a:bodyPr/>
          <a:lstStyle/>
          <a:p>
            <a:r>
              <a:rPr lang="en-US" dirty="0"/>
              <a:t>Frequent </a:t>
            </a:r>
            <a:r>
              <a:rPr lang="en-US" dirty="0" err="1"/>
              <a:t>itemset</a:t>
            </a:r>
            <a:r>
              <a:rPr lang="en-US" dirty="0"/>
              <a:t> discovery </a:t>
            </a:r>
            <a:r>
              <a:rPr lang="en-US" u="sng" dirty="0"/>
              <a:t>without</a:t>
            </a:r>
            <a:r>
              <a:rPr lang="en-US" dirty="0"/>
              <a:t> candidate </a:t>
            </a:r>
            <a:r>
              <a:rPr lang="en-US" dirty="0" err="1"/>
              <a:t>itemset</a:t>
            </a:r>
            <a:r>
              <a:rPr lang="en-US" dirty="0"/>
              <a:t> generation</a:t>
            </a:r>
          </a:p>
          <a:p>
            <a:endParaRPr lang="en-US" dirty="0"/>
          </a:p>
          <a:p>
            <a:r>
              <a:rPr lang="en-US" dirty="0"/>
              <a:t>Proceeds in 2 steps:</a:t>
            </a:r>
          </a:p>
          <a:p>
            <a:pPr marL="514350" indent="-514350">
              <a:buFont typeface="+mj-lt"/>
              <a:buAutoNum type="arabicPeriod"/>
            </a:pPr>
            <a:r>
              <a:rPr lang="en-US" dirty="0"/>
              <a:t>Build a data structure, called the FP-tree</a:t>
            </a:r>
          </a:p>
          <a:p>
            <a:pPr lvl="1"/>
            <a:r>
              <a:rPr lang="en-US" dirty="0"/>
              <a:t>Requires 2 passes over the dataset</a:t>
            </a:r>
          </a:p>
          <a:p>
            <a:pPr marL="514350" indent="-514350">
              <a:buFont typeface="+mj-lt"/>
              <a:buAutoNum type="arabicPeriod"/>
            </a:pPr>
            <a:r>
              <a:rPr lang="en-US" dirty="0"/>
              <a:t>Extract frequent </a:t>
            </a:r>
            <a:r>
              <a:rPr lang="en-US" dirty="0" err="1"/>
              <a:t>itemsets</a:t>
            </a:r>
            <a:r>
              <a:rPr lang="en-US" dirty="0"/>
              <a:t> directly from the FP-tree</a:t>
            </a:r>
          </a:p>
          <a:p>
            <a:endParaRPr lang="en-US" dirty="0"/>
          </a:p>
          <a:p>
            <a:endParaRPr lang="en-US"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15832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FP-Tree Data Structure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054579"/>
            <a:ext cx="2159000" cy="3365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0667" y="1465659"/>
            <a:ext cx="5874521" cy="2897352"/>
          </a:xfrm>
          <a:prstGeom prst="rect">
            <a:avLst/>
          </a:prstGeom>
        </p:spPr>
      </p:pic>
      <p:sp>
        <p:nvSpPr>
          <p:cNvPr id="3" name="Content Placeholder 2"/>
          <p:cNvSpPr>
            <a:spLocks noGrp="1"/>
          </p:cNvSpPr>
          <p:nvPr>
            <p:ph idx="1"/>
          </p:nvPr>
        </p:nvSpPr>
        <p:spPr>
          <a:xfrm>
            <a:off x="179388" y="4420079"/>
            <a:ext cx="8857108" cy="1720372"/>
          </a:xfrm>
        </p:spPr>
        <p:txBody>
          <a:bodyPr/>
          <a:lstStyle/>
          <a:p>
            <a:pPr marL="457200" indent="-457200">
              <a:buFont typeface="Arial" charset="0"/>
              <a:buChar char="•"/>
            </a:pPr>
            <a:r>
              <a:rPr lang="en-US" sz="2400" dirty="0"/>
              <a:t>Items are sorted</a:t>
            </a:r>
          </a:p>
          <a:p>
            <a:pPr marL="457200" indent="-457200">
              <a:buFont typeface="Arial" charset="0"/>
              <a:buChar char="•"/>
            </a:pPr>
            <a:r>
              <a:rPr lang="en-US" sz="2400" dirty="0"/>
              <a:t>Nodes correspond to single items</a:t>
            </a:r>
          </a:p>
          <a:p>
            <a:pPr marL="457200" indent="-457200">
              <a:buFont typeface="Arial" charset="0"/>
              <a:buChar char="•"/>
            </a:pPr>
            <a:r>
              <a:rPr lang="en-US" sz="2400" dirty="0"/>
              <a:t>Counters indicate frequency of </a:t>
            </a:r>
            <a:r>
              <a:rPr lang="en-US" sz="2400" dirty="0" err="1"/>
              <a:t>itemset</a:t>
            </a:r>
            <a:r>
              <a:rPr lang="en-US" sz="2400" dirty="0"/>
              <a:t> from root to node</a:t>
            </a:r>
          </a:p>
          <a:p>
            <a:pPr marL="457200" indent="-457200">
              <a:buFont typeface="Arial" charset="0"/>
              <a:buChar char="•"/>
            </a:pPr>
            <a:r>
              <a:rPr lang="en-US" sz="2400" dirty="0"/>
              <a:t>Different nodes for the same item are connected by a linked list</a:t>
            </a:r>
          </a:p>
          <a:p>
            <a:pPr marL="457200" indent="-457200">
              <a:buFont typeface="Arial" charset="0"/>
              <a:buChar char="•"/>
            </a:pPr>
            <a:endParaRPr lang="en-US" sz="2400" dirty="0"/>
          </a:p>
          <a:p>
            <a:endParaRPr lang="en-US" sz="2400" dirty="0"/>
          </a:p>
          <a:p>
            <a:endParaRPr lang="en-US" sz="2400" dirty="0"/>
          </a:p>
        </p:txBody>
      </p:sp>
      <p:cxnSp>
        <p:nvCxnSpPr>
          <p:cNvPr id="8" name="Straight Arrow Connector 7">
            <a:extLst>
              <a:ext uri="{FF2B5EF4-FFF2-40B4-BE49-F238E27FC236}">
                <a16:creationId xmlns:a16="http://schemas.microsoft.com/office/drawing/2014/main" id="{29458BC5-0CAC-0A45-9C7C-0CC6964DF476}"/>
              </a:ext>
            </a:extLst>
          </p:cNvPr>
          <p:cNvCxnSpPr>
            <a:cxnSpLocks/>
          </p:cNvCxnSpPr>
          <p:nvPr/>
        </p:nvCxnSpPr>
        <p:spPr bwMode="auto">
          <a:xfrm>
            <a:off x="3419872" y="1617767"/>
            <a:ext cx="457205" cy="10337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27AC606F-9481-1044-80DA-AE5136DCA994}"/>
              </a:ext>
            </a:extLst>
          </p:cNvPr>
          <p:cNvSpPr txBox="1"/>
          <p:nvPr/>
        </p:nvSpPr>
        <p:spPr>
          <a:xfrm>
            <a:off x="2412021" y="1340768"/>
            <a:ext cx="1922001" cy="276999"/>
          </a:xfrm>
          <a:prstGeom prst="rect">
            <a:avLst/>
          </a:prstGeom>
          <a:noFill/>
        </p:spPr>
        <p:txBody>
          <a:bodyPr wrap="none" rtlCol="0">
            <a:spAutoFit/>
          </a:bodyPr>
          <a:lstStyle/>
          <a:p>
            <a:r>
              <a:rPr lang="en-US" dirty="0" err="1"/>
              <a:t>Itemset</a:t>
            </a:r>
            <a:r>
              <a:rPr lang="en-US" dirty="0"/>
              <a:t> {</a:t>
            </a:r>
            <a:r>
              <a:rPr lang="en-US" dirty="0" err="1"/>
              <a:t>a,b</a:t>
            </a:r>
            <a:r>
              <a:rPr lang="en-US" dirty="0"/>
              <a:t>} occurs 5 times</a:t>
            </a:r>
          </a:p>
        </p:txBody>
      </p:sp>
      <p:cxnSp>
        <p:nvCxnSpPr>
          <p:cNvPr id="11" name="Straight Arrow Connector 10">
            <a:extLst>
              <a:ext uri="{FF2B5EF4-FFF2-40B4-BE49-F238E27FC236}">
                <a16:creationId xmlns:a16="http://schemas.microsoft.com/office/drawing/2014/main" id="{DFD8C0BF-F86E-0B47-B56D-EF1B211DFF71}"/>
              </a:ext>
            </a:extLst>
          </p:cNvPr>
          <p:cNvCxnSpPr>
            <a:cxnSpLocks/>
          </p:cNvCxnSpPr>
          <p:nvPr/>
        </p:nvCxnSpPr>
        <p:spPr bwMode="auto">
          <a:xfrm flipH="1">
            <a:off x="7164288" y="1844824"/>
            <a:ext cx="720082" cy="8066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C0060261-475B-CB4A-9EAD-55CB6833419B}"/>
              </a:ext>
            </a:extLst>
          </p:cNvPr>
          <p:cNvSpPr txBox="1"/>
          <p:nvPr/>
        </p:nvSpPr>
        <p:spPr>
          <a:xfrm>
            <a:off x="7028768" y="1156101"/>
            <a:ext cx="1955665" cy="646331"/>
          </a:xfrm>
          <a:prstGeom prst="rect">
            <a:avLst/>
          </a:prstGeom>
          <a:noFill/>
        </p:spPr>
        <p:txBody>
          <a:bodyPr wrap="none" rtlCol="0">
            <a:spAutoFit/>
          </a:bodyPr>
          <a:lstStyle/>
          <a:p>
            <a:r>
              <a:rPr lang="en-US" dirty="0" err="1"/>
              <a:t>Itemset</a:t>
            </a:r>
            <a:r>
              <a:rPr lang="en-US" dirty="0"/>
              <a:t> {</a:t>
            </a:r>
            <a:r>
              <a:rPr lang="en-US" dirty="0" err="1"/>
              <a:t>b,c</a:t>
            </a:r>
            <a:r>
              <a:rPr lang="en-US" dirty="0"/>
              <a:t>} occurs 5 times:</a:t>
            </a:r>
          </a:p>
          <a:p>
            <a:pPr marL="171450" indent="-171450" algn="l">
              <a:buFontTx/>
              <a:buChar char="-"/>
            </a:pPr>
            <a:r>
              <a:rPr lang="en-US" dirty="0"/>
              <a:t>3 times with a</a:t>
            </a:r>
          </a:p>
          <a:p>
            <a:pPr marL="171450" indent="-171450" algn="l">
              <a:buFontTx/>
              <a:buChar char="-"/>
            </a:pPr>
            <a:r>
              <a:rPr lang="en-US" dirty="0"/>
              <a:t>2 times without a</a:t>
            </a:r>
          </a:p>
        </p:txBody>
      </p:sp>
      <p:cxnSp>
        <p:nvCxnSpPr>
          <p:cNvPr id="16" name="Straight Arrow Connector 15">
            <a:extLst>
              <a:ext uri="{FF2B5EF4-FFF2-40B4-BE49-F238E27FC236}">
                <a16:creationId xmlns:a16="http://schemas.microsoft.com/office/drawing/2014/main" id="{A7C8ED83-B765-AB4E-BFD2-C2EB6A7FD87C}"/>
              </a:ext>
            </a:extLst>
          </p:cNvPr>
          <p:cNvCxnSpPr>
            <a:cxnSpLocks/>
          </p:cNvCxnSpPr>
          <p:nvPr/>
        </p:nvCxnSpPr>
        <p:spPr bwMode="auto">
          <a:xfrm flipH="1" flipV="1">
            <a:off x="6228184" y="3212976"/>
            <a:ext cx="648072" cy="10081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0313F9A1-0AE2-1049-A499-77C518947B10}"/>
              </a:ext>
            </a:extLst>
          </p:cNvPr>
          <p:cNvSpPr txBox="1"/>
          <p:nvPr/>
        </p:nvSpPr>
        <p:spPr>
          <a:xfrm>
            <a:off x="6203287" y="4244794"/>
            <a:ext cx="1922001" cy="276999"/>
          </a:xfrm>
          <a:prstGeom prst="rect">
            <a:avLst/>
          </a:prstGeom>
          <a:noFill/>
        </p:spPr>
        <p:txBody>
          <a:bodyPr wrap="none" rtlCol="0">
            <a:spAutoFit/>
          </a:bodyPr>
          <a:lstStyle/>
          <a:p>
            <a:r>
              <a:rPr lang="en-US" dirty="0" err="1"/>
              <a:t>Itemset</a:t>
            </a:r>
            <a:r>
              <a:rPr lang="en-US" dirty="0"/>
              <a:t> {</a:t>
            </a:r>
            <a:r>
              <a:rPr lang="en-US" dirty="0" err="1"/>
              <a:t>a,d</a:t>
            </a:r>
            <a:r>
              <a:rPr lang="en-US" dirty="0"/>
              <a:t>} occurs 4 times</a:t>
            </a:r>
          </a:p>
        </p:txBody>
      </p:sp>
    </p:spTree>
    <p:extLst>
      <p:ext uri="{BB962C8B-B14F-4D97-AF65-F5344CB8AC3E}">
        <p14:creationId xmlns:p14="http://schemas.microsoft.com/office/powerpoint/2010/main" val="145846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Single- and Multi-dimensional Rules</a:t>
            </a:r>
          </a:p>
        </p:txBody>
      </p:sp>
      <p:sp>
        <p:nvSpPr>
          <p:cNvPr id="3" name="Content Placeholder 2"/>
          <p:cNvSpPr>
            <a:spLocks noGrp="1"/>
          </p:cNvSpPr>
          <p:nvPr>
            <p:ph idx="1"/>
          </p:nvPr>
        </p:nvSpPr>
        <p:spPr/>
        <p:txBody>
          <a:bodyPr/>
          <a:lstStyle/>
          <a:p>
            <a:endParaRPr lang="en-GB" dirty="0"/>
          </a:p>
          <a:p>
            <a:endParaRPr lang="en-GB" dirty="0"/>
          </a:p>
          <a:p>
            <a:r>
              <a:rPr lang="en-GB" dirty="0"/>
              <a:t>Single-dimensional rules</a:t>
            </a:r>
          </a:p>
          <a:p>
            <a:pPr algn="ctr"/>
            <a:r>
              <a:rPr lang="en-GB" sz="2400" dirty="0"/>
              <a:t>buy(</a:t>
            </a:r>
            <a:r>
              <a:rPr lang="en-GB" sz="2400" i="1" dirty="0"/>
              <a:t>x</a:t>
            </a:r>
            <a:r>
              <a:rPr lang="en-GB" sz="2400" dirty="0"/>
              <a:t>, {diapers}) </a:t>
            </a:r>
            <a:r>
              <a:rPr lang="en-GB" sz="2400" dirty="0">
                <a:latin typeface="Wingdings"/>
                <a:ea typeface="Wingdings"/>
                <a:cs typeface="Wingdings"/>
                <a:sym typeface="Wingdings"/>
              </a:rPr>
              <a:t></a:t>
            </a:r>
            <a:r>
              <a:rPr lang="en-GB" sz="2400" dirty="0"/>
              <a:t> buy(</a:t>
            </a:r>
            <a:r>
              <a:rPr lang="en-GB" sz="2400" i="1" dirty="0"/>
              <a:t>x</a:t>
            </a:r>
            <a:r>
              <a:rPr lang="en-GB" sz="2400" dirty="0"/>
              <a:t>, {beer}) [0.5%, 60%]</a:t>
            </a:r>
            <a:endParaRPr lang="en-GB" dirty="0"/>
          </a:p>
          <a:p>
            <a:br>
              <a:rPr lang="en-GB" dirty="0"/>
            </a:br>
            <a:r>
              <a:rPr lang="en-GB" dirty="0"/>
              <a:t>Multi-dimensional rules</a:t>
            </a:r>
            <a:endParaRPr lang="en-GB" sz="2400" dirty="0"/>
          </a:p>
          <a:p>
            <a:pPr algn="ctr"/>
            <a:r>
              <a:rPr lang="en-GB" sz="2400" dirty="0"/>
              <a:t>age(</a:t>
            </a:r>
            <a:r>
              <a:rPr lang="en-GB" sz="2400" i="1" dirty="0"/>
              <a:t>x</a:t>
            </a:r>
            <a:r>
              <a:rPr lang="en-GB" sz="2400" dirty="0"/>
              <a:t>, {19-25}) </a:t>
            </a:r>
            <a:r>
              <a:rPr lang="en-GB" sz="2400" dirty="0">
                <a:latin typeface="ＭＳ ゴシック"/>
                <a:ea typeface="ＭＳ ゴシック"/>
                <a:cs typeface="ＭＳ ゴシック"/>
              </a:rPr>
              <a:t>∧</a:t>
            </a:r>
            <a:r>
              <a:rPr lang="en-GB" sz="2400" dirty="0"/>
              <a:t> buy(</a:t>
            </a:r>
            <a:r>
              <a:rPr lang="en-GB" sz="2400" i="1" dirty="0"/>
              <a:t>x</a:t>
            </a:r>
            <a:r>
              <a:rPr lang="en-GB" sz="2400" dirty="0"/>
              <a:t>, {chips}) </a:t>
            </a:r>
            <a:r>
              <a:rPr lang="en-GB" sz="2400" dirty="0">
                <a:latin typeface="Wingdings"/>
                <a:ea typeface="Wingdings"/>
                <a:cs typeface="Wingdings"/>
                <a:sym typeface="Wingdings"/>
              </a:rPr>
              <a:t></a:t>
            </a:r>
            <a:r>
              <a:rPr lang="en-GB" sz="2400" dirty="0"/>
              <a:t> buy(</a:t>
            </a:r>
            <a:r>
              <a:rPr lang="en-GB" sz="2400" i="1" dirty="0"/>
              <a:t>x</a:t>
            </a:r>
            <a:r>
              <a:rPr lang="en-GB" sz="2400" dirty="0"/>
              <a:t>, {coke}) [10%, 75%]</a:t>
            </a:r>
          </a:p>
          <a:p>
            <a:pPr algn="ctr"/>
            <a:endParaRPr lang="en-GB" sz="2400" dirty="0"/>
          </a:p>
          <a:p>
            <a:pPr algn="ctr"/>
            <a:endParaRPr lang="en-GB"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243414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008528"/>
            <a:ext cx="4248472" cy="2095374"/>
          </a:xfrm>
          <a:prstGeom prst="rect">
            <a:avLst/>
          </a:prstGeom>
        </p:spPr>
      </p:pic>
      <p:sp>
        <p:nvSpPr>
          <p:cNvPr id="2" name="Title 1"/>
          <p:cNvSpPr>
            <a:spLocks noGrp="1"/>
          </p:cNvSpPr>
          <p:nvPr>
            <p:ph type="title"/>
          </p:nvPr>
        </p:nvSpPr>
        <p:spPr/>
        <p:txBody>
          <a:bodyPr/>
          <a:lstStyle/>
          <a:p>
            <a:r>
              <a:rPr lang="en-US" dirty="0"/>
              <a:t>FP-Tree: Item Sorting</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235472"/>
            <a:ext cx="2159000" cy="3365500"/>
          </a:xfrm>
          <a:prstGeom prst="rect">
            <a:avLst/>
          </a:prstGeom>
        </p:spPr>
      </p:pic>
      <p:sp>
        <p:nvSpPr>
          <p:cNvPr id="8" name="Content Placeholder 2"/>
          <p:cNvSpPr>
            <a:spLocks noGrp="1"/>
          </p:cNvSpPr>
          <p:nvPr>
            <p:ph idx="1"/>
          </p:nvPr>
        </p:nvSpPr>
        <p:spPr>
          <a:xfrm>
            <a:off x="611560" y="4647828"/>
            <a:ext cx="8017644" cy="1285246"/>
          </a:xfrm>
        </p:spPr>
        <p:txBody>
          <a:bodyPr/>
          <a:lstStyle/>
          <a:p>
            <a:r>
              <a:rPr lang="en-US" sz="2800" dirty="0"/>
              <a:t>FP-Tree Size: The FP-Tree is more compact the more common prefixes the </a:t>
            </a:r>
            <a:r>
              <a:rPr lang="en-US" sz="2800" dirty="0" err="1"/>
              <a:t>itemsets</a:t>
            </a:r>
            <a:r>
              <a:rPr lang="en-US" sz="2800" dirty="0"/>
              <a:t> share</a:t>
            </a:r>
          </a:p>
          <a:p>
            <a:pPr marL="457200" indent="-457200">
              <a:buFont typeface="Arial" charset="0"/>
              <a:buChar char="•"/>
            </a:pPr>
            <a:r>
              <a:rPr lang="en-US" sz="2800" dirty="0"/>
              <a:t>Sorting items by decreasing support increases this probability</a:t>
            </a:r>
          </a:p>
          <a:p>
            <a:endParaRPr lang="en-US" sz="2800" dirty="0"/>
          </a:p>
          <a:p>
            <a:endParaRPr lang="en-US" sz="2800" dirty="0"/>
          </a:p>
        </p:txBody>
      </p:sp>
      <p:sp>
        <p:nvSpPr>
          <p:cNvPr id="3" name="TextBox 2">
            <a:extLst>
              <a:ext uri="{FF2B5EF4-FFF2-40B4-BE49-F238E27FC236}">
                <a16:creationId xmlns:a16="http://schemas.microsoft.com/office/drawing/2014/main" id="{5013BB2C-81CA-BF4B-A055-F04B378FE3B1}"/>
              </a:ext>
            </a:extLst>
          </p:cNvPr>
          <p:cNvSpPr txBox="1"/>
          <p:nvPr/>
        </p:nvSpPr>
        <p:spPr>
          <a:xfrm>
            <a:off x="6353953" y="2008528"/>
            <a:ext cx="1769331" cy="2031325"/>
          </a:xfrm>
          <a:prstGeom prst="rect">
            <a:avLst/>
          </a:prstGeom>
          <a:noFill/>
        </p:spPr>
        <p:txBody>
          <a:bodyPr wrap="none" rtlCol="0">
            <a:spAutoFit/>
          </a:bodyPr>
          <a:lstStyle/>
          <a:p>
            <a:pPr algn="l"/>
            <a:r>
              <a:rPr lang="en-US" sz="1800" dirty="0"/>
              <a:t>Item frequencies</a:t>
            </a:r>
          </a:p>
          <a:p>
            <a:pPr algn="l"/>
            <a:r>
              <a:rPr lang="en-US" sz="1800" dirty="0"/>
              <a:t>a: 8</a:t>
            </a:r>
          </a:p>
          <a:p>
            <a:pPr algn="l"/>
            <a:r>
              <a:rPr lang="en-US" sz="1800" dirty="0"/>
              <a:t>b: 7</a:t>
            </a:r>
          </a:p>
          <a:p>
            <a:pPr algn="l"/>
            <a:r>
              <a:rPr lang="en-US" sz="1800" dirty="0"/>
              <a:t>c: 6</a:t>
            </a:r>
          </a:p>
          <a:p>
            <a:pPr algn="l"/>
            <a:r>
              <a:rPr lang="en-US" sz="1800" dirty="0"/>
              <a:t>d: 5</a:t>
            </a:r>
          </a:p>
          <a:p>
            <a:pPr algn="l"/>
            <a:r>
              <a:rPr lang="en-US" sz="1800" dirty="0"/>
              <a:t>e: 3</a:t>
            </a:r>
          </a:p>
          <a:p>
            <a:pPr algn="l"/>
            <a:endParaRPr lang="en-US" sz="1800" dirty="0"/>
          </a:p>
        </p:txBody>
      </p:sp>
    </p:spTree>
    <p:extLst>
      <p:ext uri="{BB962C8B-B14F-4D97-AF65-F5344CB8AC3E}">
        <p14:creationId xmlns:p14="http://schemas.microsoft.com/office/powerpoint/2010/main" val="1307316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FP-Tree Construction</a:t>
            </a:r>
          </a:p>
        </p:txBody>
      </p:sp>
      <p:sp>
        <p:nvSpPr>
          <p:cNvPr id="3" name="Content Placeholder 2"/>
          <p:cNvSpPr>
            <a:spLocks noGrp="1"/>
          </p:cNvSpPr>
          <p:nvPr>
            <p:ph idx="1"/>
          </p:nvPr>
        </p:nvSpPr>
        <p:spPr/>
        <p:txBody>
          <a:bodyPr/>
          <a:lstStyle/>
          <a:p>
            <a:r>
              <a:rPr lang="en-US" dirty="0"/>
              <a:t>Requires 2 passes over the dataset</a:t>
            </a:r>
          </a:p>
          <a:p>
            <a:pPr marL="0" lvl="1" indent="0">
              <a:buNone/>
            </a:pPr>
            <a:r>
              <a:rPr lang="en-US" dirty="0"/>
              <a:t>Pass 1: Compute support for each item</a:t>
            </a:r>
          </a:p>
          <a:p>
            <a:pPr lvl="1"/>
            <a:r>
              <a:rPr lang="en-US" dirty="0"/>
              <a:t>Pass over the transaction set</a:t>
            </a:r>
          </a:p>
          <a:p>
            <a:pPr lvl="1"/>
            <a:r>
              <a:rPr lang="en-US" dirty="0"/>
              <a:t>Sort items in order of decreasing support</a:t>
            </a:r>
          </a:p>
          <a:p>
            <a:pPr marL="0" lvl="1" indent="0">
              <a:buNone/>
            </a:pPr>
            <a:r>
              <a:rPr lang="en-US" dirty="0"/>
              <a:t>Pass 2: Construct the FP-Tree data structure</a:t>
            </a:r>
          </a:p>
          <a:p>
            <a:pPr lvl="1"/>
            <a:r>
              <a:rPr lang="en-US" dirty="0"/>
              <a:t>Tree is expanded one </a:t>
            </a:r>
            <a:r>
              <a:rPr lang="en-US" dirty="0" err="1"/>
              <a:t>itemset</a:t>
            </a:r>
            <a:r>
              <a:rPr lang="en-US" dirty="0"/>
              <a:t> at a time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287690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FP-Tree Construction</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35472"/>
            <a:ext cx="2159000" cy="3365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4100" y="2880122"/>
            <a:ext cx="2425700" cy="1524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2950" y="4364633"/>
            <a:ext cx="3048000" cy="19177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9912" y="1235472"/>
            <a:ext cx="1333500" cy="1308100"/>
          </a:xfrm>
          <a:prstGeom prst="rect">
            <a:avLst/>
          </a:prstGeom>
        </p:spPr>
      </p:pic>
      <p:sp>
        <p:nvSpPr>
          <p:cNvPr id="11" name="TextBox 10"/>
          <p:cNvSpPr txBox="1"/>
          <p:nvPr/>
        </p:nvSpPr>
        <p:spPr>
          <a:xfrm>
            <a:off x="6320234" y="1658689"/>
            <a:ext cx="2300823" cy="461665"/>
          </a:xfrm>
          <a:prstGeom prst="rect">
            <a:avLst/>
          </a:prstGeom>
          <a:noFill/>
        </p:spPr>
        <p:txBody>
          <a:bodyPr wrap="none" rtlCol="0">
            <a:spAutoFit/>
          </a:bodyPr>
          <a:lstStyle/>
          <a:p>
            <a:r>
              <a:rPr lang="en-US" sz="2400" dirty="0">
                <a:latin typeface="Calibri" charset="0"/>
                <a:ea typeface="Calibri" charset="0"/>
                <a:cs typeface="Calibri" charset="0"/>
              </a:rPr>
              <a:t>Adding </a:t>
            </a:r>
            <a:r>
              <a:rPr lang="en-US" sz="2400" dirty="0" err="1">
                <a:latin typeface="Calibri" charset="0"/>
                <a:ea typeface="Calibri" charset="0"/>
                <a:cs typeface="Calibri" charset="0"/>
              </a:rPr>
              <a:t>itemset</a:t>
            </a:r>
            <a:r>
              <a:rPr lang="en-US" sz="2400" dirty="0">
                <a:latin typeface="Calibri" charset="0"/>
                <a:ea typeface="Calibri" charset="0"/>
                <a:cs typeface="Calibri" charset="0"/>
              </a:rPr>
              <a:t> 1</a:t>
            </a:r>
          </a:p>
        </p:txBody>
      </p:sp>
      <p:sp>
        <p:nvSpPr>
          <p:cNvPr id="12" name="TextBox 11"/>
          <p:cNvSpPr txBox="1"/>
          <p:nvPr/>
        </p:nvSpPr>
        <p:spPr>
          <a:xfrm>
            <a:off x="6337126" y="3411289"/>
            <a:ext cx="2300823" cy="461665"/>
          </a:xfrm>
          <a:prstGeom prst="rect">
            <a:avLst/>
          </a:prstGeom>
          <a:noFill/>
        </p:spPr>
        <p:txBody>
          <a:bodyPr wrap="none" rtlCol="0">
            <a:spAutoFit/>
          </a:bodyPr>
          <a:lstStyle/>
          <a:p>
            <a:r>
              <a:rPr lang="en-US" sz="2400" dirty="0">
                <a:latin typeface="Calibri" charset="0"/>
                <a:ea typeface="Calibri" charset="0"/>
                <a:cs typeface="Calibri" charset="0"/>
              </a:rPr>
              <a:t>Adding </a:t>
            </a:r>
            <a:r>
              <a:rPr lang="en-US" sz="2400" dirty="0" err="1">
                <a:latin typeface="Calibri" charset="0"/>
                <a:ea typeface="Calibri" charset="0"/>
                <a:cs typeface="Calibri" charset="0"/>
              </a:rPr>
              <a:t>itemset</a:t>
            </a:r>
            <a:r>
              <a:rPr lang="en-US" sz="2400" dirty="0">
                <a:latin typeface="Calibri" charset="0"/>
                <a:ea typeface="Calibri" charset="0"/>
                <a:cs typeface="Calibri" charset="0"/>
              </a:rPr>
              <a:t> 2</a:t>
            </a:r>
          </a:p>
        </p:txBody>
      </p:sp>
      <p:sp>
        <p:nvSpPr>
          <p:cNvPr id="13" name="TextBox 12"/>
          <p:cNvSpPr txBox="1"/>
          <p:nvPr/>
        </p:nvSpPr>
        <p:spPr>
          <a:xfrm>
            <a:off x="6337126" y="5189661"/>
            <a:ext cx="2300823" cy="461665"/>
          </a:xfrm>
          <a:prstGeom prst="rect">
            <a:avLst/>
          </a:prstGeom>
          <a:noFill/>
        </p:spPr>
        <p:txBody>
          <a:bodyPr wrap="none" rtlCol="0">
            <a:spAutoFit/>
          </a:bodyPr>
          <a:lstStyle/>
          <a:p>
            <a:r>
              <a:rPr lang="en-US" sz="2400" dirty="0">
                <a:latin typeface="Calibri" charset="0"/>
                <a:ea typeface="Calibri" charset="0"/>
                <a:cs typeface="Calibri" charset="0"/>
              </a:rPr>
              <a:t>Adding </a:t>
            </a:r>
            <a:r>
              <a:rPr lang="en-US" sz="2400" dirty="0" err="1">
                <a:latin typeface="Calibri" charset="0"/>
                <a:ea typeface="Calibri" charset="0"/>
                <a:cs typeface="Calibri" charset="0"/>
              </a:rPr>
              <a:t>itemset</a:t>
            </a:r>
            <a:r>
              <a:rPr lang="en-US" sz="2400" dirty="0">
                <a:latin typeface="Calibri" charset="0"/>
                <a:ea typeface="Calibri" charset="0"/>
                <a:cs typeface="Calibri" charset="0"/>
              </a:rPr>
              <a:t> 3</a:t>
            </a:r>
          </a:p>
        </p:txBody>
      </p:sp>
    </p:spTree>
    <p:extLst>
      <p:ext uri="{BB962C8B-B14F-4D97-AF65-F5344CB8AC3E}">
        <p14:creationId xmlns:p14="http://schemas.microsoft.com/office/powerpoint/2010/main" val="526297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Frequent </a:t>
            </a:r>
            <a:r>
              <a:rPr lang="en-US" dirty="0" err="1"/>
              <a:t>Itemset</a:t>
            </a:r>
            <a:r>
              <a:rPr lang="en-US" dirty="0"/>
              <a:t> Extraction</a:t>
            </a:r>
          </a:p>
        </p:txBody>
      </p:sp>
      <p:sp>
        <p:nvSpPr>
          <p:cNvPr id="3" name="Content Placeholder 2"/>
          <p:cNvSpPr>
            <a:spLocks noGrp="1"/>
          </p:cNvSpPr>
          <p:nvPr>
            <p:ph idx="1"/>
          </p:nvPr>
        </p:nvSpPr>
        <p:spPr/>
        <p:txBody>
          <a:bodyPr/>
          <a:lstStyle/>
          <a:p>
            <a:r>
              <a:rPr lang="en-US" dirty="0"/>
              <a:t>Bottom-up approach</a:t>
            </a:r>
          </a:p>
          <a:p>
            <a:pPr lvl="1"/>
            <a:r>
              <a:rPr lang="en-US" dirty="0"/>
              <a:t>For each item extract the tree with paths ending in the item</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811" y="2808352"/>
            <a:ext cx="5315189" cy="3026998"/>
          </a:xfrm>
          <a:prstGeom prst="rect">
            <a:avLst/>
          </a:prstGeom>
        </p:spPr>
      </p:pic>
      <p:pic>
        <p:nvPicPr>
          <p:cNvPr id="7" name="Picture 6">
            <a:extLst>
              <a:ext uri="{FF2B5EF4-FFF2-40B4-BE49-F238E27FC236}">
                <a16:creationId xmlns:a16="http://schemas.microsoft.com/office/drawing/2014/main" id="{2C21D014-E6B8-234E-B248-A918B2722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8" y="3140968"/>
            <a:ext cx="4248472" cy="2095374"/>
          </a:xfrm>
          <a:prstGeom prst="rect">
            <a:avLst/>
          </a:prstGeom>
        </p:spPr>
      </p:pic>
      <p:sp>
        <p:nvSpPr>
          <p:cNvPr id="5" name="TextBox 4">
            <a:extLst>
              <a:ext uri="{FF2B5EF4-FFF2-40B4-BE49-F238E27FC236}">
                <a16:creationId xmlns:a16="http://schemas.microsoft.com/office/drawing/2014/main" id="{C9637E18-E65D-1145-B2EE-40C46AAB9FC0}"/>
              </a:ext>
            </a:extLst>
          </p:cNvPr>
          <p:cNvSpPr txBox="1"/>
          <p:nvPr/>
        </p:nvSpPr>
        <p:spPr>
          <a:xfrm>
            <a:off x="3082395" y="4279443"/>
            <a:ext cx="303288" cy="400110"/>
          </a:xfrm>
          <a:prstGeom prst="rect">
            <a:avLst/>
          </a:prstGeom>
          <a:noFill/>
        </p:spPr>
        <p:txBody>
          <a:bodyPr wrap="none" rtlCol="0">
            <a:spAutoFit/>
          </a:bodyPr>
          <a:lstStyle/>
          <a:p>
            <a:r>
              <a:rPr lang="en-US" sz="2000" b="1"/>
              <a:t>x</a:t>
            </a:r>
          </a:p>
        </p:txBody>
      </p:sp>
      <p:sp>
        <p:nvSpPr>
          <p:cNvPr id="8" name="TextBox 7">
            <a:extLst>
              <a:ext uri="{FF2B5EF4-FFF2-40B4-BE49-F238E27FC236}">
                <a16:creationId xmlns:a16="http://schemas.microsoft.com/office/drawing/2014/main" id="{DDB083FC-8B19-0A49-91C4-27D60CA70700}"/>
              </a:ext>
            </a:extLst>
          </p:cNvPr>
          <p:cNvSpPr txBox="1"/>
          <p:nvPr/>
        </p:nvSpPr>
        <p:spPr>
          <a:xfrm>
            <a:off x="1329456" y="4321851"/>
            <a:ext cx="303288" cy="400110"/>
          </a:xfrm>
          <a:prstGeom prst="rect">
            <a:avLst/>
          </a:prstGeom>
          <a:noFill/>
        </p:spPr>
        <p:txBody>
          <a:bodyPr wrap="none" rtlCol="0">
            <a:spAutoFit/>
          </a:bodyPr>
          <a:lstStyle/>
          <a:p>
            <a:r>
              <a:rPr lang="en-US" sz="2000" b="1"/>
              <a:t>x</a:t>
            </a:r>
          </a:p>
        </p:txBody>
      </p:sp>
      <p:sp>
        <p:nvSpPr>
          <p:cNvPr id="9" name="TextBox 8">
            <a:extLst>
              <a:ext uri="{FF2B5EF4-FFF2-40B4-BE49-F238E27FC236}">
                <a16:creationId xmlns:a16="http://schemas.microsoft.com/office/drawing/2014/main" id="{CAA2FA75-B0B7-D144-82E2-E8418053F2DC}"/>
              </a:ext>
            </a:extLst>
          </p:cNvPr>
          <p:cNvSpPr txBox="1"/>
          <p:nvPr/>
        </p:nvSpPr>
        <p:spPr>
          <a:xfrm>
            <a:off x="644186" y="4745397"/>
            <a:ext cx="303288" cy="400110"/>
          </a:xfrm>
          <a:prstGeom prst="rect">
            <a:avLst/>
          </a:prstGeom>
          <a:noFill/>
        </p:spPr>
        <p:txBody>
          <a:bodyPr wrap="none" rtlCol="0">
            <a:spAutoFit/>
          </a:bodyPr>
          <a:lstStyle/>
          <a:p>
            <a:r>
              <a:rPr lang="en-US" sz="2000" b="1"/>
              <a:t>x</a:t>
            </a:r>
          </a:p>
        </p:txBody>
      </p:sp>
      <p:sp>
        <p:nvSpPr>
          <p:cNvPr id="10" name="TextBox 9">
            <a:extLst>
              <a:ext uri="{FF2B5EF4-FFF2-40B4-BE49-F238E27FC236}">
                <a16:creationId xmlns:a16="http://schemas.microsoft.com/office/drawing/2014/main" id="{32ED100C-0815-7C4B-8790-25C4A81AD120}"/>
              </a:ext>
            </a:extLst>
          </p:cNvPr>
          <p:cNvSpPr txBox="1"/>
          <p:nvPr/>
        </p:nvSpPr>
        <p:spPr>
          <a:xfrm>
            <a:off x="795830" y="4325123"/>
            <a:ext cx="303288" cy="400110"/>
          </a:xfrm>
          <a:prstGeom prst="rect">
            <a:avLst/>
          </a:prstGeom>
          <a:noFill/>
        </p:spPr>
        <p:txBody>
          <a:bodyPr wrap="none" rtlCol="0">
            <a:spAutoFit/>
          </a:bodyPr>
          <a:lstStyle/>
          <a:p>
            <a:r>
              <a:rPr lang="en-US" sz="2000" b="1"/>
              <a:t>x</a:t>
            </a:r>
          </a:p>
        </p:txBody>
      </p:sp>
      <p:sp>
        <p:nvSpPr>
          <p:cNvPr id="11" name="TextBox 10">
            <a:extLst>
              <a:ext uri="{FF2B5EF4-FFF2-40B4-BE49-F238E27FC236}">
                <a16:creationId xmlns:a16="http://schemas.microsoft.com/office/drawing/2014/main" id="{F61D4297-AECC-C545-81D7-17B27C6883E1}"/>
              </a:ext>
            </a:extLst>
          </p:cNvPr>
          <p:cNvSpPr txBox="1"/>
          <p:nvPr/>
        </p:nvSpPr>
        <p:spPr>
          <a:xfrm>
            <a:off x="1050982" y="3921741"/>
            <a:ext cx="303288" cy="400110"/>
          </a:xfrm>
          <a:prstGeom prst="rect">
            <a:avLst/>
          </a:prstGeom>
          <a:noFill/>
        </p:spPr>
        <p:txBody>
          <a:bodyPr wrap="none" rtlCol="0">
            <a:spAutoFit/>
          </a:bodyPr>
          <a:lstStyle/>
          <a:p>
            <a:r>
              <a:rPr lang="en-US" sz="2000" b="1"/>
              <a:t>x</a:t>
            </a:r>
          </a:p>
        </p:txBody>
      </p:sp>
      <p:sp>
        <p:nvSpPr>
          <p:cNvPr id="12" name="TextBox 11">
            <a:extLst>
              <a:ext uri="{FF2B5EF4-FFF2-40B4-BE49-F238E27FC236}">
                <a16:creationId xmlns:a16="http://schemas.microsoft.com/office/drawing/2014/main" id="{15BB0CC8-1835-7141-9D52-78AFDDB7F651}"/>
              </a:ext>
            </a:extLst>
          </p:cNvPr>
          <p:cNvSpPr txBox="1"/>
          <p:nvPr/>
        </p:nvSpPr>
        <p:spPr>
          <a:xfrm>
            <a:off x="795830" y="5342704"/>
            <a:ext cx="2905091" cy="276999"/>
          </a:xfrm>
          <a:prstGeom prst="rect">
            <a:avLst/>
          </a:prstGeom>
          <a:noFill/>
        </p:spPr>
        <p:txBody>
          <a:bodyPr wrap="none" rtlCol="0">
            <a:spAutoFit/>
          </a:bodyPr>
          <a:lstStyle/>
          <a:p>
            <a:r>
              <a:rPr lang="en-US"/>
              <a:t>Removing all nodes not on a path to node e</a:t>
            </a:r>
          </a:p>
        </p:txBody>
      </p:sp>
      <p:sp>
        <p:nvSpPr>
          <p:cNvPr id="13" name="Right Arrow 12">
            <a:extLst>
              <a:ext uri="{FF2B5EF4-FFF2-40B4-BE49-F238E27FC236}">
                <a16:creationId xmlns:a16="http://schemas.microsoft.com/office/drawing/2014/main" id="{8B56DC34-2964-B043-9891-3DC1371379CE}"/>
              </a:ext>
            </a:extLst>
          </p:cNvPr>
          <p:cNvSpPr/>
          <p:nvPr/>
        </p:nvSpPr>
        <p:spPr bwMode="auto">
          <a:xfrm>
            <a:off x="3491880" y="3407360"/>
            <a:ext cx="813420" cy="183914"/>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5152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Divide and Conquer Strategy</a:t>
            </a:r>
          </a:p>
        </p:txBody>
      </p:sp>
      <p:sp>
        <p:nvSpPr>
          <p:cNvPr id="3" name="Content Placeholder 2"/>
          <p:cNvSpPr>
            <a:spLocks noGrp="1"/>
          </p:cNvSpPr>
          <p:nvPr>
            <p:ph idx="1"/>
          </p:nvPr>
        </p:nvSpPr>
        <p:spPr/>
        <p:txBody>
          <a:bodyPr/>
          <a:lstStyle/>
          <a:p>
            <a:pPr marL="0" lvl="1" indent="0">
              <a:buNone/>
            </a:pPr>
            <a:r>
              <a:rPr lang="en-US" dirty="0"/>
              <a:t>Start with item with lowest support (e.g. item </a:t>
            </a:r>
            <a:r>
              <a:rPr lang="en-US" i="1" dirty="0"/>
              <a:t>e</a:t>
            </a:r>
            <a:r>
              <a:rPr lang="en-US" dirty="0"/>
              <a:t>) and extract it’s tree</a:t>
            </a:r>
          </a:p>
          <a:p>
            <a:r>
              <a:rPr lang="en-US" sz="2800" dirty="0"/>
              <a:t>Check whether the item has sufficient support (e.g. 2)</a:t>
            </a:r>
          </a:p>
          <a:p>
            <a:pPr marL="457200" indent="-457200">
              <a:buFont typeface="Arial" charset="0"/>
              <a:buChar char="•"/>
            </a:pPr>
            <a:r>
              <a:rPr lang="en-US" sz="2800" dirty="0"/>
              <a:t>Add up counts along the list of the item</a:t>
            </a:r>
          </a:p>
          <a:p>
            <a:pPr marL="457200" indent="-457200">
              <a:buFont typeface="Arial" charset="0"/>
              <a:buChar char="•"/>
            </a:pPr>
            <a:r>
              <a:rPr lang="en-US" sz="2800" dirty="0"/>
              <a:t>E.g. item </a:t>
            </a:r>
            <a:r>
              <a:rPr lang="en-US" sz="2800" i="1" dirty="0"/>
              <a:t>e</a:t>
            </a:r>
            <a:r>
              <a:rPr lang="en-US" sz="2800" dirty="0"/>
              <a:t> has support 3</a:t>
            </a:r>
          </a:p>
          <a:p>
            <a:endParaRPr lang="en-US"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3789040"/>
            <a:ext cx="3963594" cy="2490882"/>
          </a:xfrm>
          <a:prstGeom prst="rect">
            <a:avLst/>
          </a:prstGeom>
        </p:spPr>
      </p:pic>
    </p:spTree>
    <p:extLst>
      <p:ext uri="{BB962C8B-B14F-4D97-AF65-F5344CB8AC3E}">
        <p14:creationId xmlns:p14="http://schemas.microsoft.com/office/powerpoint/2010/main" val="1660685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Divide and Conquer Strategy </a:t>
            </a:r>
          </a:p>
        </p:txBody>
      </p:sp>
      <p:sp>
        <p:nvSpPr>
          <p:cNvPr id="3" name="Content Placeholder 2"/>
          <p:cNvSpPr>
            <a:spLocks noGrp="1"/>
          </p:cNvSpPr>
          <p:nvPr>
            <p:ph idx="1"/>
          </p:nvPr>
        </p:nvSpPr>
        <p:spPr>
          <a:xfrm>
            <a:off x="179388" y="1341438"/>
            <a:ext cx="8569076" cy="5029200"/>
          </a:xfrm>
        </p:spPr>
        <p:txBody>
          <a:bodyPr/>
          <a:lstStyle/>
          <a:p>
            <a:r>
              <a:rPr lang="en-US" dirty="0"/>
              <a:t>If item has sufficient support, check for </a:t>
            </a:r>
            <a:r>
              <a:rPr lang="en-US" dirty="0" err="1"/>
              <a:t>itemsets</a:t>
            </a:r>
            <a:r>
              <a:rPr lang="en-US" dirty="0"/>
              <a:t> ending in the item</a:t>
            </a:r>
          </a:p>
          <a:p>
            <a:pPr marL="1200150" lvl="1" indent="-457200">
              <a:buFont typeface="Arial" charset="0"/>
              <a:buChar char="•"/>
            </a:pPr>
            <a:r>
              <a:rPr lang="en-US" dirty="0"/>
              <a:t>Example: if item </a:t>
            </a:r>
            <a:r>
              <a:rPr lang="en-US" i="1" dirty="0"/>
              <a:t>e</a:t>
            </a:r>
            <a:r>
              <a:rPr lang="en-US" dirty="0"/>
              <a:t> is frequent check whether </a:t>
            </a:r>
            <a:r>
              <a:rPr lang="en-US" dirty="0" err="1"/>
              <a:t>itemsets</a:t>
            </a:r>
            <a:r>
              <a:rPr lang="en-US" dirty="0"/>
              <a:t> </a:t>
            </a:r>
            <a:r>
              <a:rPr lang="en-US" i="1" dirty="0"/>
              <a:t>de, </a:t>
            </a:r>
            <a:r>
              <a:rPr lang="en-US" i="1" dirty="0" err="1"/>
              <a:t>ce</a:t>
            </a:r>
            <a:r>
              <a:rPr lang="en-US" i="1" dirty="0"/>
              <a:t>, be, ae </a:t>
            </a:r>
            <a:r>
              <a:rPr lang="en-US" dirty="0"/>
              <a:t>are</a:t>
            </a:r>
            <a:r>
              <a:rPr lang="en-US" i="1" dirty="0"/>
              <a:t> </a:t>
            </a:r>
            <a:r>
              <a:rPr lang="en-US" dirty="0"/>
              <a:t>frequent</a:t>
            </a:r>
          </a:p>
          <a:p>
            <a:pPr marL="1200150" lvl="1" indent="-457200">
              <a:buFont typeface="Arial" charset="0"/>
              <a:buChar char="•"/>
            </a:pPr>
            <a:r>
              <a:rPr lang="en-US" dirty="0"/>
              <a:t>Again in order of lowest support</a:t>
            </a:r>
          </a:p>
          <a:p>
            <a:pPr marL="1200150" lvl="1" indent="-457200">
              <a:buFont typeface="Arial" charset="0"/>
              <a:buChar char="•"/>
            </a:pPr>
            <a:endParaRPr lang="en-US" dirty="0"/>
          </a:p>
          <a:p>
            <a:r>
              <a:rPr lang="en-US" dirty="0"/>
              <a:t>In order to check whether these itemsets are frequent compute a </a:t>
            </a:r>
            <a:r>
              <a:rPr lang="en-US" b="1" dirty="0"/>
              <a:t>conditional FP-Tree</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580013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FP-Tree</a:t>
            </a:r>
          </a:p>
        </p:txBody>
      </p:sp>
      <p:sp>
        <p:nvSpPr>
          <p:cNvPr id="3" name="Content Placeholder 2"/>
          <p:cNvSpPr>
            <a:spLocks noGrp="1"/>
          </p:cNvSpPr>
          <p:nvPr>
            <p:ph idx="1"/>
          </p:nvPr>
        </p:nvSpPr>
        <p:spPr/>
        <p:txBody>
          <a:bodyPr/>
          <a:lstStyle/>
          <a:p>
            <a:r>
              <a:rPr lang="en-US" sz="2800" dirty="0"/>
              <a:t>The FP-Tree that would be built if we only consider transactions containing a particular </a:t>
            </a:r>
            <a:r>
              <a:rPr lang="en-US" sz="2800" dirty="0" err="1"/>
              <a:t>itemset</a:t>
            </a:r>
            <a:r>
              <a:rPr lang="en-US" sz="2800" dirty="0"/>
              <a:t> and omitting this itemset (e.g. {e}) </a:t>
            </a:r>
          </a:p>
          <a:p>
            <a:pPr marL="457200" indent="-457200">
              <a:buFont typeface="Arial" charset="0"/>
              <a:buChar char="•"/>
            </a:pPr>
            <a:r>
              <a:rPr lang="en-US" sz="2800" dirty="0"/>
              <a:t>Removing that </a:t>
            </a:r>
            <a:r>
              <a:rPr lang="en-US" sz="2800" dirty="0" err="1"/>
              <a:t>itemset</a:t>
            </a:r>
            <a:r>
              <a:rPr lang="en-US" sz="2800" dirty="0"/>
              <a:t> from the tree and dropping items that are not frequent</a:t>
            </a:r>
          </a:p>
          <a:p>
            <a:endParaRPr lang="en-US" sz="28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274" y="4221088"/>
            <a:ext cx="2440438" cy="16900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3573016"/>
            <a:ext cx="1881837" cy="2933452"/>
          </a:xfrm>
          <a:prstGeom prst="rect">
            <a:avLst/>
          </a:prstGeom>
        </p:spPr>
      </p:pic>
      <p:cxnSp>
        <p:nvCxnSpPr>
          <p:cNvPr id="9" name="Straight Connector 8"/>
          <p:cNvCxnSpPr>
            <a:cxnSpLocks/>
          </p:cNvCxnSpPr>
          <p:nvPr/>
        </p:nvCxnSpPr>
        <p:spPr bwMode="auto">
          <a:xfrm>
            <a:off x="1115616" y="4365104"/>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Straight Connector 9"/>
          <p:cNvCxnSpPr>
            <a:cxnSpLocks/>
          </p:cNvCxnSpPr>
          <p:nvPr/>
        </p:nvCxnSpPr>
        <p:spPr bwMode="auto">
          <a:xfrm>
            <a:off x="1115616" y="4581128"/>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 name="Straight Connector 10"/>
          <p:cNvCxnSpPr>
            <a:cxnSpLocks/>
          </p:cNvCxnSpPr>
          <p:nvPr/>
        </p:nvCxnSpPr>
        <p:spPr bwMode="auto">
          <a:xfrm>
            <a:off x="1115616" y="5157192"/>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Straight Connector 11"/>
          <p:cNvCxnSpPr>
            <a:cxnSpLocks/>
          </p:cNvCxnSpPr>
          <p:nvPr/>
        </p:nvCxnSpPr>
        <p:spPr bwMode="auto">
          <a:xfrm>
            <a:off x="1115616" y="5373216"/>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 name="Straight Connector 12"/>
          <p:cNvCxnSpPr>
            <a:cxnSpLocks/>
          </p:cNvCxnSpPr>
          <p:nvPr/>
        </p:nvCxnSpPr>
        <p:spPr bwMode="auto">
          <a:xfrm>
            <a:off x="1115616" y="5589240"/>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 name="Straight Connector 13"/>
          <p:cNvCxnSpPr>
            <a:cxnSpLocks/>
          </p:cNvCxnSpPr>
          <p:nvPr/>
        </p:nvCxnSpPr>
        <p:spPr bwMode="auto">
          <a:xfrm>
            <a:off x="1115616" y="5805264"/>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5" name="Straight Connector 14"/>
          <p:cNvCxnSpPr>
            <a:cxnSpLocks/>
          </p:cNvCxnSpPr>
          <p:nvPr/>
        </p:nvCxnSpPr>
        <p:spPr bwMode="auto">
          <a:xfrm>
            <a:off x="1115616" y="6021288"/>
            <a:ext cx="156647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16" name="Picture 15">
            <a:extLst>
              <a:ext uri="{FF2B5EF4-FFF2-40B4-BE49-F238E27FC236}">
                <a16:creationId xmlns:a16="http://schemas.microsoft.com/office/drawing/2014/main" id="{3FC45DC0-0A0B-5E46-9349-9A23C82309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3526" y="4115261"/>
            <a:ext cx="2817773" cy="1770802"/>
          </a:xfrm>
          <a:prstGeom prst="rect">
            <a:avLst/>
          </a:prstGeom>
        </p:spPr>
      </p:pic>
      <p:sp>
        <p:nvSpPr>
          <p:cNvPr id="5" name="Right Arrow 4">
            <a:extLst>
              <a:ext uri="{FF2B5EF4-FFF2-40B4-BE49-F238E27FC236}">
                <a16:creationId xmlns:a16="http://schemas.microsoft.com/office/drawing/2014/main" id="{A4FB7B2B-C48C-6A4A-8E13-4AF3364D7DD3}"/>
              </a:ext>
            </a:extLst>
          </p:cNvPr>
          <p:cNvSpPr/>
          <p:nvPr/>
        </p:nvSpPr>
        <p:spPr bwMode="auto">
          <a:xfrm>
            <a:off x="5901299" y="4999454"/>
            <a:ext cx="792088" cy="288032"/>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3" name="TextBox 22">
            <a:extLst>
              <a:ext uri="{FF2B5EF4-FFF2-40B4-BE49-F238E27FC236}">
                <a16:creationId xmlns:a16="http://schemas.microsoft.com/office/drawing/2014/main" id="{741E357C-277F-9344-9364-A1A227D9EF08}"/>
              </a:ext>
            </a:extLst>
          </p:cNvPr>
          <p:cNvSpPr txBox="1"/>
          <p:nvPr/>
        </p:nvSpPr>
        <p:spPr>
          <a:xfrm>
            <a:off x="3232130" y="5989851"/>
            <a:ext cx="2520563" cy="276999"/>
          </a:xfrm>
          <a:prstGeom prst="rect">
            <a:avLst/>
          </a:prstGeom>
          <a:noFill/>
        </p:spPr>
        <p:txBody>
          <a:bodyPr wrap="none" rtlCol="0">
            <a:spAutoFit/>
          </a:bodyPr>
          <a:lstStyle/>
          <a:p>
            <a:r>
              <a:rPr lang="en-US"/>
              <a:t>Considering transactions containing e</a:t>
            </a:r>
          </a:p>
        </p:txBody>
      </p:sp>
      <p:sp>
        <p:nvSpPr>
          <p:cNvPr id="24" name="TextBox 23">
            <a:extLst>
              <a:ext uri="{FF2B5EF4-FFF2-40B4-BE49-F238E27FC236}">
                <a16:creationId xmlns:a16="http://schemas.microsoft.com/office/drawing/2014/main" id="{A283B134-B955-6642-88A3-7D94F2876BA7}"/>
              </a:ext>
            </a:extLst>
          </p:cNvPr>
          <p:cNvSpPr txBox="1"/>
          <p:nvPr/>
        </p:nvSpPr>
        <p:spPr>
          <a:xfrm>
            <a:off x="6679875" y="5988718"/>
            <a:ext cx="2213106" cy="461665"/>
          </a:xfrm>
          <a:prstGeom prst="rect">
            <a:avLst/>
          </a:prstGeom>
          <a:noFill/>
        </p:spPr>
        <p:txBody>
          <a:bodyPr wrap="none" rtlCol="0">
            <a:spAutoFit/>
          </a:bodyPr>
          <a:lstStyle/>
          <a:p>
            <a:r>
              <a:rPr lang="en-US"/>
              <a:t>Omitting e</a:t>
            </a:r>
          </a:p>
          <a:p>
            <a:r>
              <a:rPr lang="en-US"/>
              <a:t>Dropping non-frequent items (b)</a:t>
            </a:r>
          </a:p>
        </p:txBody>
      </p:sp>
    </p:spTree>
    <p:extLst>
      <p:ext uri="{BB962C8B-B14F-4D97-AF65-F5344CB8AC3E}">
        <p14:creationId xmlns:p14="http://schemas.microsoft.com/office/powerpoint/2010/main" val="640927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1F5E-B346-9A47-A6AD-AC802A605D94}"/>
              </a:ext>
            </a:extLst>
          </p:cNvPr>
          <p:cNvSpPr>
            <a:spLocks noGrp="1"/>
          </p:cNvSpPr>
          <p:nvPr>
            <p:ph type="title"/>
          </p:nvPr>
        </p:nvSpPr>
        <p:spPr/>
        <p:txBody>
          <a:bodyPr/>
          <a:lstStyle/>
          <a:p>
            <a:r>
              <a:rPr lang="en-US" dirty="0"/>
              <a:t>Deriving Conditional FP-Tree</a:t>
            </a:r>
            <a:endParaRPr lang="en-US"/>
          </a:p>
        </p:txBody>
      </p:sp>
      <p:sp>
        <p:nvSpPr>
          <p:cNvPr id="3" name="Content Placeholder 2">
            <a:extLst>
              <a:ext uri="{FF2B5EF4-FFF2-40B4-BE49-F238E27FC236}">
                <a16:creationId xmlns:a16="http://schemas.microsoft.com/office/drawing/2014/main" id="{F1D757FA-944B-6F42-90BD-D92FDE473E76}"/>
              </a:ext>
            </a:extLst>
          </p:cNvPr>
          <p:cNvSpPr>
            <a:spLocks noGrp="1"/>
          </p:cNvSpPr>
          <p:nvPr>
            <p:ph idx="1"/>
          </p:nvPr>
        </p:nvSpPr>
        <p:spPr>
          <a:xfrm>
            <a:off x="179388" y="1341438"/>
            <a:ext cx="8305800" cy="5029200"/>
          </a:xfrm>
        </p:spPr>
        <p:txBody>
          <a:bodyPr/>
          <a:lstStyle/>
          <a:p>
            <a:r>
              <a:rPr lang="en-US" dirty="0"/>
              <a:t>The conditional FP-Tree can be derived from extracted tree</a:t>
            </a:r>
          </a:p>
          <a:p>
            <a:pPr marL="1257300" lvl="1" indent="-514350">
              <a:buFont typeface="+mj-lt"/>
              <a:buAutoNum type="arabicPeriod"/>
            </a:pPr>
            <a:r>
              <a:rPr lang="en-US" dirty="0"/>
              <a:t>Update support counts to </a:t>
            </a:r>
            <a:r>
              <a:rPr lang="en-US" dirty="0" err="1"/>
              <a:t>itemsets</a:t>
            </a:r>
            <a:r>
              <a:rPr lang="en-US" dirty="0"/>
              <a:t> containing the item</a:t>
            </a:r>
          </a:p>
          <a:p>
            <a:pPr marL="1257300" lvl="1" indent="-514350">
              <a:buFont typeface="+mj-lt"/>
              <a:buAutoNum type="arabicPeriod"/>
            </a:pPr>
            <a:r>
              <a:rPr lang="en-US" dirty="0"/>
              <a:t>Remove the nodes of the item</a:t>
            </a:r>
          </a:p>
          <a:p>
            <a:pPr marL="1257300" lvl="1" indent="-514350">
              <a:buFont typeface="+mj-lt"/>
              <a:buAutoNum type="arabicPeriod"/>
            </a:pPr>
            <a:r>
              <a:rPr lang="en-US" dirty="0"/>
              <a:t>Remove nodes with insufficient support count</a:t>
            </a:r>
          </a:p>
          <a:p>
            <a:endParaRPr lang="en-US"/>
          </a:p>
        </p:txBody>
      </p:sp>
      <p:sp>
        <p:nvSpPr>
          <p:cNvPr id="4" name="Footer Placeholder 3">
            <a:extLst>
              <a:ext uri="{FF2B5EF4-FFF2-40B4-BE49-F238E27FC236}">
                <a16:creationId xmlns:a16="http://schemas.microsoft.com/office/drawing/2014/main" id="{3D659864-1303-B945-AE05-D20DD5B2D3F8}"/>
              </a:ext>
            </a:extLst>
          </p:cNvPr>
          <p:cNvSpPr>
            <a:spLocks noGrp="1"/>
          </p:cNvSpPr>
          <p:nvPr>
            <p:ph type="ftr" sz="quarter" idx="10"/>
          </p:nvPr>
        </p:nvSpPr>
        <p:spPr>
          <a:xfrm>
            <a:off x="152400" y="6477000"/>
            <a:ext cx="5867400" cy="228600"/>
          </a:xfrm>
        </p:spPr>
        <p:txBody>
          <a:bodyPr/>
          <a:lstStyle/>
          <a:p>
            <a:r>
              <a:rPr lang="fr-CH"/>
              <a:t>©2021, Karl Aberer, EPFL-IC, Laboratoire de systèmes d'informations répartis </a:t>
            </a:r>
            <a:endParaRPr lang="en-GB" dirty="0"/>
          </a:p>
        </p:txBody>
      </p:sp>
      <p:pic>
        <p:nvPicPr>
          <p:cNvPr id="5" name="Picture 4">
            <a:extLst>
              <a:ext uri="{FF2B5EF4-FFF2-40B4-BE49-F238E27FC236}">
                <a16:creationId xmlns:a16="http://schemas.microsoft.com/office/drawing/2014/main" id="{ED5DEBB3-F01F-0542-949F-7D9888D75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25144"/>
            <a:ext cx="2177060" cy="1368152"/>
          </a:xfrm>
          <a:prstGeom prst="rect">
            <a:avLst/>
          </a:prstGeom>
        </p:spPr>
      </p:pic>
      <p:pic>
        <p:nvPicPr>
          <p:cNvPr id="6" name="Picture 5">
            <a:extLst>
              <a:ext uri="{FF2B5EF4-FFF2-40B4-BE49-F238E27FC236}">
                <a16:creationId xmlns:a16="http://schemas.microsoft.com/office/drawing/2014/main" id="{CC4D646B-1ECF-6D48-8099-9ADCB4FB9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4748928"/>
            <a:ext cx="2177060" cy="1368152"/>
          </a:xfrm>
          <a:prstGeom prst="rect">
            <a:avLst/>
          </a:prstGeom>
        </p:spPr>
      </p:pic>
      <p:sp>
        <p:nvSpPr>
          <p:cNvPr id="7" name="TextBox 6">
            <a:extLst>
              <a:ext uri="{FF2B5EF4-FFF2-40B4-BE49-F238E27FC236}">
                <a16:creationId xmlns:a16="http://schemas.microsoft.com/office/drawing/2014/main" id="{C7BD216E-23A6-6B47-89EE-B49A55E71653}"/>
              </a:ext>
            </a:extLst>
          </p:cNvPr>
          <p:cNvSpPr txBox="1"/>
          <p:nvPr/>
        </p:nvSpPr>
        <p:spPr>
          <a:xfrm>
            <a:off x="3275856" y="4941168"/>
            <a:ext cx="144016" cy="276999"/>
          </a:xfrm>
          <a:prstGeom prst="rect">
            <a:avLst/>
          </a:prstGeom>
          <a:solidFill>
            <a:schemeClr val="bg1"/>
          </a:solidFill>
        </p:spPr>
        <p:txBody>
          <a:bodyPr wrap="square" rtlCol="0">
            <a:spAutoFit/>
          </a:bodyPr>
          <a:lstStyle/>
          <a:p>
            <a:r>
              <a:rPr lang="en-US"/>
              <a:t>2</a:t>
            </a:r>
          </a:p>
        </p:txBody>
      </p:sp>
      <p:sp>
        <p:nvSpPr>
          <p:cNvPr id="8" name="TextBox 7">
            <a:extLst>
              <a:ext uri="{FF2B5EF4-FFF2-40B4-BE49-F238E27FC236}">
                <a16:creationId xmlns:a16="http://schemas.microsoft.com/office/drawing/2014/main" id="{7B90FA76-D796-634E-8E8D-6D22612F0635}"/>
              </a:ext>
            </a:extLst>
          </p:cNvPr>
          <p:cNvSpPr txBox="1"/>
          <p:nvPr/>
        </p:nvSpPr>
        <p:spPr>
          <a:xfrm>
            <a:off x="3059832" y="5240233"/>
            <a:ext cx="144016" cy="276999"/>
          </a:xfrm>
          <a:prstGeom prst="rect">
            <a:avLst/>
          </a:prstGeom>
          <a:solidFill>
            <a:schemeClr val="bg1"/>
          </a:solidFill>
        </p:spPr>
        <p:txBody>
          <a:bodyPr wrap="square" rtlCol="0">
            <a:spAutoFit/>
          </a:bodyPr>
          <a:lstStyle/>
          <a:p>
            <a:r>
              <a:rPr lang="en-US"/>
              <a:t>1</a:t>
            </a:r>
          </a:p>
        </p:txBody>
      </p:sp>
      <p:sp>
        <p:nvSpPr>
          <p:cNvPr id="10" name="TextBox 9">
            <a:extLst>
              <a:ext uri="{FF2B5EF4-FFF2-40B4-BE49-F238E27FC236}">
                <a16:creationId xmlns:a16="http://schemas.microsoft.com/office/drawing/2014/main" id="{BD8AC6EF-6F02-1649-8D04-2A81879B64EC}"/>
              </a:ext>
            </a:extLst>
          </p:cNvPr>
          <p:cNvSpPr txBox="1"/>
          <p:nvPr/>
        </p:nvSpPr>
        <p:spPr>
          <a:xfrm>
            <a:off x="2987824" y="5528265"/>
            <a:ext cx="144016" cy="276999"/>
          </a:xfrm>
          <a:prstGeom prst="rect">
            <a:avLst/>
          </a:prstGeom>
          <a:solidFill>
            <a:schemeClr val="bg1"/>
          </a:solidFill>
        </p:spPr>
        <p:txBody>
          <a:bodyPr wrap="square" rtlCol="0">
            <a:spAutoFit/>
          </a:bodyPr>
          <a:lstStyle/>
          <a:p>
            <a:r>
              <a:rPr lang="en-US"/>
              <a:t>1</a:t>
            </a:r>
          </a:p>
        </p:txBody>
      </p:sp>
      <p:sp>
        <p:nvSpPr>
          <p:cNvPr id="12" name="TextBox 11">
            <a:extLst>
              <a:ext uri="{FF2B5EF4-FFF2-40B4-BE49-F238E27FC236}">
                <a16:creationId xmlns:a16="http://schemas.microsoft.com/office/drawing/2014/main" id="{A1A31E20-A488-6F40-A33F-DFC954FBE26A}"/>
              </a:ext>
            </a:extLst>
          </p:cNvPr>
          <p:cNvSpPr txBox="1"/>
          <p:nvPr/>
        </p:nvSpPr>
        <p:spPr>
          <a:xfrm>
            <a:off x="4499992" y="5240915"/>
            <a:ext cx="144016" cy="276999"/>
          </a:xfrm>
          <a:prstGeom prst="rect">
            <a:avLst/>
          </a:prstGeom>
          <a:solidFill>
            <a:schemeClr val="bg1"/>
          </a:solidFill>
        </p:spPr>
        <p:txBody>
          <a:bodyPr wrap="square" rtlCol="0">
            <a:spAutoFit/>
          </a:bodyPr>
          <a:lstStyle/>
          <a:p>
            <a:r>
              <a:rPr lang="en-US"/>
              <a:t>1</a:t>
            </a:r>
          </a:p>
        </p:txBody>
      </p:sp>
      <p:sp>
        <p:nvSpPr>
          <p:cNvPr id="13" name="TextBox 12">
            <a:extLst>
              <a:ext uri="{FF2B5EF4-FFF2-40B4-BE49-F238E27FC236}">
                <a16:creationId xmlns:a16="http://schemas.microsoft.com/office/drawing/2014/main" id="{02CC82D3-5EAB-414D-96B6-F705A4C80476}"/>
              </a:ext>
            </a:extLst>
          </p:cNvPr>
          <p:cNvSpPr txBox="1"/>
          <p:nvPr/>
        </p:nvSpPr>
        <p:spPr>
          <a:xfrm>
            <a:off x="4409432" y="4963916"/>
            <a:ext cx="144016" cy="276999"/>
          </a:xfrm>
          <a:prstGeom prst="rect">
            <a:avLst/>
          </a:prstGeom>
          <a:solidFill>
            <a:schemeClr val="bg1"/>
          </a:solidFill>
        </p:spPr>
        <p:txBody>
          <a:bodyPr wrap="square" rtlCol="0">
            <a:spAutoFit/>
          </a:bodyPr>
          <a:lstStyle/>
          <a:p>
            <a:r>
              <a:rPr lang="en-US"/>
              <a:t>1</a:t>
            </a:r>
          </a:p>
        </p:txBody>
      </p:sp>
      <p:sp>
        <p:nvSpPr>
          <p:cNvPr id="22" name="TextBox 21">
            <a:extLst>
              <a:ext uri="{FF2B5EF4-FFF2-40B4-BE49-F238E27FC236}">
                <a16:creationId xmlns:a16="http://schemas.microsoft.com/office/drawing/2014/main" id="{80263E72-6453-634D-A56E-816D37066B00}"/>
              </a:ext>
            </a:extLst>
          </p:cNvPr>
          <p:cNvSpPr txBox="1"/>
          <p:nvPr/>
        </p:nvSpPr>
        <p:spPr>
          <a:xfrm>
            <a:off x="5148064" y="5815933"/>
            <a:ext cx="720080" cy="493387"/>
          </a:xfrm>
          <a:prstGeom prst="rect">
            <a:avLst/>
          </a:prstGeom>
          <a:solidFill>
            <a:schemeClr val="bg1"/>
          </a:solidFill>
        </p:spPr>
        <p:txBody>
          <a:bodyPr wrap="square" rtlCol="0">
            <a:spAutoFit/>
          </a:bodyPr>
          <a:lstStyle/>
          <a:p>
            <a:endParaRPr lang="en-US"/>
          </a:p>
        </p:txBody>
      </p:sp>
      <p:sp>
        <p:nvSpPr>
          <p:cNvPr id="31" name="TextBox 30">
            <a:extLst>
              <a:ext uri="{FF2B5EF4-FFF2-40B4-BE49-F238E27FC236}">
                <a16:creationId xmlns:a16="http://schemas.microsoft.com/office/drawing/2014/main" id="{BA3503DC-007D-EB40-A6B7-B74F8FB2F7EF}"/>
              </a:ext>
            </a:extLst>
          </p:cNvPr>
          <p:cNvSpPr txBox="1"/>
          <p:nvPr/>
        </p:nvSpPr>
        <p:spPr>
          <a:xfrm>
            <a:off x="5838739" y="5815933"/>
            <a:ext cx="720080" cy="493387"/>
          </a:xfrm>
          <a:prstGeom prst="rect">
            <a:avLst/>
          </a:prstGeom>
          <a:solidFill>
            <a:schemeClr val="bg1"/>
          </a:solidFill>
        </p:spPr>
        <p:txBody>
          <a:bodyPr wrap="square" rtlCol="0">
            <a:spAutoFit/>
          </a:bodyPr>
          <a:lstStyle/>
          <a:p>
            <a:endParaRPr lang="en-US"/>
          </a:p>
        </p:txBody>
      </p:sp>
      <p:sp>
        <p:nvSpPr>
          <p:cNvPr id="32" name="TextBox 31">
            <a:extLst>
              <a:ext uri="{FF2B5EF4-FFF2-40B4-BE49-F238E27FC236}">
                <a16:creationId xmlns:a16="http://schemas.microsoft.com/office/drawing/2014/main" id="{D8209324-69E7-9540-B525-E8C2005DC430}"/>
              </a:ext>
            </a:extLst>
          </p:cNvPr>
          <p:cNvSpPr txBox="1"/>
          <p:nvPr/>
        </p:nvSpPr>
        <p:spPr>
          <a:xfrm>
            <a:off x="6274397" y="5725741"/>
            <a:ext cx="720080" cy="493387"/>
          </a:xfrm>
          <a:prstGeom prst="rect">
            <a:avLst/>
          </a:prstGeom>
          <a:solidFill>
            <a:schemeClr val="bg1"/>
          </a:solidFill>
        </p:spPr>
        <p:txBody>
          <a:bodyPr wrap="square" rtlCol="0">
            <a:spAutoFit/>
          </a:bodyPr>
          <a:lstStyle/>
          <a:p>
            <a:endParaRPr lang="en-US"/>
          </a:p>
        </p:txBody>
      </p:sp>
      <p:pic>
        <p:nvPicPr>
          <p:cNvPr id="34" name="Picture 33">
            <a:extLst>
              <a:ext uri="{FF2B5EF4-FFF2-40B4-BE49-F238E27FC236}">
                <a16:creationId xmlns:a16="http://schemas.microsoft.com/office/drawing/2014/main" id="{0F781665-18FB-B64D-8D8E-BF228DEB2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224" y="4757835"/>
            <a:ext cx="2177060" cy="1368152"/>
          </a:xfrm>
          <a:prstGeom prst="rect">
            <a:avLst/>
          </a:prstGeom>
        </p:spPr>
      </p:pic>
      <p:sp>
        <p:nvSpPr>
          <p:cNvPr id="35" name="TextBox 34">
            <a:extLst>
              <a:ext uri="{FF2B5EF4-FFF2-40B4-BE49-F238E27FC236}">
                <a16:creationId xmlns:a16="http://schemas.microsoft.com/office/drawing/2014/main" id="{6634C943-568B-7D4C-ABFA-A6C47F989BEB}"/>
              </a:ext>
            </a:extLst>
          </p:cNvPr>
          <p:cNvSpPr txBox="1"/>
          <p:nvPr/>
        </p:nvSpPr>
        <p:spPr>
          <a:xfrm>
            <a:off x="5632304" y="4950075"/>
            <a:ext cx="144016" cy="276999"/>
          </a:xfrm>
          <a:prstGeom prst="rect">
            <a:avLst/>
          </a:prstGeom>
          <a:solidFill>
            <a:schemeClr val="bg1"/>
          </a:solidFill>
        </p:spPr>
        <p:txBody>
          <a:bodyPr wrap="square" rtlCol="0">
            <a:spAutoFit/>
          </a:bodyPr>
          <a:lstStyle/>
          <a:p>
            <a:r>
              <a:rPr lang="en-US"/>
              <a:t>2</a:t>
            </a:r>
          </a:p>
        </p:txBody>
      </p:sp>
      <p:sp>
        <p:nvSpPr>
          <p:cNvPr id="36" name="TextBox 35">
            <a:extLst>
              <a:ext uri="{FF2B5EF4-FFF2-40B4-BE49-F238E27FC236}">
                <a16:creationId xmlns:a16="http://schemas.microsoft.com/office/drawing/2014/main" id="{577FB66C-31C0-1846-9353-0B61EA8E486F}"/>
              </a:ext>
            </a:extLst>
          </p:cNvPr>
          <p:cNvSpPr txBox="1"/>
          <p:nvPr/>
        </p:nvSpPr>
        <p:spPr>
          <a:xfrm>
            <a:off x="5442548" y="5238107"/>
            <a:ext cx="144016" cy="276999"/>
          </a:xfrm>
          <a:prstGeom prst="rect">
            <a:avLst/>
          </a:prstGeom>
          <a:solidFill>
            <a:schemeClr val="bg1"/>
          </a:solidFill>
        </p:spPr>
        <p:txBody>
          <a:bodyPr wrap="square" rtlCol="0">
            <a:spAutoFit/>
          </a:bodyPr>
          <a:lstStyle/>
          <a:p>
            <a:r>
              <a:rPr lang="en-US"/>
              <a:t>1</a:t>
            </a:r>
          </a:p>
        </p:txBody>
      </p:sp>
      <p:sp>
        <p:nvSpPr>
          <p:cNvPr id="37" name="TextBox 36">
            <a:extLst>
              <a:ext uri="{FF2B5EF4-FFF2-40B4-BE49-F238E27FC236}">
                <a16:creationId xmlns:a16="http://schemas.microsoft.com/office/drawing/2014/main" id="{BFA63CA4-F484-0446-873A-4F4C63725888}"/>
              </a:ext>
            </a:extLst>
          </p:cNvPr>
          <p:cNvSpPr txBox="1"/>
          <p:nvPr/>
        </p:nvSpPr>
        <p:spPr>
          <a:xfrm>
            <a:off x="5594948" y="5395441"/>
            <a:ext cx="144016" cy="276999"/>
          </a:xfrm>
          <a:prstGeom prst="rect">
            <a:avLst/>
          </a:prstGeom>
          <a:solidFill>
            <a:schemeClr val="bg1"/>
          </a:solidFill>
        </p:spPr>
        <p:txBody>
          <a:bodyPr wrap="square" rtlCol="0">
            <a:spAutoFit/>
          </a:bodyPr>
          <a:lstStyle/>
          <a:p>
            <a:r>
              <a:rPr lang="en-US"/>
              <a:t>0</a:t>
            </a:r>
          </a:p>
        </p:txBody>
      </p:sp>
      <p:sp>
        <p:nvSpPr>
          <p:cNvPr id="38" name="TextBox 37">
            <a:extLst>
              <a:ext uri="{FF2B5EF4-FFF2-40B4-BE49-F238E27FC236}">
                <a16:creationId xmlns:a16="http://schemas.microsoft.com/office/drawing/2014/main" id="{AA6F0C6E-3318-1D47-9FDF-6713B31D8D0C}"/>
              </a:ext>
            </a:extLst>
          </p:cNvPr>
          <p:cNvSpPr txBox="1"/>
          <p:nvPr/>
        </p:nvSpPr>
        <p:spPr>
          <a:xfrm>
            <a:off x="5344272" y="5537172"/>
            <a:ext cx="144016" cy="276999"/>
          </a:xfrm>
          <a:prstGeom prst="rect">
            <a:avLst/>
          </a:prstGeom>
          <a:solidFill>
            <a:schemeClr val="bg1"/>
          </a:solidFill>
        </p:spPr>
        <p:txBody>
          <a:bodyPr wrap="square" rtlCol="0">
            <a:spAutoFit/>
          </a:bodyPr>
          <a:lstStyle/>
          <a:p>
            <a:r>
              <a:rPr lang="en-US"/>
              <a:t>1</a:t>
            </a:r>
          </a:p>
        </p:txBody>
      </p:sp>
      <p:sp>
        <p:nvSpPr>
          <p:cNvPr id="39" name="TextBox 38">
            <a:extLst>
              <a:ext uri="{FF2B5EF4-FFF2-40B4-BE49-F238E27FC236}">
                <a16:creationId xmlns:a16="http://schemas.microsoft.com/office/drawing/2014/main" id="{090D8DF3-768B-2B49-BD71-DF3AE90AF5B7}"/>
              </a:ext>
            </a:extLst>
          </p:cNvPr>
          <p:cNvSpPr txBox="1"/>
          <p:nvPr/>
        </p:nvSpPr>
        <p:spPr>
          <a:xfrm>
            <a:off x="5747348" y="5547841"/>
            <a:ext cx="144016" cy="276999"/>
          </a:xfrm>
          <a:prstGeom prst="rect">
            <a:avLst/>
          </a:prstGeom>
          <a:solidFill>
            <a:schemeClr val="bg1"/>
          </a:solidFill>
        </p:spPr>
        <p:txBody>
          <a:bodyPr wrap="square" rtlCol="0">
            <a:spAutoFit/>
          </a:bodyPr>
          <a:lstStyle/>
          <a:p>
            <a:r>
              <a:rPr lang="en-US"/>
              <a:t>1</a:t>
            </a:r>
          </a:p>
        </p:txBody>
      </p:sp>
      <p:sp>
        <p:nvSpPr>
          <p:cNvPr id="40" name="TextBox 39">
            <a:extLst>
              <a:ext uri="{FF2B5EF4-FFF2-40B4-BE49-F238E27FC236}">
                <a16:creationId xmlns:a16="http://schemas.microsoft.com/office/drawing/2014/main" id="{62D2B5E1-18DC-404F-8EDC-E76F28CBD11E}"/>
              </a:ext>
            </a:extLst>
          </p:cNvPr>
          <p:cNvSpPr txBox="1"/>
          <p:nvPr/>
        </p:nvSpPr>
        <p:spPr>
          <a:xfrm>
            <a:off x="6856440" y="5249822"/>
            <a:ext cx="144016" cy="276999"/>
          </a:xfrm>
          <a:prstGeom prst="rect">
            <a:avLst/>
          </a:prstGeom>
          <a:solidFill>
            <a:schemeClr val="bg1"/>
          </a:solidFill>
        </p:spPr>
        <p:txBody>
          <a:bodyPr wrap="square" rtlCol="0">
            <a:spAutoFit/>
          </a:bodyPr>
          <a:lstStyle/>
          <a:p>
            <a:r>
              <a:rPr lang="en-US"/>
              <a:t>1</a:t>
            </a:r>
          </a:p>
        </p:txBody>
      </p:sp>
      <p:sp>
        <p:nvSpPr>
          <p:cNvPr id="41" name="TextBox 40">
            <a:extLst>
              <a:ext uri="{FF2B5EF4-FFF2-40B4-BE49-F238E27FC236}">
                <a16:creationId xmlns:a16="http://schemas.microsoft.com/office/drawing/2014/main" id="{46BBA396-209B-F24B-839C-9697D4A72593}"/>
              </a:ext>
            </a:extLst>
          </p:cNvPr>
          <p:cNvSpPr txBox="1"/>
          <p:nvPr/>
        </p:nvSpPr>
        <p:spPr>
          <a:xfrm>
            <a:off x="6765880" y="4972823"/>
            <a:ext cx="144016" cy="276999"/>
          </a:xfrm>
          <a:prstGeom prst="rect">
            <a:avLst/>
          </a:prstGeom>
          <a:solidFill>
            <a:schemeClr val="bg1"/>
          </a:solidFill>
        </p:spPr>
        <p:txBody>
          <a:bodyPr wrap="square" rtlCol="0">
            <a:spAutoFit/>
          </a:bodyPr>
          <a:lstStyle/>
          <a:p>
            <a:r>
              <a:rPr lang="en-US"/>
              <a:t>1</a:t>
            </a:r>
          </a:p>
        </p:txBody>
      </p:sp>
      <p:sp>
        <p:nvSpPr>
          <p:cNvPr id="42" name="TextBox 41">
            <a:extLst>
              <a:ext uri="{FF2B5EF4-FFF2-40B4-BE49-F238E27FC236}">
                <a16:creationId xmlns:a16="http://schemas.microsoft.com/office/drawing/2014/main" id="{F94FCC25-C4E6-3C4A-82A1-43140CB6121B}"/>
              </a:ext>
            </a:extLst>
          </p:cNvPr>
          <p:cNvSpPr txBox="1"/>
          <p:nvPr/>
        </p:nvSpPr>
        <p:spPr>
          <a:xfrm>
            <a:off x="5403446" y="5845784"/>
            <a:ext cx="144016" cy="276999"/>
          </a:xfrm>
          <a:prstGeom prst="rect">
            <a:avLst/>
          </a:prstGeom>
          <a:solidFill>
            <a:schemeClr val="bg1"/>
          </a:solidFill>
        </p:spPr>
        <p:txBody>
          <a:bodyPr wrap="square" rtlCol="0">
            <a:spAutoFit/>
          </a:bodyPr>
          <a:lstStyle/>
          <a:p>
            <a:r>
              <a:rPr lang="en-US"/>
              <a:t>x</a:t>
            </a:r>
          </a:p>
        </p:txBody>
      </p:sp>
      <p:sp>
        <p:nvSpPr>
          <p:cNvPr id="43" name="TextBox 42">
            <a:extLst>
              <a:ext uri="{FF2B5EF4-FFF2-40B4-BE49-F238E27FC236}">
                <a16:creationId xmlns:a16="http://schemas.microsoft.com/office/drawing/2014/main" id="{F1240921-CCAC-2840-9DBC-426C815A8D76}"/>
              </a:ext>
            </a:extLst>
          </p:cNvPr>
          <p:cNvSpPr txBox="1"/>
          <p:nvPr/>
        </p:nvSpPr>
        <p:spPr>
          <a:xfrm>
            <a:off x="5984743" y="5741148"/>
            <a:ext cx="144016" cy="276999"/>
          </a:xfrm>
          <a:prstGeom prst="rect">
            <a:avLst/>
          </a:prstGeom>
          <a:solidFill>
            <a:schemeClr val="bg1"/>
          </a:solidFill>
        </p:spPr>
        <p:txBody>
          <a:bodyPr wrap="square" rtlCol="0">
            <a:spAutoFit/>
          </a:bodyPr>
          <a:lstStyle/>
          <a:p>
            <a:r>
              <a:rPr lang="en-US"/>
              <a:t>x</a:t>
            </a:r>
          </a:p>
        </p:txBody>
      </p:sp>
      <p:sp>
        <p:nvSpPr>
          <p:cNvPr id="44" name="TextBox 43">
            <a:extLst>
              <a:ext uri="{FF2B5EF4-FFF2-40B4-BE49-F238E27FC236}">
                <a16:creationId xmlns:a16="http://schemas.microsoft.com/office/drawing/2014/main" id="{5C74F311-C9EF-604A-892B-304A7BB62ADE}"/>
              </a:ext>
            </a:extLst>
          </p:cNvPr>
          <p:cNvSpPr txBox="1"/>
          <p:nvPr/>
        </p:nvSpPr>
        <p:spPr>
          <a:xfrm>
            <a:off x="6621864" y="5741147"/>
            <a:ext cx="144016" cy="276999"/>
          </a:xfrm>
          <a:prstGeom prst="rect">
            <a:avLst/>
          </a:prstGeom>
          <a:solidFill>
            <a:schemeClr val="bg1"/>
          </a:solidFill>
        </p:spPr>
        <p:txBody>
          <a:bodyPr wrap="square" rtlCol="0">
            <a:spAutoFit/>
          </a:bodyPr>
          <a:lstStyle/>
          <a:p>
            <a:r>
              <a:rPr lang="en-US"/>
              <a:t>x</a:t>
            </a:r>
          </a:p>
        </p:txBody>
      </p:sp>
      <p:sp>
        <p:nvSpPr>
          <p:cNvPr id="45" name="TextBox 44">
            <a:extLst>
              <a:ext uri="{FF2B5EF4-FFF2-40B4-BE49-F238E27FC236}">
                <a16:creationId xmlns:a16="http://schemas.microsoft.com/office/drawing/2014/main" id="{55ACA978-751B-784F-9F85-2BC84C80B902}"/>
              </a:ext>
            </a:extLst>
          </p:cNvPr>
          <p:cNvSpPr txBox="1"/>
          <p:nvPr/>
        </p:nvSpPr>
        <p:spPr>
          <a:xfrm>
            <a:off x="6486621" y="4961108"/>
            <a:ext cx="144016" cy="276999"/>
          </a:xfrm>
          <a:prstGeom prst="rect">
            <a:avLst/>
          </a:prstGeom>
          <a:solidFill>
            <a:schemeClr val="bg1"/>
          </a:solidFill>
        </p:spPr>
        <p:txBody>
          <a:bodyPr wrap="square" rtlCol="0">
            <a:spAutoFit/>
          </a:bodyPr>
          <a:lstStyle/>
          <a:p>
            <a:r>
              <a:rPr lang="en-US"/>
              <a:t>x</a:t>
            </a:r>
          </a:p>
        </p:txBody>
      </p:sp>
      <p:pic>
        <p:nvPicPr>
          <p:cNvPr id="46" name="Picture 45">
            <a:extLst>
              <a:ext uri="{FF2B5EF4-FFF2-40B4-BE49-F238E27FC236}">
                <a16:creationId xmlns:a16="http://schemas.microsoft.com/office/drawing/2014/main" id="{4A666B2C-E4F5-8046-8C09-E30BE70F1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7510" y="4877859"/>
            <a:ext cx="1755144" cy="1215437"/>
          </a:xfrm>
          <a:prstGeom prst="rect">
            <a:avLst/>
          </a:prstGeom>
        </p:spPr>
      </p:pic>
      <p:sp>
        <p:nvSpPr>
          <p:cNvPr id="47" name="Right Arrow 46">
            <a:extLst>
              <a:ext uri="{FF2B5EF4-FFF2-40B4-BE49-F238E27FC236}">
                <a16:creationId xmlns:a16="http://schemas.microsoft.com/office/drawing/2014/main" id="{4679AFA4-5889-F548-A0F9-20165D25A1F8}"/>
              </a:ext>
            </a:extLst>
          </p:cNvPr>
          <p:cNvSpPr/>
          <p:nvPr/>
        </p:nvSpPr>
        <p:spPr bwMode="auto">
          <a:xfrm>
            <a:off x="1998950" y="5414127"/>
            <a:ext cx="792088" cy="288032"/>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Tempus Sans ITC" pitchFamily="82" charset="0"/>
              </a:rPr>
              <a:t>1</a:t>
            </a:r>
          </a:p>
        </p:txBody>
      </p:sp>
      <p:sp>
        <p:nvSpPr>
          <p:cNvPr id="48" name="Right Arrow 47">
            <a:extLst>
              <a:ext uri="{FF2B5EF4-FFF2-40B4-BE49-F238E27FC236}">
                <a16:creationId xmlns:a16="http://schemas.microsoft.com/office/drawing/2014/main" id="{5450B9CA-B34F-2246-B4C3-B1EECD9338F3}"/>
              </a:ext>
            </a:extLst>
          </p:cNvPr>
          <p:cNvSpPr/>
          <p:nvPr/>
        </p:nvSpPr>
        <p:spPr bwMode="auto">
          <a:xfrm>
            <a:off x="4519534" y="5421539"/>
            <a:ext cx="792088" cy="288032"/>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solidFill>
                  <a:schemeClr val="bg1"/>
                </a:solidFill>
              </a:rPr>
              <a:t>2,3</a:t>
            </a:r>
            <a:endParaRPr kumimoji="0" lang="en-US" sz="1200" b="0" i="0" u="none" strike="noStrike" cap="none" normalizeH="0" baseline="0">
              <a:ln>
                <a:noFill/>
              </a:ln>
              <a:solidFill>
                <a:schemeClr val="bg1"/>
              </a:solidFill>
              <a:effectLst/>
              <a:latin typeface="Tempus Sans ITC" pitchFamily="82" charset="0"/>
            </a:endParaRPr>
          </a:p>
        </p:txBody>
      </p:sp>
      <p:sp>
        <p:nvSpPr>
          <p:cNvPr id="49" name="Right Arrow 48">
            <a:extLst>
              <a:ext uri="{FF2B5EF4-FFF2-40B4-BE49-F238E27FC236}">
                <a16:creationId xmlns:a16="http://schemas.microsoft.com/office/drawing/2014/main" id="{B86598D4-B481-3C40-B70E-8B4485343863}"/>
              </a:ext>
            </a:extLst>
          </p:cNvPr>
          <p:cNvSpPr/>
          <p:nvPr/>
        </p:nvSpPr>
        <p:spPr bwMode="auto">
          <a:xfrm>
            <a:off x="6799900" y="5435986"/>
            <a:ext cx="792088" cy="288032"/>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solidFill>
                  <a:schemeClr val="bg1"/>
                </a:solidFill>
              </a:rPr>
              <a:t>2,3</a:t>
            </a:r>
            <a:endParaRPr kumimoji="0" lang="en-US" sz="1200" b="0" i="0" u="none" strike="noStrike" cap="none" normalizeH="0" baseline="0">
              <a:ln>
                <a:noFill/>
              </a:ln>
              <a:solidFill>
                <a:schemeClr val="bg1"/>
              </a:solidFill>
              <a:effectLst/>
              <a:latin typeface="Tempus Sans ITC" pitchFamily="82" charset="0"/>
            </a:endParaRPr>
          </a:p>
        </p:txBody>
      </p:sp>
    </p:spTree>
    <p:extLst>
      <p:ext uri="{BB962C8B-B14F-4D97-AF65-F5344CB8AC3E}">
        <p14:creationId xmlns:p14="http://schemas.microsoft.com/office/powerpoint/2010/main" val="3759170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FP-Tree </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746" y="1188864"/>
            <a:ext cx="5771108" cy="5076381"/>
          </a:xfrm>
          <a:prstGeom prst="rect">
            <a:avLst/>
          </a:prstGeom>
        </p:spPr>
      </p:pic>
      <p:sp>
        <p:nvSpPr>
          <p:cNvPr id="7" name="Oval 6"/>
          <p:cNvSpPr/>
          <p:nvPr/>
        </p:nvSpPr>
        <p:spPr bwMode="auto">
          <a:xfrm>
            <a:off x="5148064" y="1484784"/>
            <a:ext cx="576064" cy="504056"/>
          </a:xfrm>
          <a:prstGeom prst="ellipse">
            <a:avLst/>
          </a:prstGeom>
          <a:solidFill>
            <a:schemeClr val="bg1">
              <a:lumMod val="95000"/>
              <a:alpha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8" name="TextBox 7"/>
          <p:cNvSpPr txBox="1"/>
          <p:nvPr/>
        </p:nvSpPr>
        <p:spPr>
          <a:xfrm>
            <a:off x="4386629" y="813074"/>
            <a:ext cx="1775744" cy="584775"/>
          </a:xfrm>
          <a:prstGeom prst="rect">
            <a:avLst/>
          </a:prstGeom>
          <a:noFill/>
        </p:spPr>
        <p:txBody>
          <a:bodyPr wrap="none" rtlCol="0">
            <a:spAutoFit/>
          </a:bodyPr>
          <a:lstStyle/>
          <a:p>
            <a:r>
              <a:rPr lang="en-US" sz="1600">
                <a:latin typeface="Calibri" charset="0"/>
                <a:ea typeface="Calibri" charset="0"/>
                <a:cs typeface="Calibri" charset="0"/>
              </a:rPr>
              <a:t>2 paths </a:t>
            </a:r>
            <a:r>
              <a:rPr lang="en-US" sz="1600" dirty="0">
                <a:latin typeface="Calibri" charset="0"/>
                <a:ea typeface="Calibri" charset="0"/>
                <a:cs typeface="Calibri" charset="0"/>
              </a:rPr>
              <a:t>ending in e</a:t>
            </a:r>
          </a:p>
          <a:p>
            <a:r>
              <a:rPr lang="en-US" sz="1600" dirty="0">
                <a:latin typeface="Calibri" charset="0"/>
                <a:ea typeface="Calibri" charset="0"/>
                <a:cs typeface="Calibri" charset="0"/>
              </a:rPr>
              <a:t>(sufficient support)</a:t>
            </a:r>
          </a:p>
        </p:txBody>
      </p:sp>
      <p:sp>
        <p:nvSpPr>
          <p:cNvPr id="9" name="TextBox 8"/>
          <p:cNvSpPr txBox="1"/>
          <p:nvPr/>
        </p:nvSpPr>
        <p:spPr>
          <a:xfrm>
            <a:off x="6893560" y="1404065"/>
            <a:ext cx="1509901" cy="830997"/>
          </a:xfrm>
          <a:prstGeom prst="rect">
            <a:avLst/>
          </a:prstGeom>
          <a:noFill/>
        </p:spPr>
        <p:txBody>
          <a:bodyPr wrap="none" rtlCol="0">
            <a:spAutoFit/>
          </a:bodyPr>
          <a:lstStyle/>
          <a:p>
            <a:r>
              <a:rPr lang="en-US" sz="1600" dirty="0">
                <a:latin typeface="Calibri" charset="0"/>
                <a:ea typeface="Calibri" charset="0"/>
                <a:cs typeface="Calibri" charset="0"/>
              </a:rPr>
              <a:t>Item b has only </a:t>
            </a:r>
          </a:p>
          <a:p>
            <a:r>
              <a:rPr lang="en-US" sz="1600" dirty="0">
                <a:latin typeface="Calibri" charset="0"/>
                <a:ea typeface="Calibri" charset="0"/>
                <a:cs typeface="Calibri" charset="0"/>
              </a:rPr>
              <a:t>support count 1</a:t>
            </a:r>
          </a:p>
          <a:p>
            <a:r>
              <a:rPr lang="en-US" sz="1600" dirty="0">
                <a:latin typeface="Calibri" charset="0"/>
                <a:ea typeface="Calibri" charset="0"/>
                <a:cs typeface="Calibri" charset="0"/>
              </a:rPr>
              <a:t>(thus removed)</a:t>
            </a:r>
          </a:p>
        </p:txBody>
      </p:sp>
      <p:sp>
        <p:nvSpPr>
          <p:cNvPr id="10" name="TextBox 9"/>
          <p:cNvSpPr txBox="1"/>
          <p:nvPr/>
        </p:nvSpPr>
        <p:spPr>
          <a:xfrm>
            <a:off x="29383" y="3729059"/>
            <a:ext cx="2098331" cy="338554"/>
          </a:xfrm>
          <a:prstGeom prst="rect">
            <a:avLst/>
          </a:prstGeom>
          <a:noFill/>
        </p:spPr>
        <p:txBody>
          <a:bodyPr wrap="none" rtlCol="0">
            <a:spAutoFit/>
          </a:bodyPr>
          <a:lstStyle/>
          <a:p>
            <a:r>
              <a:rPr lang="en-US" sz="1600" dirty="0">
                <a:latin typeface="Calibri" charset="0"/>
                <a:ea typeface="Calibri" charset="0"/>
                <a:cs typeface="Calibri" charset="0"/>
              </a:rPr>
              <a:t>de has support count 2</a:t>
            </a:r>
          </a:p>
        </p:txBody>
      </p:sp>
      <p:sp>
        <p:nvSpPr>
          <p:cNvPr id="11" name="TextBox 10"/>
          <p:cNvSpPr txBox="1"/>
          <p:nvPr/>
        </p:nvSpPr>
        <p:spPr>
          <a:xfrm>
            <a:off x="6745571" y="3656779"/>
            <a:ext cx="2196114" cy="338554"/>
          </a:xfrm>
          <a:prstGeom prst="rect">
            <a:avLst/>
          </a:prstGeom>
          <a:noFill/>
        </p:spPr>
        <p:txBody>
          <a:bodyPr wrap="none" rtlCol="0">
            <a:spAutoFit/>
          </a:bodyPr>
          <a:lstStyle/>
          <a:p>
            <a:r>
              <a:rPr lang="en-US" sz="1600" dirty="0" err="1">
                <a:latin typeface="Calibri" charset="0"/>
                <a:ea typeface="Calibri" charset="0"/>
                <a:cs typeface="Calibri" charset="0"/>
              </a:rPr>
              <a:t>ade</a:t>
            </a:r>
            <a:r>
              <a:rPr lang="en-US" sz="1600" dirty="0">
                <a:latin typeface="Calibri" charset="0"/>
                <a:ea typeface="Calibri" charset="0"/>
                <a:cs typeface="Calibri" charset="0"/>
              </a:rPr>
              <a:t> has support count 2</a:t>
            </a:r>
          </a:p>
        </p:txBody>
      </p:sp>
      <p:sp>
        <p:nvSpPr>
          <p:cNvPr id="12" name="TextBox 11"/>
          <p:cNvSpPr txBox="1"/>
          <p:nvPr/>
        </p:nvSpPr>
        <p:spPr>
          <a:xfrm>
            <a:off x="39802" y="5373216"/>
            <a:ext cx="2077493" cy="338554"/>
          </a:xfrm>
          <a:prstGeom prst="rect">
            <a:avLst/>
          </a:prstGeom>
          <a:noFill/>
        </p:spPr>
        <p:txBody>
          <a:bodyPr wrap="none" rtlCol="0">
            <a:spAutoFit/>
          </a:bodyPr>
          <a:lstStyle/>
          <a:p>
            <a:r>
              <a:rPr lang="en-US" sz="1600" dirty="0" err="1">
                <a:latin typeface="Calibri" charset="0"/>
                <a:ea typeface="Calibri" charset="0"/>
                <a:cs typeface="Calibri" charset="0"/>
              </a:rPr>
              <a:t>ce</a:t>
            </a:r>
            <a:r>
              <a:rPr lang="en-US" sz="1600" dirty="0">
                <a:latin typeface="Calibri" charset="0"/>
                <a:ea typeface="Calibri" charset="0"/>
                <a:cs typeface="Calibri" charset="0"/>
              </a:rPr>
              <a:t> has support count 2</a:t>
            </a:r>
          </a:p>
        </p:txBody>
      </p:sp>
      <p:sp>
        <p:nvSpPr>
          <p:cNvPr id="13" name="TextBox 12">
            <a:extLst>
              <a:ext uri="{FF2B5EF4-FFF2-40B4-BE49-F238E27FC236}">
                <a16:creationId xmlns:a16="http://schemas.microsoft.com/office/drawing/2014/main" id="{D9D3FEF0-268F-C648-903A-FB19C2C67D67}"/>
              </a:ext>
            </a:extLst>
          </p:cNvPr>
          <p:cNvSpPr txBox="1"/>
          <p:nvPr/>
        </p:nvSpPr>
        <p:spPr>
          <a:xfrm>
            <a:off x="6768580" y="5198708"/>
            <a:ext cx="2088584" cy="338554"/>
          </a:xfrm>
          <a:prstGeom prst="rect">
            <a:avLst/>
          </a:prstGeom>
          <a:noFill/>
        </p:spPr>
        <p:txBody>
          <a:bodyPr wrap="none" rtlCol="0">
            <a:spAutoFit/>
          </a:bodyPr>
          <a:lstStyle/>
          <a:p>
            <a:r>
              <a:rPr lang="en-US" sz="1600" dirty="0">
                <a:latin typeface="Calibri" charset="0"/>
                <a:ea typeface="Calibri" charset="0"/>
                <a:cs typeface="Calibri" charset="0"/>
              </a:rPr>
              <a:t>ae has support count 2</a:t>
            </a:r>
          </a:p>
        </p:txBody>
      </p:sp>
    </p:spTree>
    <p:extLst>
      <p:ext uri="{BB962C8B-B14F-4D97-AF65-F5344CB8AC3E}">
        <p14:creationId xmlns:p14="http://schemas.microsoft.com/office/powerpoint/2010/main" val="1573311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p:txBody>
          <a:bodyPr/>
          <a:lstStyle/>
          <a:p>
            <a:r>
              <a:rPr lang="en-US" dirty="0"/>
              <a:t>Frequent </a:t>
            </a:r>
            <a:r>
              <a:rPr lang="en-US" dirty="0" err="1"/>
              <a:t>itemsets</a:t>
            </a:r>
            <a:r>
              <a:rPr lang="en-US" dirty="0"/>
              <a:t> detected in this order</a:t>
            </a: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812856"/>
            <a:ext cx="6804248" cy="2139295"/>
          </a:xfrm>
          <a:prstGeom prst="rect">
            <a:avLst/>
          </a:prstGeom>
        </p:spPr>
      </p:pic>
    </p:spTree>
    <p:extLst>
      <p:ext uri="{BB962C8B-B14F-4D97-AF65-F5344CB8AC3E}">
        <p14:creationId xmlns:p14="http://schemas.microsoft.com/office/powerpoint/2010/main" val="91896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From Multi- to Single-dimensional Rules</a:t>
            </a:r>
          </a:p>
        </p:txBody>
      </p:sp>
      <p:sp>
        <p:nvSpPr>
          <p:cNvPr id="3" name="Content Placeholder 2"/>
          <p:cNvSpPr>
            <a:spLocks noGrp="1"/>
          </p:cNvSpPr>
          <p:nvPr>
            <p:ph idx="1"/>
          </p:nvPr>
        </p:nvSpPr>
        <p:spPr/>
        <p:txBody>
          <a:bodyPr/>
          <a:lstStyle/>
          <a:p>
            <a:r>
              <a:rPr lang="en-GB" dirty="0"/>
              <a:t>Use predicate/value pairs as items</a:t>
            </a:r>
            <a:br>
              <a:rPr lang="en-GB" dirty="0"/>
            </a:br>
            <a:endParaRPr lang="en-GB" dirty="0"/>
          </a:p>
          <a:p>
            <a:pPr algn="ctr"/>
            <a:r>
              <a:rPr lang="en-GB" sz="2400" dirty="0"/>
              <a:t>age(</a:t>
            </a:r>
            <a:r>
              <a:rPr lang="en-GB" sz="2400" i="1" dirty="0"/>
              <a:t>x</a:t>
            </a:r>
            <a:r>
              <a:rPr lang="en-GB" sz="2400" dirty="0"/>
              <a:t>, {19-25}) </a:t>
            </a:r>
            <a:r>
              <a:rPr lang="en-GB" sz="2400" dirty="0">
                <a:latin typeface="ＭＳ ゴシック"/>
                <a:ea typeface="ＭＳ ゴシック"/>
                <a:cs typeface="ＭＳ ゴシック"/>
              </a:rPr>
              <a:t>∧</a:t>
            </a:r>
            <a:r>
              <a:rPr lang="en-GB" sz="2400" dirty="0"/>
              <a:t> buy(</a:t>
            </a:r>
            <a:r>
              <a:rPr lang="en-GB" sz="2400" i="1" dirty="0"/>
              <a:t>x</a:t>
            </a:r>
            <a:r>
              <a:rPr lang="en-GB" sz="2400" dirty="0"/>
              <a:t>, {chips}) </a:t>
            </a:r>
            <a:r>
              <a:rPr lang="en-GB" sz="2400" dirty="0">
                <a:latin typeface="Wingdings"/>
                <a:ea typeface="Wingdings"/>
                <a:cs typeface="Wingdings"/>
                <a:sym typeface="Wingdings"/>
              </a:rPr>
              <a:t></a:t>
            </a:r>
            <a:r>
              <a:rPr lang="en-GB" sz="2400" dirty="0"/>
              <a:t> buy(</a:t>
            </a:r>
            <a:r>
              <a:rPr lang="en-GB" sz="2400" i="1" dirty="0"/>
              <a:t>x</a:t>
            </a:r>
            <a:r>
              <a:rPr lang="en-GB" sz="2400" dirty="0"/>
              <a:t>, {coke})</a:t>
            </a:r>
          </a:p>
          <a:p>
            <a:pPr algn="ctr"/>
            <a:endParaRPr lang="en-GB" dirty="0"/>
          </a:p>
          <a:p>
            <a:pPr lvl="0" algn="ctr"/>
            <a:r>
              <a:rPr lang="en-GB" sz="2400" dirty="0">
                <a:solidFill>
                  <a:srgbClr val="000000"/>
                </a:solidFill>
              </a:rPr>
              <a:t>customer(</a:t>
            </a:r>
            <a:r>
              <a:rPr lang="en-GB" sz="2400" i="1" dirty="0">
                <a:solidFill>
                  <a:srgbClr val="000000"/>
                </a:solidFill>
              </a:rPr>
              <a:t>x</a:t>
            </a:r>
            <a:r>
              <a:rPr lang="en-GB" sz="2400" dirty="0">
                <a:solidFill>
                  <a:srgbClr val="000000"/>
                </a:solidFill>
              </a:rPr>
              <a:t>, {age=19-25}) </a:t>
            </a:r>
            <a:r>
              <a:rPr lang="en-GB" sz="2400" dirty="0">
                <a:solidFill>
                  <a:srgbClr val="000000"/>
                </a:solidFill>
                <a:latin typeface="ＭＳ ゴシック"/>
                <a:ea typeface="ＭＳ ゴシック"/>
                <a:cs typeface="ＭＳ ゴシック"/>
              </a:rPr>
              <a:t>∧</a:t>
            </a:r>
            <a:r>
              <a:rPr lang="en-GB" sz="2400" dirty="0">
                <a:solidFill>
                  <a:srgbClr val="000000"/>
                </a:solidFill>
              </a:rPr>
              <a:t> customer(</a:t>
            </a:r>
            <a:r>
              <a:rPr lang="en-GB" sz="2400" i="1" dirty="0">
                <a:solidFill>
                  <a:srgbClr val="000000"/>
                </a:solidFill>
              </a:rPr>
              <a:t>x</a:t>
            </a:r>
            <a:r>
              <a:rPr lang="en-GB" sz="2400" dirty="0">
                <a:solidFill>
                  <a:srgbClr val="000000"/>
                </a:solidFill>
              </a:rPr>
              <a:t>, {buy=chips}) </a:t>
            </a:r>
            <a:r>
              <a:rPr lang="en-GB" sz="2400" dirty="0">
                <a:solidFill>
                  <a:srgbClr val="000000"/>
                </a:solidFill>
                <a:latin typeface="Wingdings"/>
                <a:ea typeface="Wingdings"/>
                <a:cs typeface="Wingdings"/>
                <a:sym typeface="Wingdings"/>
              </a:rPr>
              <a:t></a:t>
            </a:r>
            <a:r>
              <a:rPr lang="en-GB" sz="2400" dirty="0">
                <a:solidFill>
                  <a:srgbClr val="000000"/>
                </a:solidFill>
              </a:rPr>
              <a:t> customer(</a:t>
            </a:r>
            <a:r>
              <a:rPr lang="en-GB" sz="2400" i="1" dirty="0">
                <a:solidFill>
                  <a:srgbClr val="000000"/>
                </a:solidFill>
              </a:rPr>
              <a:t>x</a:t>
            </a:r>
            <a:r>
              <a:rPr lang="en-GB" sz="2400" dirty="0">
                <a:solidFill>
                  <a:srgbClr val="000000"/>
                </a:solidFill>
              </a:rPr>
              <a:t>, {buy=coke})</a:t>
            </a:r>
          </a:p>
          <a:p>
            <a:pPr lvl="0" algn="ctr"/>
            <a:endParaRPr lang="en-GB" sz="2400" dirty="0">
              <a:solidFill>
                <a:srgbClr val="000000"/>
              </a:solidFill>
            </a:endParaRPr>
          </a:p>
          <a:p>
            <a:pPr lvl="0"/>
            <a:r>
              <a:rPr lang="en-GB" dirty="0">
                <a:solidFill>
                  <a:srgbClr val="000000"/>
                </a:solidFill>
              </a:rPr>
              <a:t>Simplified notation of single-dimensional rules</a:t>
            </a:r>
          </a:p>
          <a:p>
            <a:pPr algn="ctr"/>
            <a:r>
              <a:rPr lang="en-GB" sz="2400" dirty="0"/>
              <a:t>{diapers} </a:t>
            </a:r>
            <a:r>
              <a:rPr lang="en-GB" sz="2400" dirty="0">
                <a:sym typeface="Wingdings"/>
              </a:rPr>
              <a:t></a:t>
            </a:r>
            <a:r>
              <a:rPr lang="en-GB" sz="2400" dirty="0"/>
              <a:t> {coke}</a:t>
            </a:r>
          </a:p>
          <a:p>
            <a:pPr lvl="0" algn="ctr"/>
            <a:r>
              <a:rPr lang="en-GB" sz="2400" dirty="0"/>
              <a:t>{age=19-25, buy=chips} </a:t>
            </a:r>
            <a:r>
              <a:rPr lang="en-GB" sz="2400" dirty="0">
                <a:sym typeface="Wingdings"/>
              </a:rPr>
              <a:t></a:t>
            </a:r>
            <a:r>
              <a:rPr lang="en-GB" sz="2400" dirty="0"/>
              <a:t> {buy=coke}</a:t>
            </a:r>
          </a:p>
          <a:p>
            <a:pPr lvl="0"/>
            <a:endParaRPr lang="en-GB" dirty="0">
              <a:solidFill>
                <a:srgbClr val="000000"/>
              </a:solidFill>
            </a:endParaRPr>
          </a:p>
          <a:p>
            <a:pPr lvl="0" algn="ctr"/>
            <a:endParaRPr lang="en-GB" sz="2400" dirty="0">
              <a:solidFill>
                <a:srgbClr val="000000"/>
              </a:solidFill>
            </a:endParaRPr>
          </a:p>
          <a:p>
            <a:pPr algn="ctr"/>
            <a:endParaRPr lang="en-GB"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
        <p:nvSpPr>
          <p:cNvPr id="5" name="Down Arrow 4"/>
          <p:cNvSpPr/>
          <p:nvPr/>
        </p:nvSpPr>
        <p:spPr bwMode="auto">
          <a:xfrm>
            <a:off x="4125280" y="2924944"/>
            <a:ext cx="360040" cy="4320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39025106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06D9-24E2-BB4F-A973-CEC1FE1F22C6}"/>
              </a:ext>
            </a:extLst>
          </p:cNvPr>
          <p:cNvSpPr>
            <a:spLocks noGrp="1"/>
          </p:cNvSpPr>
          <p:nvPr>
            <p:ph type="title"/>
          </p:nvPr>
        </p:nvSpPr>
        <p:spPr/>
        <p:txBody>
          <a:bodyPr/>
          <a:lstStyle/>
          <a:p>
            <a:r>
              <a:rPr lang="en-US"/>
              <a:t>In the first pass over the database of the FP Growth algorithm</a:t>
            </a:r>
          </a:p>
        </p:txBody>
      </p:sp>
      <p:sp>
        <p:nvSpPr>
          <p:cNvPr id="3" name="Content Placeholder 2">
            <a:extLst>
              <a:ext uri="{FF2B5EF4-FFF2-40B4-BE49-F238E27FC236}">
                <a16:creationId xmlns:a16="http://schemas.microsoft.com/office/drawing/2014/main" id="{F45970C6-3DF0-2448-B17D-E4E549CAD826}"/>
              </a:ext>
            </a:extLst>
          </p:cNvPr>
          <p:cNvSpPr>
            <a:spLocks noGrp="1"/>
          </p:cNvSpPr>
          <p:nvPr>
            <p:ph idx="1"/>
          </p:nvPr>
        </p:nvSpPr>
        <p:spPr/>
        <p:txBody>
          <a:bodyPr/>
          <a:lstStyle/>
          <a:p>
            <a:pPr marL="514350" indent="-514350">
              <a:buFont typeface="+mj-lt"/>
              <a:buAutoNum type="alphaUcPeriod"/>
            </a:pPr>
            <a:r>
              <a:rPr lang="en-US"/>
              <a:t>Frequent itemsets are extracted</a:t>
            </a:r>
          </a:p>
          <a:p>
            <a:pPr marL="514350" indent="-514350">
              <a:buFont typeface="+mj-lt"/>
              <a:buAutoNum type="alphaUcPeriod"/>
            </a:pPr>
            <a:r>
              <a:rPr lang="en-US"/>
              <a:t>A tree structure is constructed</a:t>
            </a:r>
          </a:p>
          <a:p>
            <a:pPr marL="514350" indent="-514350">
              <a:buFont typeface="+mj-lt"/>
              <a:buAutoNum type="alphaUcPeriod"/>
            </a:pPr>
            <a:r>
              <a:rPr lang="en-US"/>
              <a:t>The frequency of itemsets is computed</a:t>
            </a:r>
          </a:p>
          <a:p>
            <a:pPr marL="514350" indent="-514350">
              <a:buFont typeface="+mj-lt"/>
              <a:buAutoNum type="alphaUcPeriod"/>
            </a:pPr>
            <a:r>
              <a:rPr lang="en-US"/>
              <a:t>Prefixes among itemsets are determined</a:t>
            </a:r>
          </a:p>
          <a:p>
            <a:pPr marL="514350" indent="-514350">
              <a:buFont typeface="+mj-lt"/>
              <a:buAutoNum type="alphaUcPeriod"/>
            </a:pPr>
            <a:endParaRPr lang="en-US"/>
          </a:p>
        </p:txBody>
      </p:sp>
      <p:sp>
        <p:nvSpPr>
          <p:cNvPr id="4" name="Footer Placeholder 3">
            <a:extLst>
              <a:ext uri="{FF2B5EF4-FFF2-40B4-BE49-F238E27FC236}">
                <a16:creationId xmlns:a16="http://schemas.microsoft.com/office/drawing/2014/main" id="{BB41A942-13B6-1D47-A779-EE41308385F5}"/>
              </a:ext>
            </a:extLst>
          </p:cNvPr>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3831269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dirty="0">
                <a:ea typeface="MS PGothic" charset="-128"/>
              </a:rPr>
              <a:t>The FP tree below is …</a:t>
            </a:r>
          </a:p>
        </p:txBody>
      </p:sp>
      <p:sp>
        <p:nvSpPr>
          <p:cNvPr id="13314" name="TPAnswers"/>
          <p:cNvSpPr>
            <a:spLocks noGrp="1"/>
          </p:cNvSpPr>
          <p:nvPr>
            <p:ph idx="1"/>
            <p:custDataLst>
              <p:tags r:id="rId2"/>
            </p:custDataLst>
          </p:nvPr>
        </p:nvSpPr>
        <p:spPr/>
        <p:txBody>
          <a:bodyPr>
            <a:noAutofit/>
          </a:bodyPr>
          <a:lstStyle/>
          <a:p>
            <a:pPr marL="514350" indent="-514350">
              <a:buFont typeface="Arial" charset="0"/>
              <a:buAutoNum type="alphaUcPeriod"/>
            </a:pPr>
            <a:r>
              <a:rPr lang="en-US" altLang="en-US" sz="2400" dirty="0">
                <a:ea typeface="MS PGothic" charset="-128"/>
              </a:rPr>
              <a:t>not valid, b is missing</a:t>
            </a:r>
          </a:p>
          <a:p>
            <a:pPr marL="514350" indent="-514350">
              <a:buFont typeface="Arial" charset="0"/>
              <a:buAutoNum type="alphaUcPeriod"/>
            </a:pPr>
            <a:r>
              <a:rPr lang="en-US" altLang="en-US" sz="2400" dirty="0">
                <a:ea typeface="MS PGothic" charset="-128"/>
              </a:rPr>
              <a:t>not valid, since count at leaf level larger than 1</a:t>
            </a:r>
          </a:p>
          <a:p>
            <a:pPr marL="514350" indent="-514350">
              <a:buFont typeface="Arial" charset="0"/>
              <a:buAutoNum type="alphaUcPeriod"/>
            </a:pPr>
            <a:r>
              <a:rPr lang="en-US" altLang="en-US" sz="2400" dirty="0">
                <a:ea typeface="MS PGothic" charset="-128"/>
              </a:rPr>
              <a:t>possible, with 2 transactions {a}</a:t>
            </a:r>
          </a:p>
          <a:p>
            <a:pPr marL="514350" indent="-514350">
              <a:buFont typeface="Arial" charset="0"/>
              <a:buAutoNum type="alphaUcPeriod"/>
            </a:pPr>
            <a:r>
              <a:rPr lang="en-US" altLang="en-US" sz="2400" dirty="0">
                <a:ea typeface="MS PGothic" charset="-128"/>
              </a:rPr>
              <a:t>possible, with 2 transactions {</a:t>
            </a:r>
            <a:r>
              <a:rPr lang="en-US" altLang="en-US" sz="2400" dirty="0" err="1">
                <a:ea typeface="MS PGothic" charset="-128"/>
              </a:rPr>
              <a:t>a,c</a:t>
            </a:r>
            <a:r>
              <a:rPr lang="en-US" altLang="en-US" sz="2400" dirty="0">
                <a:ea typeface="MS PGothic" charset="-128"/>
              </a:rPr>
              <a:t>}</a:t>
            </a:r>
          </a:p>
        </p:txBody>
      </p:sp>
      <p:sp>
        <p:nvSpPr>
          <p:cNvPr id="2" name="Footer Placeholder 1">
            <a:extLst>
              <a:ext uri="{FF2B5EF4-FFF2-40B4-BE49-F238E27FC236}">
                <a16:creationId xmlns:a16="http://schemas.microsoft.com/office/drawing/2014/main" id="{E051BD4C-E06F-1947-AE04-48E89BCD8E14}"/>
              </a:ext>
            </a:extLst>
          </p:cNvPr>
          <p:cNvSpPr>
            <a:spLocks noGrp="1"/>
          </p:cNvSpPr>
          <p:nvPr>
            <p:ph type="ftr" sz="quarter" idx="10"/>
          </p:nvPr>
        </p:nvSpPr>
        <p:spPr/>
        <p:txBody>
          <a:bodyPr/>
          <a:lstStyle/>
          <a:p>
            <a:pPr>
              <a:defRPr/>
            </a:pPr>
            <a:r>
              <a:rPr lang="en-US"/>
              <a:t>©2021, Karl Aberer, EPFL-IC, Laboratoire de systèmes d'informations répartis </a:t>
            </a:r>
          </a:p>
        </p:txBody>
      </p:sp>
      <p:sp>
        <p:nvSpPr>
          <p:cNvPr id="5" name="Oval 4"/>
          <p:cNvSpPr/>
          <p:nvPr/>
        </p:nvSpPr>
        <p:spPr>
          <a:xfrm>
            <a:off x="1879246" y="3643737"/>
            <a:ext cx="360040" cy="360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cs typeface="Calibri" panose="020F0502020204030204" pitchFamily="34" charset="0"/>
            </a:endParaRPr>
          </a:p>
        </p:txBody>
      </p:sp>
      <p:sp>
        <p:nvSpPr>
          <p:cNvPr id="6" name="Oval 5"/>
          <p:cNvSpPr/>
          <p:nvPr/>
        </p:nvSpPr>
        <p:spPr>
          <a:xfrm>
            <a:off x="1879246" y="4236234"/>
            <a:ext cx="360040" cy="360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cs typeface="Calibri" panose="020F0502020204030204" pitchFamily="34" charset="0"/>
            </a:endParaRPr>
          </a:p>
        </p:txBody>
      </p:sp>
      <p:sp>
        <p:nvSpPr>
          <p:cNvPr id="7" name="Oval 6"/>
          <p:cNvSpPr/>
          <p:nvPr/>
        </p:nvSpPr>
        <p:spPr>
          <a:xfrm>
            <a:off x="1879246" y="4828732"/>
            <a:ext cx="360040" cy="360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cs typeface="Calibri" panose="020F0502020204030204" pitchFamily="34" charset="0"/>
            </a:endParaRPr>
          </a:p>
        </p:txBody>
      </p:sp>
      <p:cxnSp>
        <p:nvCxnSpPr>
          <p:cNvPr id="8" name="Straight Connector 7"/>
          <p:cNvCxnSpPr>
            <a:stCxn id="6" idx="4"/>
            <a:endCxn id="9" idx="0"/>
          </p:cNvCxnSpPr>
          <p:nvPr/>
        </p:nvCxnSpPr>
        <p:spPr>
          <a:xfrm>
            <a:off x="2059266" y="4003777"/>
            <a:ext cx="0" cy="232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9" idx="4"/>
            <a:endCxn id="10" idx="0"/>
          </p:cNvCxnSpPr>
          <p:nvPr/>
        </p:nvCxnSpPr>
        <p:spPr>
          <a:xfrm>
            <a:off x="2059266" y="4596274"/>
            <a:ext cx="0" cy="2324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55776" y="3573016"/>
            <a:ext cx="649537" cy="461665"/>
          </a:xfrm>
          <a:prstGeom prst="rect">
            <a:avLst/>
          </a:prstGeom>
          <a:noFill/>
        </p:spPr>
        <p:txBody>
          <a:bodyPr wrap="none" rtlCol="0">
            <a:spAutoFit/>
          </a:bodyPr>
          <a:lstStyle/>
          <a:p>
            <a:r>
              <a:rPr lang="en-US" sz="2400">
                <a:latin typeface="Calibri" panose="020F0502020204030204" pitchFamily="34" charset="0"/>
                <a:cs typeface="Calibri" panose="020F0502020204030204" pitchFamily="34" charset="0"/>
              </a:rPr>
              <a:t>null</a:t>
            </a:r>
          </a:p>
        </p:txBody>
      </p:sp>
      <p:sp>
        <p:nvSpPr>
          <p:cNvPr id="11" name="TextBox 10"/>
          <p:cNvSpPr txBox="1"/>
          <p:nvPr/>
        </p:nvSpPr>
        <p:spPr>
          <a:xfrm>
            <a:off x="2595852" y="4204237"/>
            <a:ext cx="569387"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a:3</a:t>
            </a:r>
          </a:p>
        </p:txBody>
      </p:sp>
      <p:sp>
        <p:nvSpPr>
          <p:cNvPr id="12" name="TextBox 11"/>
          <p:cNvSpPr txBox="1"/>
          <p:nvPr/>
        </p:nvSpPr>
        <p:spPr>
          <a:xfrm>
            <a:off x="2593025" y="4838256"/>
            <a:ext cx="551754"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c</a:t>
            </a:r>
            <a:r>
              <a:rPr lang="en-US" sz="2400">
                <a:latin typeface="Calibri" panose="020F0502020204030204" pitchFamily="34" charset="0"/>
                <a:cs typeface="Calibri" panose="020F0502020204030204" pitchFamily="34" charset="0"/>
              </a:rPr>
              <a:t>:2</a:t>
            </a:r>
            <a:endParaRPr lang="en-US" sz="2400" dirty="0">
              <a:latin typeface="Calibri" panose="020F0502020204030204" pitchFamily="34" charset="0"/>
              <a:cs typeface="Calibri" panose="020F0502020204030204" pitchFamily="34"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FP Growth</a:t>
            </a:r>
          </a:p>
        </p:txBody>
      </p:sp>
      <p:sp>
        <p:nvSpPr>
          <p:cNvPr id="3" name="Content Placeholder 2"/>
          <p:cNvSpPr>
            <a:spLocks noGrp="1"/>
          </p:cNvSpPr>
          <p:nvPr>
            <p:ph idx="1"/>
          </p:nvPr>
        </p:nvSpPr>
        <p:spPr/>
        <p:txBody>
          <a:bodyPr/>
          <a:lstStyle/>
          <a:p>
            <a:r>
              <a:rPr lang="en-US" dirty="0"/>
              <a:t>Advantages</a:t>
            </a:r>
          </a:p>
          <a:p>
            <a:pPr lvl="1"/>
            <a:r>
              <a:rPr lang="en-US" dirty="0"/>
              <a:t>Only 2 passes over the dataset</a:t>
            </a:r>
          </a:p>
          <a:p>
            <a:pPr lvl="1"/>
            <a:r>
              <a:rPr lang="en-US" dirty="0"/>
              <a:t>Compresses dataset</a:t>
            </a:r>
          </a:p>
          <a:p>
            <a:pPr lvl="1"/>
            <a:r>
              <a:rPr lang="en-US" dirty="0"/>
              <a:t>(Generally) much faster than </a:t>
            </a:r>
            <a:r>
              <a:rPr lang="en-US" dirty="0" err="1"/>
              <a:t>Apriori</a:t>
            </a:r>
            <a:endParaRPr lang="en-US" dirty="0"/>
          </a:p>
          <a:p>
            <a:r>
              <a:rPr lang="en-US" dirty="0"/>
              <a:t>Disadvantages</a:t>
            </a:r>
          </a:p>
          <a:p>
            <a:pPr lvl="1"/>
            <a:r>
              <a:rPr lang="en-US" dirty="0"/>
              <a:t>Works less efficiently for high support thresholds</a:t>
            </a:r>
          </a:p>
          <a:p>
            <a:pPr lvl="1"/>
            <a:r>
              <a:rPr lang="en-US" dirty="0"/>
              <a:t>Has to run in main memory</a:t>
            </a:r>
          </a:p>
          <a:p>
            <a:pPr lvl="1"/>
            <a:r>
              <a:rPr lang="en-US" dirty="0"/>
              <a:t>Difficult to find distributed implementation</a:t>
            </a:r>
          </a:p>
          <a:p>
            <a:pPr lvl="1"/>
            <a:endParaRPr lang="en-US"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263272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Comparison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339" y="1341438"/>
            <a:ext cx="7341897" cy="5029200"/>
          </a:xfrm>
        </p:spPr>
      </p:pic>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998076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 of Data Mining Algorithms</a:t>
            </a:r>
          </a:p>
        </p:txBody>
      </p:sp>
      <p:sp>
        <p:nvSpPr>
          <p:cNvPr id="3" name="Content Placeholder 2"/>
          <p:cNvSpPr>
            <a:spLocks noGrp="1"/>
          </p:cNvSpPr>
          <p:nvPr>
            <p:ph idx="1"/>
          </p:nvPr>
        </p:nvSpPr>
        <p:spPr/>
        <p:txBody>
          <a:bodyPr/>
          <a:lstStyle/>
          <a:p>
            <a:pPr marL="514350" indent="-514350">
              <a:buFont typeface="+mj-lt"/>
              <a:buAutoNum type="arabicPeriod"/>
            </a:pPr>
            <a:r>
              <a:rPr lang="en-GB" dirty="0"/>
              <a:t>Pattern structure/model representation</a:t>
            </a:r>
          </a:p>
          <a:p>
            <a:pPr marL="1257300" lvl="1" indent="-514350">
              <a:buFont typeface="Lucida Grande"/>
              <a:buChar char="-"/>
            </a:pPr>
            <a:r>
              <a:rPr lang="en-GB" b="1" dirty="0"/>
              <a:t>a</a:t>
            </a:r>
            <a:r>
              <a:rPr lang="en-GB" sz="2800" b="1" dirty="0"/>
              <a:t>ssociation rules</a:t>
            </a:r>
            <a:endParaRPr lang="en-GB" dirty="0"/>
          </a:p>
          <a:p>
            <a:pPr marL="514350" indent="-514350">
              <a:buFont typeface="+mj-lt"/>
              <a:buAutoNum type="arabicPeriod"/>
            </a:pPr>
            <a:r>
              <a:rPr lang="en-GB" dirty="0"/>
              <a:t>Scoring function</a:t>
            </a:r>
          </a:p>
          <a:p>
            <a:pPr marL="1257300" lvl="1" indent="-514350">
              <a:buFont typeface="Lucida Grande"/>
              <a:buChar char="-"/>
            </a:pPr>
            <a:r>
              <a:rPr lang="en-GB" b="1" dirty="0"/>
              <a:t>support, confidence</a:t>
            </a:r>
          </a:p>
          <a:p>
            <a:pPr marL="514350" indent="-514350">
              <a:buFont typeface="+mj-lt"/>
              <a:buAutoNum type="arabicPeriod"/>
            </a:pPr>
            <a:r>
              <a:rPr lang="en-GB" dirty="0"/>
              <a:t>Optimisation and search</a:t>
            </a:r>
          </a:p>
          <a:p>
            <a:pPr marL="1257300" lvl="1" indent="-514350"/>
            <a:r>
              <a:rPr lang="en-GB" b="1" dirty="0"/>
              <a:t>JOIN, PRUNE</a:t>
            </a:r>
          </a:p>
          <a:p>
            <a:pPr marL="1257300" lvl="1" indent="-514350"/>
            <a:r>
              <a:rPr lang="en-GB" b="1" dirty="0"/>
              <a:t>FP-Tree, ordering of items</a:t>
            </a:r>
          </a:p>
          <a:p>
            <a:pPr marL="514350" indent="-514350">
              <a:buFont typeface="+mj-lt"/>
              <a:buAutoNum type="arabicPeriod"/>
            </a:pPr>
            <a:r>
              <a:rPr lang="en-GB" dirty="0"/>
              <a:t>Data management</a:t>
            </a:r>
          </a:p>
          <a:p>
            <a:pPr marL="1257300" lvl="1" indent="-514350"/>
            <a:r>
              <a:rPr lang="en-GB" b="1" dirty="0"/>
              <a:t>transaction reduction, partitioning, sampling</a:t>
            </a:r>
          </a:p>
          <a:p>
            <a:pPr marL="1257300" lvl="1" indent="-514350"/>
            <a:endParaRPr lang="en-GB" b="1" dirty="0"/>
          </a:p>
          <a:p>
            <a:pPr marL="514350" indent="-514350">
              <a:buFont typeface="Lucida Grande"/>
              <a:buChar char="-"/>
            </a:pPr>
            <a:endParaRPr lang="en-GB" b="1" dirty="0">
              <a:solidFill>
                <a:srgbClr val="FF0000"/>
              </a:solidFill>
            </a:endParaRP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791433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fr-CH"/>
              <a:t>©2021, Karl Aberer, EPFL-IC, Laboratoire de systèmes d'informations répartis </a:t>
            </a:r>
            <a:endParaRPr lang="en-GB"/>
          </a:p>
        </p:txBody>
      </p:sp>
      <p:sp>
        <p:nvSpPr>
          <p:cNvPr id="27651" name="Rectangle 2"/>
          <p:cNvSpPr>
            <a:spLocks noGrp="1" noChangeArrowheads="1"/>
          </p:cNvSpPr>
          <p:nvPr>
            <p:ph type="title"/>
          </p:nvPr>
        </p:nvSpPr>
        <p:spPr>
          <a:noFill/>
        </p:spPr>
        <p:txBody>
          <a:bodyPr lIns="92075" tIns="46038" rIns="92075" bIns="46038"/>
          <a:lstStyle/>
          <a:p>
            <a:pPr eaLnBrk="1" hangingPunct="1"/>
            <a:r>
              <a:rPr lang="en-US"/>
              <a:t>References</a:t>
            </a:r>
          </a:p>
        </p:txBody>
      </p:sp>
      <p:sp>
        <p:nvSpPr>
          <p:cNvPr id="27652" name="Rectangle 3"/>
          <p:cNvSpPr>
            <a:spLocks noGrp="1" noChangeArrowheads="1"/>
          </p:cNvSpPr>
          <p:nvPr>
            <p:ph type="body" idx="1"/>
          </p:nvPr>
        </p:nvSpPr>
        <p:spPr>
          <a:noFill/>
        </p:spPr>
        <p:txBody>
          <a:bodyPr lIns="92075" tIns="46038" rIns="92075" bIns="46038"/>
          <a:lstStyle/>
          <a:p>
            <a:pPr eaLnBrk="1" hangingPunct="1"/>
            <a:r>
              <a:rPr lang="en-US" sz="2400" dirty="0"/>
              <a:t>Textbook</a:t>
            </a:r>
            <a:endParaRPr lang="en-US" sz="1400" dirty="0"/>
          </a:p>
          <a:p>
            <a:pPr lvl="1" eaLnBrk="1" hangingPunct="1"/>
            <a:r>
              <a:rPr lang="en-US" sz="2000" dirty="0"/>
              <a:t>http://</a:t>
            </a:r>
            <a:r>
              <a:rPr lang="en-US" sz="2000" dirty="0" err="1"/>
              <a:t>www.mmds.org</a:t>
            </a:r>
            <a:r>
              <a:rPr lang="en-US" sz="2000" dirty="0"/>
              <a:t>/</a:t>
            </a:r>
            <a:r>
              <a:rPr lang="en-US" sz="2000" dirty="0" err="1"/>
              <a:t>mmds</a:t>
            </a:r>
            <a:r>
              <a:rPr lang="en-US" sz="2000" dirty="0"/>
              <a:t>/v2.1/ch06-assocrules.pdf</a:t>
            </a:r>
          </a:p>
          <a:p>
            <a:pPr lvl="1" eaLnBrk="1" hangingPunct="1"/>
            <a:r>
              <a:rPr lang="en-US" sz="2000" dirty="0"/>
              <a:t>Jiawei Han, </a:t>
            </a:r>
            <a:r>
              <a:rPr lang="en-US" sz="2000" i="1" dirty="0"/>
              <a:t>Data Mining: concepts and techniques</a:t>
            </a:r>
            <a:r>
              <a:rPr lang="en-US" sz="2000" dirty="0"/>
              <a:t>, Morgan Kaufman, 2000, ISBN 1-55860-489-8</a:t>
            </a:r>
          </a:p>
          <a:p>
            <a:pPr lvl="1" eaLnBrk="1" hangingPunct="1"/>
            <a:r>
              <a:rPr lang="en-US" sz="2000" dirty="0"/>
              <a:t>Pang-Ning Tan, Michael Steinbach, </a:t>
            </a:r>
            <a:r>
              <a:rPr lang="en-US" sz="2000" dirty="0" err="1"/>
              <a:t>Vipin</a:t>
            </a:r>
            <a:r>
              <a:rPr lang="en-US" sz="2000" dirty="0"/>
              <a:t> Kumar: </a:t>
            </a:r>
            <a:r>
              <a:rPr lang="en-US" sz="2000" i="1" dirty="0"/>
              <a:t>Introduction to Data Mining</a:t>
            </a:r>
            <a:r>
              <a:rPr lang="en-US" sz="2000" dirty="0"/>
              <a:t>, Addison-Wesley. Chapter 6: Association Analysis: Basic Concepts and Algorithms</a:t>
            </a:r>
            <a:endParaRPr lang="en-US" sz="1400" dirty="0"/>
          </a:p>
          <a:p>
            <a:pPr eaLnBrk="1" hangingPunct="1">
              <a:lnSpc>
                <a:spcPct val="110000"/>
              </a:lnSpc>
            </a:pPr>
            <a:r>
              <a:rPr lang="en-US" sz="2400" dirty="0"/>
              <a:t>Some relevant research literature</a:t>
            </a:r>
          </a:p>
          <a:p>
            <a:pPr lvl="1" eaLnBrk="1" hangingPunct="1"/>
            <a:r>
              <a:rPr lang="en-US" sz="2000" dirty="0"/>
              <a:t>R. </a:t>
            </a:r>
            <a:r>
              <a:rPr lang="en-US" sz="2000" dirty="0" err="1"/>
              <a:t>Agrawal</a:t>
            </a:r>
            <a:r>
              <a:rPr lang="en-US" sz="2000" dirty="0"/>
              <a:t>, T. </a:t>
            </a:r>
            <a:r>
              <a:rPr lang="en-US" sz="2000" dirty="0" err="1"/>
              <a:t>Imielinski</a:t>
            </a:r>
            <a:r>
              <a:rPr lang="en-US" sz="2000" dirty="0"/>
              <a:t>, and A. Swami.  </a:t>
            </a:r>
            <a:r>
              <a:rPr lang="en-US" sz="2000" i="1" dirty="0"/>
              <a:t>Mining association rules between sets of items in large databases</a:t>
            </a:r>
            <a:r>
              <a:rPr lang="en-US" sz="2000" dirty="0"/>
              <a:t>.  SIGMOD'93, 207-216, Washington, D.C.</a:t>
            </a:r>
          </a:p>
          <a:p>
            <a:pPr lvl="1" eaLnBrk="1" hangingPunct="1"/>
            <a:r>
              <a:rPr lang="en-US" sz="2000" dirty="0"/>
              <a:t>J. Han, J. Pei and Y. Yin. </a:t>
            </a:r>
            <a:r>
              <a:rPr lang="en-US" sz="2000" i="1" dirty="0"/>
              <a:t>Mining Frequent patterns without candidate generation</a:t>
            </a:r>
            <a:r>
              <a:rPr lang="en-US" sz="2000" dirty="0"/>
              <a:t>. SIGMOD 2000, 1–12.</a:t>
            </a:r>
          </a:p>
          <a:p>
            <a:pPr lvl="1" eaLnBrk="1" hangingPunct="1">
              <a:lnSpc>
                <a:spcPct val="110000"/>
              </a:lnSpc>
            </a:pPr>
            <a:endParaRPr lang="en-US" sz="2000" dirty="0"/>
          </a:p>
          <a:p>
            <a:pPr eaLnBrk="1" hangingPunct="1">
              <a:lnSpc>
                <a:spcPct val="110000"/>
              </a:lnSpc>
              <a:buFontTx/>
              <a:buChar char="–"/>
            </a:pPr>
            <a:endParaRPr lang="en-US" sz="1200" dirty="0"/>
          </a:p>
        </p:txBody>
      </p:sp>
    </p:spTree>
    <p:extLst>
      <p:ext uri="{BB962C8B-B14F-4D97-AF65-F5344CB8AC3E}">
        <p14:creationId xmlns:p14="http://schemas.microsoft.com/office/powerpoint/2010/main" val="3803022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Scoring Function</a:t>
            </a:r>
          </a:p>
        </p:txBody>
      </p:sp>
      <p:sp>
        <p:nvSpPr>
          <p:cNvPr id="3" name="Content Placeholder 2"/>
          <p:cNvSpPr>
            <a:spLocks noGrp="1"/>
          </p:cNvSpPr>
          <p:nvPr>
            <p:ph idx="1"/>
          </p:nvPr>
        </p:nvSpPr>
        <p:spPr/>
        <p:txBody>
          <a:bodyPr/>
          <a:lstStyle/>
          <a:p>
            <a:endParaRPr lang="en-GB" sz="2400" dirty="0"/>
          </a:p>
          <a:p>
            <a:endParaRPr lang="en-GB" sz="2400" dirty="0"/>
          </a:p>
          <a:p>
            <a:endParaRPr lang="en-GB" sz="2400" dirty="0"/>
          </a:p>
          <a:p>
            <a:endParaRPr lang="en-GB" sz="2400" dirty="0"/>
          </a:p>
          <a:p>
            <a:endParaRPr lang="en-GB" sz="2400" dirty="0"/>
          </a:p>
          <a:p>
            <a:endParaRPr lang="en-GB" sz="2400" dirty="0"/>
          </a:p>
          <a:p>
            <a:endParaRPr lang="en-GB" sz="2400" b="1" dirty="0"/>
          </a:p>
          <a:p>
            <a:r>
              <a:rPr lang="en-GB" sz="2400" b="1" dirty="0"/>
              <a:t>Support</a:t>
            </a:r>
            <a:r>
              <a:rPr lang="en-GB" sz="2400" dirty="0"/>
              <a:t>: probability that body and head occur in transaction	p({body, head})</a:t>
            </a:r>
          </a:p>
          <a:p>
            <a:r>
              <a:rPr lang="en-GB" sz="2400" b="1" dirty="0"/>
              <a:t>Confidence</a:t>
            </a:r>
            <a:r>
              <a:rPr lang="en-GB" sz="2400" dirty="0"/>
              <a:t>: probability that if body occurs, also head occurs	p({head} | {body})</a:t>
            </a:r>
          </a:p>
          <a:p>
            <a:endParaRPr lang="en-GB" sz="2400" dirty="0"/>
          </a:p>
          <a:p>
            <a:endParaRPr lang="en-GB" sz="2400" dirty="0"/>
          </a:p>
          <a:p>
            <a:endParaRPr lang="en-GB" sz="24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pSp>
        <p:nvGrpSpPr>
          <p:cNvPr id="5" name="Group 13"/>
          <p:cNvGrpSpPr>
            <a:grpSpLocks/>
          </p:cNvGrpSpPr>
          <p:nvPr/>
        </p:nvGrpSpPr>
        <p:grpSpPr bwMode="auto">
          <a:xfrm>
            <a:off x="251522" y="1340772"/>
            <a:ext cx="3967559" cy="2638425"/>
            <a:chOff x="183" y="864"/>
            <a:chExt cx="2307" cy="1662"/>
          </a:xfrm>
        </p:grpSpPr>
        <p:sp>
          <p:nvSpPr>
            <p:cNvPr id="6" name="Oval 4"/>
            <p:cNvSpPr>
              <a:spLocks noChangeArrowheads="1"/>
            </p:cNvSpPr>
            <p:nvPr/>
          </p:nvSpPr>
          <p:spPr bwMode="auto">
            <a:xfrm>
              <a:off x="432" y="1248"/>
              <a:ext cx="1200" cy="864"/>
            </a:xfrm>
            <a:prstGeom prst="ellipse">
              <a:avLst/>
            </a:prstGeom>
            <a:noFill/>
            <a:ln w="25400">
              <a:solidFill>
                <a:schemeClr val="tx2"/>
              </a:solidFill>
              <a:round/>
              <a:headEnd/>
              <a:tailEnd/>
            </a:ln>
          </p:spPr>
          <p:txBody>
            <a:bodyPr wrap="none" anchor="ctr"/>
            <a:lstStyle/>
            <a:p>
              <a:endParaRPr lang="fr-FR"/>
            </a:p>
          </p:txBody>
        </p:sp>
        <p:sp>
          <p:nvSpPr>
            <p:cNvPr id="7" name="Oval 5"/>
            <p:cNvSpPr>
              <a:spLocks noChangeArrowheads="1"/>
            </p:cNvSpPr>
            <p:nvPr/>
          </p:nvSpPr>
          <p:spPr bwMode="auto">
            <a:xfrm>
              <a:off x="864" y="1248"/>
              <a:ext cx="1200" cy="960"/>
            </a:xfrm>
            <a:prstGeom prst="ellipse">
              <a:avLst/>
            </a:prstGeom>
            <a:noFill/>
            <a:ln w="25400">
              <a:solidFill>
                <a:schemeClr val="hlink"/>
              </a:solidFill>
              <a:round/>
              <a:headEnd/>
              <a:tailEnd/>
            </a:ln>
          </p:spPr>
          <p:txBody>
            <a:bodyPr wrap="none" anchor="ctr"/>
            <a:lstStyle/>
            <a:p>
              <a:endParaRPr lang="fr-FR"/>
            </a:p>
          </p:txBody>
        </p:sp>
        <p:sp>
          <p:nvSpPr>
            <p:cNvPr id="8" name="Line 6"/>
            <p:cNvSpPr>
              <a:spLocks noChangeShapeType="1"/>
            </p:cNvSpPr>
            <p:nvPr/>
          </p:nvSpPr>
          <p:spPr bwMode="auto">
            <a:xfrm flipH="1">
              <a:off x="576" y="1680"/>
              <a:ext cx="144" cy="480"/>
            </a:xfrm>
            <a:prstGeom prst="line">
              <a:avLst/>
            </a:prstGeom>
            <a:noFill/>
            <a:ln w="12700">
              <a:solidFill>
                <a:schemeClr val="tx2"/>
              </a:solidFill>
              <a:round/>
              <a:headEnd type="none" w="sm" len="sm"/>
              <a:tailEnd type="none" w="sm" len="sm"/>
            </a:ln>
          </p:spPr>
          <p:txBody>
            <a:bodyPr/>
            <a:lstStyle/>
            <a:p>
              <a:endParaRPr lang="en-US"/>
            </a:p>
          </p:txBody>
        </p:sp>
        <p:sp>
          <p:nvSpPr>
            <p:cNvPr id="9" name="Line 7"/>
            <p:cNvSpPr>
              <a:spLocks noChangeShapeType="1"/>
            </p:cNvSpPr>
            <p:nvPr/>
          </p:nvSpPr>
          <p:spPr bwMode="auto">
            <a:xfrm flipV="1">
              <a:off x="1776" y="1296"/>
              <a:ext cx="144" cy="432"/>
            </a:xfrm>
            <a:prstGeom prst="line">
              <a:avLst/>
            </a:prstGeom>
            <a:noFill/>
            <a:ln w="12700">
              <a:solidFill>
                <a:schemeClr val="hlink"/>
              </a:solidFill>
              <a:round/>
              <a:headEnd type="none" w="sm" len="sm"/>
              <a:tailEnd type="none" w="sm" len="sm"/>
            </a:ln>
          </p:spPr>
          <p:txBody>
            <a:bodyPr/>
            <a:lstStyle/>
            <a:p>
              <a:endParaRPr lang="en-US"/>
            </a:p>
          </p:txBody>
        </p:sp>
        <p:sp>
          <p:nvSpPr>
            <p:cNvPr id="10" name="Line 8"/>
            <p:cNvSpPr>
              <a:spLocks noChangeShapeType="1"/>
            </p:cNvSpPr>
            <p:nvPr/>
          </p:nvSpPr>
          <p:spPr bwMode="auto">
            <a:xfrm flipH="1" flipV="1">
              <a:off x="1200" y="1152"/>
              <a:ext cx="48" cy="576"/>
            </a:xfrm>
            <a:prstGeom prst="line">
              <a:avLst/>
            </a:prstGeom>
            <a:noFill/>
            <a:ln w="12700">
              <a:solidFill>
                <a:schemeClr val="accent1"/>
              </a:solidFill>
              <a:round/>
              <a:headEnd type="none" w="sm" len="sm"/>
              <a:tailEnd type="none" w="sm" len="sm"/>
            </a:ln>
          </p:spPr>
          <p:txBody>
            <a:bodyPr/>
            <a:lstStyle/>
            <a:p>
              <a:endParaRPr lang="en-US"/>
            </a:p>
          </p:txBody>
        </p:sp>
        <p:sp>
          <p:nvSpPr>
            <p:cNvPr id="11" name="Rectangle 9"/>
            <p:cNvSpPr>
              <a:spLocks noChangeArrowheads="1"/>
            </p:cNvSpPr>
            <p:nvPr/>
          </p:nvSpPr>
          <p:spPr bwMode="auto">
            <a:xfrm>
              <a:off x="1632" y="960"/>
              <a:ext cx="768" cy="312"/>
            </a:xfrm>
            <a:prstGeom prst="rect">
              <a:avLst/>
            </a:prstGeom>
            <a:noFill/>
            <a:ln w="9525">
              <a:noFill/>
              <a:miter lim="800000"/>
              <a:headEnd/>
              <a:tailEnd/>
            </a:ln>
          </p:spPr>
          <p:txBody>
            <a:bodyPr lIns="92075" tIns="46038" rIns="92075" bIns="46038">
              <a:spAutoFit/>
            </a:bodyPr>
            <a:lstStyle/>
            <a:p>
              <a:pPr algn="l" eaLnBrk="0" hangingPunct="0">
                <a:lnSpc>
                  <a:spcPct val="110000"/>
                </a:lnSpc>
              </a:pPr>
              <a:r>
                <a:rPr lang="en-US" b="1">
                  <a:solidFill>
                    <a:schemeClr val="tx1"/>
                  </a:solidFill>
                  <a:latin typeface="Verdana" charset="0"/>
                </a:rPr>
                <a:t>Customer</a:t>
              </a:r>
            </a:p>
            <a:p>
              <a:pPr algn="l" eaLnBrk="0" hangingPunct="0">
                <a:lnSpc>
                  <a:spcPct val="110000"/>
                </a:lnSpc>
              </a:pPr>
              <a:r>
                <a:rPr lang="en-US" b="1">
                  <a:solidFill>
                    <a:schemeClr val="tx1"/>
                  </a:solidFill>
                  <a:latin typeface="Verdana" charset="0"/>
                </a:rPr>
                <a:t>buys diaper</a:t>
              </a:r>
            </a:p>
          </p:txBody>
        </p:sp>
        <p:sp>
          <p:nvSpPr>
            <p:cNvPr id="12" name="Rectangle 10"/>
            <p:cNvSpPr>
              <a:spLocks noChangeArrowheads="1"/>
            </p:cNvSpPr>
            <p:nvPr/>
          </p:nvSpPr>
          <p:spPr bwMode="auto">
            <a:xfrm>
              <a:off x="816" y="864"/>
              <a:ext cx="657" cy="312"/>
            </a:xfrm>
            <a:prstGeom prst="rect">
              <a:avLst/>
            </a:prstGeom>
            <a:noFill/>
            <a:ln w="9525">
              <a:noFill/>
              <a:miter lim="800000"/>
              <a:headEnd/>
              <a:tailEnd/>
            </a:ln>
          </p:spPr>
          <p:txBody>
            <a:bodyPr lIns="92075" tIns="46038" rIns="92075" bIns="46038">
              <a:spAutoFit/>
            </a:bodyPr>
            <a:lstStyle/>
            <a:p>
              <a:pPr algn="l" eaLnBrk="0" hangingPunct="0">
                <a:lnSpc>
                  <a:spcPct val="110000"/>
                </a:lnSpc>
              </a:pPr>
              <a:r>
                <a:rPr lang="en-US" b="1">
                  <a:solidFill>
                    <a:schemeClr val="tx1"/>
                  </a:solidFill>
                  <a:latin typeface="Verdana" charset="0"/>
                </a:rPr>
                <a:t>Customer</a:t>
              </a:r>
            </a:p>
            <a:p>
              <a:pPr algn="l" eaLnBrk="0" hangingPunct="0">
                <a:lnSpc>
                  <a:spcPct val="110000"/>
                </a:lnSpc>
              </a:pPr>
              <a:r>
                <a:rPr lang="en-US" b="1">
                  <a:solidFill>
                    <a:schemeClr val="tx1"/>
                  </a:solidFill>
                  <a:latin typeface="Verdana" charset="0"/>
                </a:rPr>
                <a:t>buys both</a:t>
              </a:r>
            </a:p>
          </p:txBody>
        </p:sp>
        <p:sp>
          <p:nvSpPr>
            <p:cNvPr id="13" name="Rectangle 11"/>
            <p:cNvSpPr>
              <a:spLocks noChangeArrowheads="1"/>
            </p:cNvSpPr>
            <p:nvPr/>
          </p:nvSpPr>
          <p:spPr bwMode="auto">
            <a:xfrm>
              <a:off x="336" y="2191"/>
              <a:ext cx="602" cy="313"/>
            </a:xfrm>
            <a:prstGeom prst="rect">
              <a:avLst/>
            </a:prstGeom>
            <a:noFill/>
            <a:ln w="9525">
              <a:noFill/>
              <a:miter lim="800000"/>
              <a:headEnd/>
              <a:tailEnd/>
            </a:ln>
          </p:spPr>
          <p:txBody>
            <a:bodyPr wrap="none" lIns="92075" tIns="46038" rIns="92075" bIns="46038">
              <a:spAutoFit/>
            </a:bodyPr>
            <a:lstStyle/>
            <a:p>
              <a:pPr algn="l" eaLnBrk="0" hangingPunct="0">
                <a:lnSpc>
                  <a:spcPct val="110000"/>
                </a:lnSpc>
              </a:pPr>
              <a:r>
                <a:rPr lang="en-US" b="1">
                  <a:solidFill>
                    <a:schemeClr val="tx1"/>
                  </a:solidFill>
                  <a:latin typeface="Verdana" charset="0"/>
                </a:rPr>
                <a:t>Customer</a:t>
              </a:r>
            </a:p>
            <a:p>
              <a:pPr algn="l" eaLnBrk="0" hangingPunct="0">
                <a:lnSpc>
                  <a:spcPct val="110000"/>
                </a:lnSpc>
              </a:pPr>
              <a:r>
                <a:rPr lang="en-US" b="1">
                  <a:solidFill>
                    <a:schemeClr val="tx1"/>
                  </a:solidFill>
                  <a:latin typeface="Verdana" charset="0"/>
                </a:rPr>
                <a:t>buys beer</a:t>
              </a:r>
            </a:p>
          </p:txBody>
        </p:sp>
        <p:sp>
          <p:nvSpPr>
            <p:cNvPr id="14" name="Rectangle 12"/>
            <p:cNvSpPr>
              <a:spLocks noChangeArrowheads="1"/>
            </p:cNvSpPr>
            <p:nvPr/>
          </p:nvSpPr>
          <p:spPr bwMode="auto">
            <a:xfrm>
              <a:off x="183" y="919"/>
              <a:ext cx="2307" cy="1607"/>
            </a:xfrm>
            <a:prstGeom prst="rect">
              <a:avLst/>
            </a:prstGeom>
            <a:noFill/>
            <a:ln w="12700">
              <a:solidFill>
                <a:schemeClr val="tx1"/>
              </a:solidFill>
              <a:miter lim="800000"/>
              <a:headEnd/>
              <a:tailEnd/>
            </a:ln>
          </p:spPr>
          <p:txBody>
            <a:bodyPr wrap="none" anchor="ctr"/>
            <a:lstStyle/>
            <a:p>
              <a:endParaRPr lang="fr-FR"/>
            </a:p>
          </p:txBody>
        </p:sp>
      </p:grpSp>
      <p:graphicFrame>
        <p:nvGraphicFramePr>
          <p:cNvPr id="16" name="Object 14"/>
          <p:cNvGraphicFramePr>
            <a:graphicFrameLocks/>
          </p:cNvGraphicFramePr>
          <p:nvPr>
            <p:extLst>
              <p:ext uri="{D42A27DB-BD31-4B8C-83A1-F6EECF244321}">
                <p14:modId xmlns:p14="http://schemas.microsoft.com/office/powerpoint/2010/main" val="254832979"/>
              </p:ext>
            </p:extLst>
          </p:nvPr>
        </p:nvGraphicFramePr>
        <p:xfrm>
          <a:off x="4427538" y="1411932"/>
          <a:ext cx="4645025" cy="1296988"/>
        </p:xfrm>
        <a:graphic>
          <a:graphicData uri="http://schemas.openxmlformats.org/presentationml/2006/ole">
            <mc:AlternateContent xmlns:mc="http://schemas.openxmlformats.org/markup-compatibility/2006">
              <mc:Choice xmlns:v="urn:schemas-microsoft-com:vml" Requires="v">
                <p:oleObj spid="_x0000_s1447" name="Worksheet" r:id="rId4" imgW="5765800" imgH="1562100" progId="Excel.Sheet.8">
                  <p:embed/>
                </p:oleObj>
              </mc:Choice>
              <mc:Fallback>
                <p:oleObj name="Worksheet" r:id="rId4" imgW="5765800" imgH="1562100" progId="Excel.Sheet.8">
                  <p:embed/>
                  <p:pic>
                    <p:nvPicPr>
                      <p:cNvPr id="0" name=""/>
                      <p:cNvPicPr>
                        <a:picLocks noChangeArrowheads="1"/>
                      </p:cNvPicPr>
                      <p:nvPr/>
                    </p:nvPicPr>
                    <p:blipFill>
                      <a:blip r:embed="rId5"/>
                      <a:srcRect/>
                      <a:stretch>
                        <a:fillRect/>
                      </a:stretch>
                    </p:blipFill>
                    <p:spPr bwMode="auto">
                      <a:xfrm>
                        <a:off x="4427538" y="1411932"/>
                        <a:ext cx="4645025" cy="12969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7809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Support and Confidence</a:t>
            </a:r>
          </a:p>
        </p:txBody>
      </p:sp>
      <p:sp>
        <p:nvSpPr>
          <p:cNvPr id="3" name="Content Placeholder 2"/>
          <p:cNvSpPr>
            <a:spLocks noGrp="1"/>
          </p:cNvSpPr>
          <p:nvPr>
            <p:ph idx="1"/>
          </p:nvPr>
        </p:nvSpPr>
        <p:spPr>
          <a:xfrm>
            <a:off x="179388" y="1341438"/>
            <a:ext cx="8713092" cy="5029200"/>
          </a:xfrm>
        </p:spPr>
        <p:txBody>
          <a:bodyPr/>
          <a:lstStyle/>
          <a:p>
            <a:endParaRPr lang="en-GB" sz="2400" dirty="0"/>
          </a:p>
          <a:p>
            <a:endParaRPr lang="en-GB" sz="2400" dirty="0"/>
          </a:p>
          <a:p>
            <a:endParaRPr lang="en-GB" sz="2400" dirty="0"/>
          </a:p>
          <a:p>
            <a:endParaRPr lang="en-GB" sz="2400" dirty="0"/>
          </a:p>
          <a:p>
            <a:r>
              <a:rPr lang="en-GB" sz="2400" dirty="0"/>
              <a:t>Rule1: {beer} </a:t>
            </a:r>
            <a:r>
              <a:rPr lang="en-GB" sz="2400" dirty="0">
                <a:solidFill>
                  <a:srgbClr val="000000"/>
                </a:solidFill>
                <a:latin typeface="Wingdings"/>
                <a:ea typeface="Wingdings"/>
                <a:cs typeface="Wingdings"/>
                <a:sym typeface="Wingdings"/>
              </a:rPr>
              <a:t></a:t>
            </a:r>
            <a:r>
              <a:rPr lang="en-GB" sz="2400" dirty="0"/>
              <a:t> {diaper}		Rule2: {diaper} </a:t>
            </a:r>
            <a:r>
              <a:rPr lang="en-GB" sz="2400" dirty="0">
                <a:solidFill>
                  <a:srgbClr val="000000"/>
                </a:solidFill>
                <a:latin typeface="Wingdings"/>
                <a:ea typeface="Wingdings"/>
                <a:cs typeface="Wingdings"/>
                <a:sym typeface="Wingdings"/>
              </a:rPr>
              <a:t></a:t>
            </a:r>
            <a:r>
              <a:rPr lang="en-GB" sz="2400" dirty="0"/>
              <a:t> {beer}</a:t>
            </a:r>
          </a:p>
          <a:p>
            <a:endParaRPr lang="en-GB" sz="2400" dirty="0"/>
          </a:p>
          <a:p>
            <a:r>
              <a:rPr lang="en-GB" sz="2400" dirty="0"/>
              <a:t>p({beer, diaper})=2/4			p({diaper, beer})=2/4</a:t>
            </a:r>
          </a:p>
          <a:p>
            <a:r>
              <a:rPr lang="en-GB" sz="2400" dirty="0"/>
              <a:t>p({diaper} | {beer})=2/3		p({beer} | {diaper})=2/2</a:t>
            </a:r>
          </a:p>
          <a:p>
            <a:endParaRPr lang="en-GB" sz="2400" dirty="0"/>
          </a:p>
          <a:p>
            <a:r>
              <a:rPr lang="en-GB" sz="2400" dirty="0"/>
              <a:t>{beer} </a:t>
            </a:r>
            <a:r>
              <a:rPr lang="en-GB" sz="2400" dirty="0">
                <a:solidFill>
                  <a:srgbClr val="000000"/>
                </a:solidFill>
                <a:latin typeface="Wingdings"/>
                <a:ea typeface="Wingdings"/>
                <a:cs typeface="Wingdings"/>
                <a:sym typeface="Wingdings"/>
              </a:rPr>
              <a:t></a:t>
            </a:r>
            <a:r>
              <a:rPr lang="en-GB" sz="2400" dirty="0"/>
              <a:t> {diaper}[50%, 66%]		{diaper} </a:t>
            </a:r>
            <a:r>
              <a:rPr lang="en-GB" sz="2400" dirty="0">
                <a:solidFill>
                  <a:srgbClr val="000000"/>
                </a:solidFill>
                <a:latin typeface="Wingdings"/>
                <a:ea typeface="Wingdings"/>
                <a:cs typeface="Wingdings"/>
                <a:sym typeface="Wingdings"/>
              </a:rPr>
              <a:t></a:t>
            </a:r>
            <a:r>
              <a:rPr lang="en-GB" sz="2400" dirty="0"/>
              <a:t> {beer}[50%, 100%] </a:t>
            </a:r>
          </a:p>
          <a:p>
            <a:endParaRPr lang="en-GB" sz="24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aphicFrame>
        <p:nvGraphicFramePr>
          <p:cNvPr id="6" name="Object 14"/>
          <p:cNvGraphicFramePr>
            <a:graphicFrameLocks/>
          </p:cNvGraphicFramePr>
          <p:nvPr>
            <p:extLst>
              <p:ext uri="{D42A27DB-BD31-4B8C-83A1-F6EECF244321}">
                <p14:modId xmlns:p14="http://schemas.microsoft.com/office/powerpoint/2010/main" val="295376216"/>
              </p:ext>
            </p:extLst>
          </p:nvPr>
        </p:nvGraphicFramePr>
        <p:xfrm>
          <a:off x="2213421" y="1370410"/>
          <a:ext cx="4645025" cy="1296988"/>
        </p:xfrm>
        <a:graphic>
          <a:graphicData uri="http://schemas.openxmlformats.org/presentationml/2006/ole">
            <mc:AlternateContent xmlns:mc="http://schemas.openxmlformats.org/markup-compatibility/2006">
              <mc:Choice xmlns:v="urn:schemas-microsoft-com:vml" Requires="v">
                <p:oleObj spid="_x0000_s501157" name="Worksheet" r:id="rId4" imgW="5765800" imgH="1562100" progId="Excel.Sheet.8">
                  <p:embed/>
                </p:oleObj>
              </mc:Choice>
              <mc:Fallback>
                <p:oleObj name="Worksheet" r:id="rId4" imgW="5765800" imgH="1562100" progId="Excel.Sheet.8">
                  <p:embed/>
                  <p:pic>
                    <p:nvPicPr>
                      <p:cNvPr id="0" name=""/>
                      <p:cNvPicPr>
                        <a:picLocks noChangeArrowheads="1"/>
                      </p:cNvPicPr>
                      <p:nvPr/>
                    </p:nvPicPr>
                    <p:blipFill>
                      <a:blip r:embed="rId5"/>
                      <a:srcRect/>
                      <a:stretch>
                        <a:fillRect/>
                      </a:stretch>
                    </p:blipFill>
                    <p:spPr bwMode="auto">
                      <a:xfrm>
                        <a:off x="2213421" y="1370410"/>
                        <a:ext cx="4645025" cy="12969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1602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ct val="20000"/>
              </a:spcBef>
            </a:pPr>
            <a:r>
              <a:rPr lang="en-GB" dirty="0"/>
              <a:t>Support and Confidence</a:t>
            </a:r>
          </a:p>
        </p:txBody>
      </p:sp>
      <p:sp>
        <p:nvSpPr>
          <p:cNvPr id="3" name="Content Placeholder 2"/>
          <p:cNvSpPr>
            <a:spLocks noGrp="1"/>
          </p:cNvSpPr>
          <p:nvPr>
            <p:ph idx="1"/>
          </p:nvPr>
        </p:nvSpPr>
        <p:spPr/>
        <p:txBody>
          <a:bodyPr/>
          <a:lstStyle/>
          <a:p>
            <a:endParaRPr lang="en-GB" sz="2400" dirty="0"/>
          </a:p>
          <a:p>
            <a:endParaRPr lang="en-GB" sz="2400" dirty="0"/>
          </a:p>
          <a:p>
            <a:endParaRPr lang="en-GB" sz="2400" dirty="0"/>
          </a:p>
          <a:p>
            <a:endParaRPr lang="en-GB" sz="2400" dirty="0"/>
          </a:p>
          <a:p>
            <a:r>
              <a:rPr lang="en-GB" sz="2000" dirty="0"/>
              <a:t>	</a:t>
            </a:r>
            <a:r>
              <a:rPr lang="en-GB" sz="2000" dirty="0" err="1"/>
              <a:t>conf</a:t>
            </a:r>
            <a:r>
              <a:rPr lang="en-GB" sz="2000" dirty="0"/>
              <a:t>(A </a:t>
            </a:r>
            <a:r>
              <a:rPr lang="en-GB" sz="2000" dirty="0">
                <a:solidFill>
                  <a:srgbClr val="000000"/>
                </a:solidFill>
                <a:latin typeface="Wingdings"/>
                <a:ea typeface="Wingdings"/>
                <a:cs typeface="Wingdings"/>
                <a:sym typeface="Wingdings"/>
              </a:rPr>
              <a:t></a:t>
            </a:r>
            <a:r>
              <a:rPr lang="en-GB" sz="2000" dirty="0"/>
              <a:t> B): high			</a:t>
            </a:r>
            <a:r>
              <a:rPr lang="en-GB" sz="2000" dirty="0" err="1"/>
              <a:t>conf</a:t>
            </a:r>
            <a:r>
              <a:rPr lang="en-GB" sz="2000" dirty="0"/>
              <a:t>(A </a:t>
            </a:r>
            <a:r>
              <a:rPr lang="en-GB" sz="2000" dirty="0">
                <a:solidFill>
                  <a:srgbClr val="000000"/>
                </a:solidFill>
                <a:latin typeface="Wingdings"/>
                <a:ea typeface="Wingdings"/>
                <a:cs typeface="Wingdings"/>
                <a:sym typeface="Wingdings"/>
              </a:rPr>
              <a:t></a:t>
            </a:r>
            <a:r>
              <a:rPr lang="en-GB" sz="2000" dirty="0"/>
              <a:t> B): low</a:t>
            </a:r>
          </a:p>
          <a:p>
            <a:r>
              <a:rPr lang="en-GB" sz="2000" dirty="0"/>
              <a:t>	</a:t>
            </a:r>
            <a:r>
              <a:rPr lang="en-GB" sz="2000" dirty="0" err="1"/>
              <a:t>conf</a:t>
            </a:r>
            <a:r>
              <a:rPr lang="en-GB" sz="2000" dirty="0"/>
              <a:t>(B </a:t>
            </a:r>
            <a:r>
              <a:rPr lang="en-GB" sz="2000" dirty="0">
                <a:solidFill>
                  <a:srgbClr val="000000"/>
                </a:solidFill>
                <a:latin typeface="Wingdings"/>
                <a:ea typeface="Wingdings"/>
                <a:cs typeface="Wingdings"/>
                <a:sym typeface="Wingdings"/>
              </a:rPr>
              <a:t></a:t>
            </a:r>
            <a:r>
              <a:rPr lang="en-GB" sz="2000" dirty="0"/>
              <a:t> A): low				</a:t>
            </a:r>
            <a:r>
              <a:rPr lang="en-GB" sz="2000" dirty="0" err="1"/>
              <a:t>conf</a:t>
            </a:r>
            <a:r>
              <a:rPr lang="en-GB" sz="2000" dirty="0"/>
              <a:t>(B </a:t>
            </a:r>
            <a:r>
              <a:rPr lang="en-GB" sz="2000" dirty="0">
                <a:solidFill>
                  <a:srgbClr val="000000"/>
                </a:solidFill>
                <a:latin typeface="Wingdings"/>
                <a:ea typeface="Wingdings"/>
                <a:cs typeface="Wingdings"/>
                <a:sym typeface="Wingdings"/>
              </a:rPr>
              <a:t></a:t>
            </a:r>
            <a:r>
              <a:rPr lang="en-GB" sz="2000" dirty="0"/>
              <a:t> A): low</a:t>
            </a:r>
          </a:p>
          <a:p>
            <a:endParaRPr lang="en-GB" sz="2000" dirty="0"/>
          </a:p>
          <a:p>
            <a:endParaRPr lang="en-GB" sz="2000" dirty="0"/>
          </a:p>
          <a:p>
            <a:endParaRPr lang="en-GB" sz="2000" dirty="0"/>
          </a:p>
          <a:p>
            <a:endParaRPr lang="en-GB" sz="2000" dirty="0"/>
          </a:p>
          <a:p>
            <a:endParaRPr lang="en-GB" sz="2000" dirty="0"/>
          </a:p>
          <a:p>
            <a:r>
              <a:rPr lang="en-GB" sz="2000" dirty="0"/>
              <a:t>	</a:t>
            </a:r>
            <a:r>
              <a:rPr lang="en-GB" sz="2000" dirty="0" err="1"/>
              <a:t>conf</a:t>
            </a:r>
            <a:r>
              <a:rPr lang="en-GB" sz="2000" dirty="0"/>
              <a:t>(A </a:t>
            </a:r>
            <a:r>
              <a:rPr lang="en-GB" sz="2000" dirty="0">
                <a:solidFill>
                  <a:srgbClr val="000000"/>
                </a:solidFill>
                <a:latin typeface="Wingdings"/>
                <a:ea typeface="Wingdings"/>
                <a:cs typeface="Wingdings"/>
                <a:sym typeface="Wingdings"/>
              </a:rPr>
              <a:t></a:t>
            </a:r>
            <a:r>
              <a:rPr lang="en-GB" sz="2000" dirty="0"/>
              <a:t> B): low				</a:t>
            </a:r>
            <a:r>
              <a:rPr lang="en-GB" sz="2000" dirty="0" err="1"/>
              <a:t>conf</a:t>
            </a:r>
            <a:r>
              <a:rPr lang="en-GB" sz="2000" dirty="0"/>
              <a:t>(A </a:t>
            </a:r>
            <a:r>
              <a:rPr lang="en-GB" sz="2000" dirty="0">
                <a:solidFill>
                  <a:srgbClr val="000000"/>
                </a:solidFill>
                <a:latin typeface="Wingdings"/>
                <a:ea typeface="Wingdings"/>
                <a:cs typeface="Wingdings"/>
                <a:sym typeface="Wingdings"/>
              </a:rPr>
              <a:t></a:t>
            </a:r>
            <a:r>
              <a:rPr lang="en-GB" sz="2000" dirty="0"/>
              <a:t> B): high</a:t>
            </a:r>
          </a:p>
          <a:p>
            <a:r>
              <a:rPr lang="en-GB" sz="2000" dirty="0"/>
              <a:t>	</a:t>
            </a:r>
            <a:r>
              <a:rPr lang="en-GB" sz="2000" dirty="0" err="1"/>
              <a:t>conf</a:t>
            </a:r>
            <a:r>
              <a:rPr lang="en-GB" sz="2000" dirty="0"/>
              <a:t>(B </a:t>
            </a:r>
            <a:r>
              <a:rPr lang="en-GB" sz="2000" dirty="0">
                <a:solidFill>
                  <a:srgbClr val="000000"/>
                </a:solidFill>
                <a:latin typeface="Wingdings"/>
                <a:ea typeface="Wingdings"/>
                <a:cs typeface="Wingdings"/>
                <a:sym typeface="Wingdings"/>
              </a:rPr>
              <a:t></a:t>
            </a:r>
            <a:r>
              <a:rPr lang="en-GB" sz="2000" dirty="0"/>
              <a:t> A): high			</a:t>
            </a:r>
            <a:r>
              <a:rPr lang="en-GB" sz="2000" dirty="0" err="1"/>
              <a:t>conf</a:t>
            </a:r>
            <a:r>
              <a:rPr lang="en-GB" sz="2000" dirty="0"/>
              <a:t>(B </a:t>
            </a:r>
            <a:r>
              <a:rPr lang="en-GB" sz="2000" dirty="0">
                <a:solidFill>
                  <a:srgbClr val="000000"/>
                </a:solidFill>
                <a:latin typeface="Wingdings"/>
                <a:ea typeface="Wingdings"/>
                <a:cs typeface="Wingdings"/>
                <a:sym typeface="Wingdings"/>
              </a:rPr>
              <a:t></a:t>
            </a:r>
            <a:r>
              <a:rPr lang="en-GB" sz="2000" dirty="0"/>
              <a:t> A): high	</a:t>
            </a:r>
          </a:p>
          <a:p>
            <a:endParaRPr lang="en-GB" sz="2400" dirty="0"/>
          </a:p>
          <a:p>
            <a:endParaRPr lang="en-GB" sz="2400" dirty="0"/>
          </a:p>
          <a:p>
            <a:endParaRPr lang="en-GB" sz="2400" dirty="0"/>
          </a:p>
          <a:p>
            <a:endParaRPr lang="en-GB" sz="2400" dirty="0"/>
          </a:p>
          <a:p>
            <a:r>
              <a:rPr lang="en-GB" sz="2400" dirty="0"/>
              <a:t>	</a:t>
            </a:r>
          </a:p>
          <a:p>
            <a:endParaRPr lang="en-GB" sz="2400" dirty="0"/>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grpSp>
        <p:nvGrpSpPr>
          <p:cNvPr id="5" name="Group 4"/>
          <p:cNvGrpSpPr/>
          <p:nvPr/>
        </p:nvGrpSpPr>
        <p:grpSpPr>
          <a:xfrm>
            <a:off x="467544" y="1247531"/>
            <a:ext cx="3315758" cy="1749425"/>
            <a:chOff x="710275" y="1754189"/>
            <a:chExt cx="3315758" cy="1749425"/>
          </a:xfrm>
        </p:grpSpPr>
        <p:sp>
          <p:nvSpPr>
            <p:cNvPr id="6" name="Oval 4"/>
            <p:cNvSpPr>
              <a:spLocks noChangeArrowheads="1"/>
            </p:cNvSpPr>
            <p:nvPr/>
          </p:nvSpPr>
          <p:spPr bwMode="auto">
            <a:xfrm>
              <a:off x="1651000" y="2286000"/>
              <a:ext cx="1155700" cy="990600"/>
            </a:xfrm>
            <a:prstGeom prst="ellipse">
              <a:avLst/>
            </a:prstGeom>
            <a:noFill/>
            <a:ln w="25400">
              <a:solidFill>
                <a:schemeClr val="tx2"/>
              </a:solidFill>
              <a:round/>
              <a:headEnd/>
              <a:tailEnd/>
            </a:ln>
          </p:spPr>
          <p:txBody>
            <a:bodyPr wrap="none" anchor="ctr"/>
            <a:lstStyle/>
            <a:p>
              <a:endParaRPr lang="fr-FR">
                <a:latin typeface="Calibri" charset="0"/>
                <a:ea typeface="Calibri" charset="0"/>
                <a:cs typeface="Calibri" charset="0"/>
              </a:endParaRPr>
            </a:p>
          </p:txBody>
        </p:sp>
        <p:sp>
          <p:nvSpPr>
            <p:cNvPr id="7" name="Oval 5"/>
            <p:cNvSpPr>
              <a:spLocks noChangeArrowheads="1"/>
            </p:cNvSpPr>
            <p:nvPr/>
          </p:nvSpPr>
          <p:spPr bwMode="auto">
            <a:xfrm>
              <a:off x="1716352" y="1905000"/>
              <a:ext cx="2063750" cy="1524000"/>
            </a:xfrm>
            <a:prstGeom prst="ellipse">
              <a:avLst/>
            </a:prstGeom>
            <a:noFill/>
            <a:ln w="25400">
              <a:solidFill>
                <a:schemeClr val="hlink"/>
              </a:solidFill>
              <a:round/>
              <a:headEnd/>
              <a:tailEnd/>
            </a:ln>
          </p:spPr>
          <p:txBody>
            <a:bodyPr wrap="none" anchor="ctr"/>
            <a:lstStyle/>
            <a:p>
              <a:endParaRPr lang="fr-FR">
                <a:latin typeface="Calibri" charset="0"/>
                <a:ea typeface="Calibri" charset="0"/>
                <a:cs typeface="Calibri" charset="0"/>
              </a:endParaRPr>
            </a:p>
          </p:txBody>
        </p:sp>
        <p:sp>
          <p:nvSpPr>
            <p:cNvPr id="8" name="Rectangle 6"/>
            <p:cNvSpPr>
              <a:spLocks noChangeArrowheads="1"/>
            </p:cNvSpPr>
            <p:nvPr/>
          </p:nvSpPr>
          <p:spPr bwMode="auto">
            <a:xfrm>
              <a:off x="710275" y="1754189"/>
              <a:ext cx="3315758" cy="1749425"/>
            </a:xfrm>
            <a:prstGeom prst="rect">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9" name="Rectangle 17"/>
            <p:cNvSpPr>
              <a:spLocks noChangeArrowheads="1"/>
            </p:cNvSpPr>
            <p:nvPr/>
          </p:nvSpPr>
          <p:spPr bwMode="auto">
            <a:xfrm>
              <a:off x="2096242" y="2743201"/>
              <a:ext cx="325410" cy="369974"/>
            </a:xfrm>
            <a:prstGeom prst="rect">
              <a:avLst/>
            </a:prstGeom>
            <a:noFill/>
            <a:ln w="9525">
              <a:noFill/>
              <a:miter lim="800000"/>
              <a:headEnd/>
              <a:tailEnd/>
            </a:ln>
          </p:spPr>
          <p:txBody>
            <a:bodyPr wrap="none" lIns="92075" tIns="46038" rIns="92075" bIns="46038">
              <a:spAutoFit/>
            </a:bodyPr>
            <a:lstStyle/>
            <a:p>
              <a:r>
                <a:rPr lang="en-US" sz="1800" b="1">
                  <a:solidFill>
                    <a:schemeClr val="tx1"/>
                  </a:solidFill>
                  <a:latin typeface="Calibri" charset="0"/>
                  <a:ea typeface="Calibri" charset="0"/>
                  <a:cs typeface="Calibri" charset="0"/>
                </a:rPr>
                <a:t>A</a:t>
              </a:r>
            </a:p>
          </p:txBody>
        </p:sp>
        <p:sp>
          <p:nvSpPr>
            <p:cNvPr id="10" name="Rectangle 18"/>
            <p:cNvSpPr>
              <a:spLocks noChangeArrowheads="1"/>
            </p:cNvSpPr>
            <p:nvPr/>
          </p:nvSpPr>
          <p:spPr bwMode="auto">
            <a:xfrm>
              <a:off x="3256749" y="2362201"/>
              <a:ext cx="315791" cy="369974"/>
            </a:xfrm>
            <a:prstGeom prst="rect">
              <a:avLst/>
            </a:prstGeom>
            <a:noFill/>
            <a:ln w="9525">
              <a:noFill/>
              <a:miter lim="800000"/>
              <a:headEnd/>
              <a:tailEnd/>
            </a:ln>
          </p:spPr>
          <p:txBody>
            <a:bodyPr wrap="none" lIns="92075" tIns="46038" rIns="92075" bIns="46038">
              <a:spAutoFit/>
            </a:bodyPr>
            <a:lstStyle/>
            <a:p>
              <a:r>
                <a:rPr lang="en-US" sz="1800" b="1">
                  <a:solidFill>
                    <a:schemeClr val="hlink"/>
                  </a:solidFill>
                  <a:latin typeface="Calibri" charset="0"/>
                  <a:ea typeface="Calibri" charset="0"/>
                  <a:cs typeface="Calibri" charset="0"/>
                </a:rPr>
                <a:t>B</a:t>
              </a:r>
            </a:p>
          </p:txBody>
        </p:sp>
      </p:grpSp>
      <p:grpSp>
        <p:nvGrpSpPr>
          <p:cNvPr id="11" name="Group 10"/>
          <p:cNvGrpSpPr/>
          <p:nvPr/>
        </p:nvGrpSpPr>
        <p:grpSpPr>
          <a:xfrm>
            <a:off x="5102625" y="1247531"/>
            <a:ext cx="3315758" cy="1749425"/>
            <a:chOff x="5102623" y="1754189"/>
            <a:chExt cx="3315758" cy="1749425"/>
          </a:xfrm>
        </p:grpSpPr>
        <p:sp>
          <p:nvSpPr>
            <p:cNvPr id="12" name="Oval 13"/>
            <p:cNvSpPr>
              <a:spLocks noChangeArrowheads="1"/>
            </p:cNvSpPr>
            <p:nvPr/>
          </p:nvSpPr>
          <p:spPr bwMode="auto">
            <a:xfrm>
              <a:off x="5365750" y="1905000"/>
              <a:ext cx="2063750" cy="1371600"/>
            </a:xfrm>
            <a:prstGeom prst="ellipse">
              <a:avLst/>
            </a:prstGeom>
            <a:noFill/>
            <a:ln w="25400">
              <a:solidFill>
                <a:schemeClr val="tx2"/>
              </a:solidFill>
              <a:round/>
              <a:headEnd/>
              <a:tailEnd/>
            </a:ln>
          </p:spPr>
          <p:txBody>
            <a:bodyPr wrap="none" anchor="ctr"/>
            <a:lstStyle/>
            <a:p>
              <a:endParaRPr lang="fr-FR">
                <a:latin typeface="Calibri" charset="0"/>
                <a:ea typeface="Calibri" charset="0"/>
                <a:cs typeface="Calibri" charset="0"/>
              </a:endParaRPr>
            </a:p>
          </p:txBody>
        </p:sp>
        <p:sp>
          <p:nvSpPr>
            <p:cNvPr id="13" name="Oval 14"/>
            <p:cNvSpPr>
              <a:spLocks noChangeArrowheads="1"/>
            </p:cNvSpPr>
            <p:nvPr/>
          </p:nvSpPr>
          <p:spPr bwMode="auto">
            <a:xfrm>
              <a:off x="7082103" y="1905000"/>
              <a:ext cx="1090348" cy="1524000"/>
            </a:xfrm>
            <a:prstGeom prst="ellipse">
              <a:avLst/>
            </a:prstGeom>
            <a:noFill/>
            <a:ln w="25400">
              <a:solidFill>
                <a:schemeClr val="hlink"/>
              </a:solidFill>
              <a:round/>
              <a:headEnd/>
              <a:tailEnd/>
            </a:ln>
          </p:spPr>
          <p:txBody>
            <a:bodyPr wrap="none" anchor="ctr"/>
            <a:lstStyle/>
            <a:p>
              <a:endParaRPr lang="fr-FR">
                <a:latin typeface="Calibri" charset="0"/>
                <a:ea typeface="Calibri" charset="0"/>
                <a:cs typeface="Calibri" charset="0"/>
              </a:endParaRPr>
            </a:p>
          </p:txBody>
        </p:sp>
        <p:sp>
          <p:nvSpPr>
            <p:cNvPr id="14" name="Rectangle 15"/>
            <p:cNvSpPr>
              <a:spLocks noChangeArrowheads="1"/>
            </p:cNvSpPr>
            <p:nvPr/>
          </p:nvSpPr>
          <p:spPr bwMode="auto">
            <a:xfrm>
              <a:off x="5102623" y="1754189"/>
              <a:ext cx="3315758" cy="1749425"/>
            </a:xfrm>
            <a:prstGeom prst="rect">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15" name="Rectangle 21"/>
            <p:cNvSpPr>
              <a:spLocks noChangeArrowheads="1"/>
            </p:cNvSpPr>
            <p:nvPr/>
          </p:nvSpPr>
          <p:spPr bwMode="auto">
            <a:xfrm>
              <a:off x="7735088" y="2438401"/>
              <a:ext cx="315791" cy="369974"/>
            </a:xfrm>
            <a:prstGeom prst="rect">
              <a:avLst/>
            </a:prstGeom>
            <a:noFill/>
            <a:ln w="9525">
              <a:noFill/>
              <a:miter lim="800000"/>
              <a:headEnd/>
              <a:tailEnd/>
            </a:ln>
          </p:spPr>
          <p:txBody>
            <a:bodyPr wrap="none" lIns="92075" tIns="46038" rIns="92075" bIns="46038">
              <a:spAutoFit/>
            </a:bodyPr>
            <a:lstStyle/>
            <a:p>
              <a:r>
                <a:rPr lang="en-US" sz="1800" b="1">
                  <a:solidFill>
                    <a:schemeClr val="hlink"/>
                  </a:solidFill>
                  <a:latin typeface="Calibri" charset="0"/>
                  <a:ea typeface="Calibri" charset="0"/>
                  <a:cs typeface="Calibri" charset="0"/>
                </a:rPr>
                <a:t>B</a:t>
              </a:r>
            </a:p>
          </p:txBody>
        </p:sp>
        <p:sp>
          <p:nvSpPr>
            <p:cNvPr id="16" name="Rectangle 24"/>
            <p:cNvSpPr>
              <a:spLocks noChangeArrowheads="1"/>
            </p:cNvSpPr>
            <p:nvPr/>
          </p:nvSpPr>
          <p:spPr bwMode="auto">
            <a:xfrm>
              <a:off x="5749079" y="2438401"/>
              <a:ext cx="325410" cy="369974"/>
            </a:xfrm>
            <a:prstGeom prst="rect">
              <a:avLst/>
            </a:prstGeom>
            <a:noFill/>
            <a:ln w="9525">
              <a:noFill/>
              <a:miter lim="800000"/>
              <a:headEnd/>
              <a:tailEnd/>
            </a:ln>
          </p:spPr>
          <p:txBody>
            <a:bodyPr wrap="none" lIns="92075" tIns="46038" rIns="92075" bIns="46038">
              <a:spAutoFit/>
            </a:bodyPr>
            <a:lstStyle/>
            <a:p>
              <a:r>
                <a:rPr lang="en-US" sz="1800" b="1">
                  <a:solidFill>
                    <a:schemeClr val="tx1"/>
                  </a:solidFill>
                  <a:latin typeface="Calibri" charset="0"/>
                  <a:ea typeface="Calibri" charset="0"/>
                  <a:cs typeface="Calibri" charset="0"/>
                </a:rPr>
                <a:t>A</a:t>
              </a:r>
            </a:p>
          </p:txBody>
        </p:sp>
      </p:grpSp>
      <p:grpSp>
        <p:nvGrpSpPr>
          <p:cNvPr id="17" name="Group 16"/>
          <p:cNvGrpSpPr/>
          <p:nvPr/>
        </p:nvGrpSpPr>
        <p:grpSpPr>
          <a:xfrm>
            <a:off x="467544" y="3933060"/>
            <a:ext cx="3315758" cy="1749425"/>
            <a:chOff x="727473" y="4268789"/>
            <a:chExt cx="3315758" cy="1749425"/>
          </a:xfrm>
        </p:grpSpPr>
        <p:sp>
          <p:nvSpPr>
            <p:cNvPr id="18" name="Oval 7"/>
            <p:cNvSpPr>
              <a:spLocks noChangeArrowheads="1"/>
            </p:cNvSpPr>
            <p:nvPr/>
          </p:nvSpPr>
          <p:spPr bwMode="auto">
            <a:xfrm>
              <a:off x="990600" y="4419600"/>
              <a:ext cx="2063750" cy="1371600"/>
            </a:xfrm>
            <a:prstGeom prst="ellipse">
              <a:avLst/>
            </a:prstGeom>
            <a:noFill/>
            <a:ln w="25400">
              <a:solidFill>
                <a:schemeClr val="tx2"/>
              </a:solidFill>
              <a:round/>
              <a:headEnd/>
              <a:tailEnd/>
            </a:ln>
          </p:spPr>
          <p:txBody>
            <a:bodyPr wrap="none" anchor="ctr"/>
            <a:lstStyle/>
            <a:p>
              <a:endParaRPr lang="fr-FR">
                <a:latin typeface="Calibri" charset="0"/>
                <a:ea typeface="Calibri" charset="0"/>
                <a:cs typeface="Calibri" charset="0"/>
              </a:endParaRPr>
            </a:p>
          </p:txBody>
        </p:sp>
        <p:sp>
          <p:nvSpPr>
            <p:cNvPr id="19" name="Oval 8"/>
            <p:cNvSpPr>
              <a:spLocks noChangeArrowheads="1"/>
            </p:cNvSpPr>
            <p:nvPr/>
          </p:nvSpPr>
          <p:spPr bwMode="auto">
            <a:xfrm>
              <a:off x="1898650" y="4800600"/>
              <a:ext cx="1155700" cy="990600"/>
            </a:xfrm>
            <a:prstGeom prst="ellipse">
              <a:avLst/>
            </a:prstGeom>
            <a:noFill/>
            <a:ln w="25400">
              <a:solidFill>
                <a:schemeClr val="hlink"/>
              </a:solidFill>
              <a:round/>
              <a:headEnd/>
              <a:tailEnd/>
            </a:ln>
          </p:spPr>
          <p:txBody>
            <a:bodyPr wrap="none" anchor="ctr"/>
            <a:lstStyle/>
            <a:p>
              <a:endParaRPr lang="fr-FR">
                <a:latin typeface="Calibri" charset="0"/>
                <a:ea typeface="Calibri" charset="0"/>
                <a:cs typeface="Calibri" charset="0"/>
              </a:endParaRPr>
            </a:p>
          </p:txBody>
        </p:sp>
        <p:sp>
          <p:nvSpPr>
            <p:cNvPr id="20" name="Rectangle 9"/>
            <p:cNvSpPr>
              <a:spLocks noChangeArrowheads="1"/>
            </p:cNvSpPr>
            <p:nvPr/>
          </p:nvSpPr>
          <p:spPr bwMode="auto">
            <a:xfrm>
              <a:off x="727473" y="4268789"/>
              <a:ext cx="3315758" cy="1749425"/>
            </a:xfrm>
            <a:prstGeom prst="rect">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21" name="Rectangle 19"/>
            <p:cNvSpPr>
              <a:spLocks noChangeArrowheads="1"/>
            </p:cNvSpPr>
            <p:nvPr/>
          </p:nvSpPr>
          <p:spPr bwMode="auto">
            <a:xfrm>
              <a:off x="1935951" y="4876801"/>
              <a:ext cx="315791" cy="369974"/>
            </a:xfrm>
            <a:prstGeom prst="rect">
              <a:avLst/>
            </a:prstGeom>
            <a:noFill/>
            <a:ln w="9525">
              <a:noFill/>
              <a:miter lim="800000"/>
              <a:headEnd/>
              <a:tailEnd/>
            </a:ln>
          </p:spPr>
          <p:txBody>
            <a:bodyPr wrap="none" lIns="92075" tIns="46038" rIns="92075" bIns="46038">
              <a:spAutoFit/>
            </a:bodyPr>
            <a:lstStyle/>
            <a:p>
              <a:r>
                <a:rPr lang="en-US" sz="1800" b="1">
                  <a:solidFill>
                    <a:schemeClr val="hlink"/>
                  </a:solidFill>
                  <a:latin typeface="Calibri" charset="0"/>
                  <a:ea typeface="Calibri" charset="0"/>
                  <a:cs typeface="Calibri" charset="0"/>
                </a:rPr>
                <a:t>B</a:t>
              </a:r>
            </a:p>
          </p:txBody>
        </p:sp>
        <p:sp>
          <p:nvSpPr>
            <p:cNvPr id="22" name="Rectangle 22"/>
            <p:cNvSpPr>
              <a:spLocks noChangeArrowheads="1"/>
            </p:cNvSpPr>
            <p:nvPr/>
          </p:nvSpPr>
          <p:spPr bwMode="auto">
            <a:xfrm>
              <a:off x="1518392" y="4474879"/>
              <a:ext cx="325410" cy="369974"/>
            </a:xfrm>
            <a:prstGeom prst="rect">
              <a:avLst/>
            </a:prstGeom>
            <a:noFill/>
            <a:ln w="9525">
              <a:noFill/>
              <a:miter lim="800000"/>
              <a:headEnd/>
              <a:tailEnd/>
            </a:ln>
          </p:spPr>
          <p:txBody>
            <a:bodyPr wrap="none" lIns="92075" tIns="46038" rIns="92075" bIns="46038">
              <a:spAutoFit/>
            </a:bodyPr>
            <a:lstStyle/>
            <a:p>
              <a:r>
                <a:rPr lang="en-US" sz="1800" b="1" dirty="0">
                  <a:solidFill>
                    <a:schemeClr val="tx1"/>
                  </a:solidFill>
                  <a:latin typeface="Calibri" charset="0"/>
                  <a:ea typeface="Calibri" charset="0"/>
                  <a:cs typeface="Calibri" charset="0"/>
                </a:rPr>
                <a:t>A</a:t>
              </a:r>
            </a:p>
          </p:txBody>
        </p:sp>
      </p:grpSp>
      <p:grpSp>
        <p:nvGrpSpPr>
          <p:cNvPr id="23" name="Group 22"/>
          <p:cNvGrpSpPr/>
          <p:nvPr/>
        </p:nvGrpSpPr>
        <p:grpSpPr>
          <a:xfrm>
            <a:off x="5102625" y="3933060"/>
            <a:ext cx="3315758" cy="1749425"/>
            <a:chOff x="5102623" y="4268789"/>
            <a:chExt cx="3315758" cy="1749425"/>
          </a:xfrm>
        </p:grpSpPr>
        <p:sp>
          <p:nvSpPr>
            <p:cNvPr id="24" name="Oval 10"/>
            <p:cNvSpPr>
              <a:spLocks noChangeArrowheads="1"/>
            </p:cNvSpPr>
            <p:nvPr/>
          </p:nvSpPr>
          <p:spPr bwMode="auto">
            <a:xfrm>
              <a:off x="5365750" y="4419600"/>
              <a:ext cx="2063750" cy="1371600"/>
            </a:xfrm>
            <a:prstGeom prst="ellipse">
              <a:avLst/>
            </a:prstGeom>
            <a:noFill/>
            <a:ln w="25400">
              <a:solidFill>
                <a:schemeClr val="tx2"/>
              </a:solidFill>
              <a:round/>
              <a:headEnd/>
              <a:tailEnd/>
            </a:ln>
          </p:spPr>
          <p:txBody>
            <a:bodyPr wrap="none" anchor="ctr"/>
            <a:lstStyle/>
            <a:p>
              <a:endParaRPr lang="fr-FR">
                <a:latin typeface="Calibri" charset="0"/>
                <a:ea typeface="Calibri" charset="0"/>
                <a:cs typeface="Calibri" charset="0"/>
              </a:endParaRPr>
            </a:p>
          </p:txBody>
        </p:sp>
        <p:sp>
          <p:nvSpPr>
            <p:cNvPr id="25" name="Oval 11"/>
            <p:cNvSpPr>
              <a:spLocks noChangeArrowheads="1"/>
            </p:cNvSpPr>
            <p:nvPr/>
          </p:nvSpPr>
          <p:spPr bwMode="auto">
            <a:xfrm>
              <a:off x="5695950" y="4419600"/>
              <a:ext cx="2476500" cy="1524000"/>
            </a:xfrm>
            <a:prstGeom prst="ellipse">
              <a:avLst/>
            </a:prstGeom>
            <a:noFill/>
            <a:ln w="25400">
              <a:solidFill>
                <a:schemeClr val="hlink"/>
              </a:solidFill>
              <a:round/>
              <a:headEnd/>
              <a:tailEnd/>
            </a:ln>
          </p:spPr>
          <p:txBody>
            <a:bodyPr wrap="none" anchor="ctr"/>
            <a:lstStyle/>
            <a:p>
              <a:endParaRPr lang="fr-FR">
                <a:latin typeface="Calibri" charset="0"/>
                <a:ea typeface="Calibri" charset="0"/>
                <a:cs typeface="Calibri" charset="0"/>
              </a:endParaRPr>
            </a:p>
          </p:txBody>
        </p:sp>
        <p:sp>
          <p:nvSpPr>
            <p:cNvPr id="26" name="Rectangle 12"/>
            <p:cNvSpPr>
              <a:spLocks noChangeArrowheads="1"/>
            </p:cNvSpPr>
            <p:nvPr/>
          </p:nvSpPr>
          <p:spPr bwMode="auto">
            <a:xfrm>
              <a:off x="5102623" y="4268789"/>
              <a:ext cx="3315758" cy="1749425"/>
            </a:xfrm>
            <a:prstGeom prst="rect">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27" name="Rectangle 20"/>
            <p:cNvSpPr>
              <a:spLocks noChangeArrowheads="1"/>
            </p:cNvSpPr>
            <p:nvPr/>
          </p:nvSpPr>
          <p:spPr bwMode="auto">
            <a:xfrm>
              <a:off x="7569988" y="5029201"/>
              <a:ext cx="315791" cy="369974"/>
            </a:xfrm>
            <a:prstGeom prst="rect">
              <a:avLst/>
            </a:prstGeom>
            <a:noFill/>
            <a:ln w="9525">
              <a:noFill/>
              <a:miter lim="800000"/>
              <a:headEnd/>
              <a:tailEnd/>
            </a:ln>
          </p:spPr>
          <p:txBody>
            <a:bodyPr wrap="none" lIns="92075" tIns="46038" rIns="92075" bIns="46038">
              <a:spAutoFit/>
            </a:bodyPr>
            <a:lstStyle/>
            <a:p>
              <a:r>
                <a:rPr lang="en-US" sz="1800" b="1">
                  <a:solidFill>
                    <a:schemeClr val="hlink"/>
                  </a:solidFill>
                  <a:latin typeface="Calibri" charset="0"/>
                  <a:ea typeface="Calibri" charset="0"/>
                  <a:cs typeface="Calibri" charset="0"/>
                </a:rPr>
                <a:t>B</a:t>
              </a:r>
            </a:p>
          </p:txBody>
        </p:sp>
        <p:sp>
          <p:nvSpPr>
            <p:cNvPr id="28" name="Rectangle 23"/>
            <p:cNvSpPr>
              <a:spLocks noChangeArrowheads="1"/>
            </p:cNvSpPr>
            <p:nvPr/>
          </p:nvSpPr>
          <p:spPr bwMode="auto">
            <a:xfrm>
              <a:off x="5583979" y="4586288"/>
              <a:ext cx="325410" cy="369974"/>
            </a:xfrm>
            <a:prstGeom prst="rect">
              <a:avLst/>
            </a:prstGeom>
            <a:noFill/>
            <a:ln w="9525">
              <a:noFill/>
              <a:miter lim="800000"/>
              <a:headEnd/>
              <a:tailEnd/>
            </a:ln>
          </p:spPr>
          <p:txBody>
            <a:bodyPr wrap="none" lIns="92075" tIns="46038" rIns="92075" bIns="46038">
              <a:spAutoFit/>
            </a:bodyPr>
            <a:lstStyle/>
            <a:p>
              <a:r>
                <a:rPr lang="en-US" sz="1800" b="1">
                  <a:solidFill>
                    <a:schemeClr val="tx1"/>
                  </a:solidFill>
                  <a:latin typeface="Calibri" charset="0"/>
                  <a:ea typeface="Calibri" charset="0"/>
                  <a:cs typeface="Calibri" charset="0"/>
                </a:rPr>
                <a:t>A</a:t>
              </a:r>
            </a:p>
          </p:txBody>
        </p:sp>
      </p:grpSp>
      <p:sp>
        <p:nvSpPr>
          <p:cNvPr id="30" name="TextBox 29"/>
          <p:cNvSpPr txBox="1"/>
          <p:nvPr/>
        </p:nvSpPr>
        <p:spPr>
          <a:xfrm>
            <a:off x="5295220" y="456314"/>
            <a:ext cx="3082127" cy="646331"/>
          </a:xfrm>
          <a:prstGeom prst="rect">
            <a:avLst/>
          </a:prstGeom>
          <a:noFill/>
        </p:spPr>
        <p:txBody>
          <a:bodyPr wrap="none" rtlCol="0">
            <a:spAutoFit/>
          </a:bodyPr>
          <a:lstStyle/>
          <a:p>
            <a:r>
              <a:rPr lang="en-GB" sz="1800" dirty="0">
                <a:solidFill>
                  <a:srgbClr val="000000"/>
                </a:solidFill>
                <a:latin typeface="Calibri"/>
                <a:cs typeface="Calibri"/>
              </a:rPr>
              <a:t>Let’s assume p({A, B}) is above </a:t>
            </a:r>
            <a:br>
              <a:rPr lang="en-GB" sz="1800" dirty="0">
                <a:solidFill>
                  <a:srgbClr val="000000"/>
                </a:solidFill>
                <a:latin typeface="Calibri"/>
                <a:cs typeface="Calibri"/>
              </a:rPr>
            </a:br>
            <a:r>
              <a:rPr lang="en-GB" sz="1800" dirty="0">
                <a:solidFill>
                  <a:srgbClr val="000000"/>
                </a:solidFill>
                <a:latin typeface="Calibri"/>
                <a:cs typeface="Calibri"/>
              </a:rPr>
              <a:t>threshold (high support)</a:t>
            </a:r>
            <a:endParaRPr lang="en-GB" sz="1800" dirty="0">
              <a:latin typeface="Calibri"/>
              <a:cs typeface="Calibri"/>
            </a:endParaRPr>
          </a:p>
        </p:txBody>
      </p:sp>
    </p:spTree>
    <p:extLst>
      <p:ext uri="{BB962C8B-B14F-4D97-AF65-F5344CB8AC3E}">
        <p14:creationId xmlns:p14="http://schemas.microsoft.com/office/powerpoint/2010/main" val="369496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Association Rules</a:t>
            </a:r>
          </a:p>
        </p:txBody>
      </p:sp>
      <p:sp>
        <p:nvSpPr>
          <p:cNvPr id="3" name="Content Placeholder 2"/>
          <p:cNvSpPr>
            <a:spLocks noGrp="1"/>
          </p:cNvSpPr>
          <p:nvPr>
            <p:ph idx="1"/>
          </p:nvPr>
        </p:nvSpPr>
        <p:spPr/>
        <p:txBody>
          <a:bodyPr/>
          <a:lstStyle/>
          <a:p>
            <a:r>
              <a:rPr lang="en-US" sz="2800" dirty="0">
                <a:latin typeface="Calibri" charset="0"/>
                <a:ea typeface="Calibri" charset="0"/>
                <a:cs typeface="Calibri" charset="0"/>
              </a:rPr>
              <a:t>Terminology and Notation</a:t>
            </a:r>
          </a:p>
          <a:p>
            <a:pPr lvl="1"/>
            <a:r>
              <a:rPr lang="en-US" sz="2400" dirty="0">
                <a:latin typeface="Calibri" charset="0"/>
                <a:ea typeface="Calibri" charset="0"/>
                <a:cs typeface="Calibri" charset="0"/>
              </a:rPr>
              <a:t>Set of all items I, subset of I is called </a:t>
            </a:r>
            <a:r>
              <a:rPr lang="en-US" sz="2400" b="1" dirty="0" err="1">
                <a:latin typeface="Calibri" charset="0"/>
                <a:ea typeface="Calibri" charset="0"/>
                <a:cs typeface="Calibri" charset="0"/>
              </a:rPr>
              <a:t>itemset</a:t>
            </a:r>
            <a:endParaRPr lang="en-US" sz="2400" b="1" dirty="0">
              <a:latin typeface="Calibri" charset="0"/>
              <a:ea typeface="Calibri" charset="0"/>
              <a:cs typeface="Calibri" charset="0"/>
            </a:endParaRPr>
          </a:p>
          <a:p>
            <a:pPr lvl="1"/>
            <a:r>
              <a:rPr lang="en-US" sz="2400" b="1" dirty="0">
                <a:latin typeface="Calibri" charset="0"/>
                <a:ea typeface="Calibri" charset="0"/>
                <a:cs typeface="Calibri" charset="0"/>
              </a:rPr>
              <a:t>Transaction</a:t>
            </a:r>
            <a:r>
              <a:rPr lang="en-US" sz="2400" dirty="0">
                <a:latin typeface="Calibri" charset="0"/>
                <a:ea typeface="Calibri" charset="0"/>
                <a:cs typeface="Calibri" charset="0"/>
              </a:rPr>
              <a:t> (</a:t>
            </a:r>
            <a:r>
              <a:rPr lang="en-US" sz="2400" dirty="0" err="1">
                <a:latin typeface="Calibri" charset="0"/>
                <a:ea typeface="Calibri" charset="0"/>
                <a:cs typeface="Calibri" charset="0"/>
              </a:rPr>
              <a:t>tid</a:t>
            </a:r>
            <a:r>
              <a:rPr lang="en-US" sz="2400" dirty="0">
                <a:latin typeface="Calibri" charset="0"/>
                <a:ea typeface="Calibri" charset="0"/>
                <a:cs typeface="Calibri" charset="0"/>
              </a:rPr>
              <a:t>, T), T </a:t>
            </a:r>
            <a:r>
              <a:rPr lang="en-US" sz="2400" dirty="0" err="1">
                <a:latin typeface="Symbol" pitchFamily="18" charset="2"/>
              </a:rPr>
              <a:t>Í</a:t>
            </a:r>
            <a:r>
              <a:rPr lang="en-US" sz="2400" dirty="0">
                <a:latin typeface="Calibri" charset="0"/>
                <a:ea typeface="Calibri" charset="0"/>
                <a:cs typeface="Calibri" charset="0"/>
              </a:rPr>
              <a:t> I </a:t>
            </a:r>
            <a:r>
              <a:rPr lang="en-US" sz="2400" dirty="0" err="1">
                <a:latin typeface="Calibri" charset="0"/>
                <a:ea typeface="Calibri" charset="0"/>
                <a:cs typeface="Calibri" charset="0"/>
              </a:rPr>
              <a:t>itemset</a:t>
            </a:r>
            <a:r>
              <a:rPr lang="en-US" sz="2400" dirty="0">
                <a:latin typeface="Calibri" charset="0"/>
                <a:ea typeface="Calibri" charset="0"/>
                <a:cs typeface="Calibri" charset="0"/>
              </a:rPr>
              <a:t>, transaction identifier </a:t>
            </a:r>
            <a:r>
              <a:rPr lang="en-US" sz="2400" dirty="0" err="1">
                <a:latin typeface="Calibri" charset="0"/>
                <a:ea typeface="Calibri" charset="0"/>
                <a:cs typeface="Calibri" charset="0"/>
              </a:rPr>
              <a:t>tid</a:t>
            </a:r>
            <a:r>
              <a:rPr lang="en-US" sz="2400" dirty="0">
                <a:latin typeface="Calibri" charset="0"/>
                <a:ea typeface="Calibri" charset="0"/>
                <a:cs typeface="Calibri" charset="0"/>
              </a:rPr>
              <a:t> </a:t>
            </a:r>
          </a:p>
          <a:p>
            <a:pPr lvl="1"/>
            <a:r>
              <a:rPr lang="en-US" sz="2400" dirty="0">
                <a:latin typeface="Calibri" charset="0"/>
                <a:ea typeface="Calibri" charset="0"/>
                <a:cs typeface="Calibri" charset="0"/>
              </a:rPr>
              <a:t>Set of all transactions D (</a:t>
            </a:r>
            <a:r>
              <a:rPr lang="en-US" sz="2400" b="1" dirty="0">
                <a:latin typeface="Calibri" charset="0"/>
                <a:ea typeface="Calibri" charset="0"/>
                <a:cs typeface="Calibri" charset="0"/>
              </a:rPr>
              <a:t>database</a:t>
            </a:r>
            <a:r>
              <a:rPr lang="en-US" sz="2400" dirty="0">
                <a:latin typeface="Calibri" charset="0"/>
                <a:ea typeface="Calibri" charset="0"/>
                <a:cs typeface="Calibri" charset="0"/>
              </a:rPr>
              <a:t>), Transaction T </a:t>
            </a:r>
            <a:r>
              <a:rPr lang="en-US" sz="2400" dirty="0" err="1">
                <a:latin typeface="Symbol" pitchFamily="18" charset="2"/>
              </a:rPr>
              <a:t>Î</a:t>
            </a:r>
            <a:r>
              <a:rPr lang="en-US" sz="2400" dirty="0">
                <a:latin typeface="Calibri" charset="0"/>
                <a:ea typeface="Calibri" charset="0"/>
                <a:cs typeface="Calibri" charset="0"/>
              </a:rPr>
              <a:t> D </a:t>
            </a:r>
          </a:p>
          <a:p>
            <a:endParaRPr lang="en-US" sz="2800" dirty="0">
              <a:latin typeface="Calibri" charset="0"/>
              <a:ea typeface="Calibri" charset="0"/>
              <a:cs typeface="Calibri" charset="0"/>
            </a:endParaRPr>
          </a:p>
          <a:p>
            <a:r>
              <a:rPr lang="en-US" sz="2800" b="1" dirty="0">
                <a:latin typeface="Calibri" charset="0"/>
                <a:ea typeface="Calibri" charset="0"/>
                <a:cs typeface="Calibri" charset="0"/>
              </a:rPr>
              <a:t>Association Rules </a:t>
            </a:r>
            <a:r>
              <a:rPr lang="en-US" sz="2800" dirty="0">
                <a:latin typeface="Calibri" charset="0"/>
                <a:ea typeface="Calibri" charset="0"/>
                <a:cs typeface="Calibri" charset="0"/>
              </a:rPr>
              <a:t>A </a:t>
            </a:r>
            <a:r>
              <a:rPr lang="en-GB" sz="2800" dirty="0">
                <a:latin typeface="Wingdings"/>
                <a:ea typeface="Wingdings"/>
                <a:cs typeface="Wingdings"/>
                <a:sym typeface="Wingdings"/>
              </a:rPr>
              <a:t></a:t>
            </a:r>
            <a:r>
              <a:rPr lang="en-US" sz="2800" dirty="0">
                <a:latin typeface="Calibri" charset="0"/>
                <a:ea typeface="Calibri" charset="0"/>
                <a:cs typeface="Calibri" charset="0"/>
              </a:rPr>
              <a:t> B [s, c]</a:t>
            </a:r>
          </a:p>
          <a:p>
            <a:pPr lvl="1"/>
            <a:r>
              <a:rPr lang="en-US" sz="2400" dirty="0">
                <a:latin typeface="Calibri" charset="0"/>
                <a:ea typeface="Calibri" charset="0"/>
                <a:cs typeface="Calibri" charset="0"/>
              </a:rPr>
              <a:t>A, B </a:t>
            </a:r>
            <a:r>
              <a:rPr lang="en-US" sz="2400" dirty="0" err="1">
                <a:latin typeface="Calibri" charset="0"/>
                <a:ea typeface="Calibri" charset="0"/>
                <a:cs typeface="Calibri" charset="0"/>
              </a:rPr>
              <a:t>itemsets</a:t>
            </a:r>
            <a:r>
              <a:rPr lang="en-US" sz="2400" dirty="0">
                <a:latin typeface="Calibri" charset="0"/>
                <a:ea typeface="Calibri" charset="0"/>
                <a:cs typeface="Calibri" charset="0"/>
              </a:rPr>
              <a:t> (A, B </a:t>
            </a:r>
            <a:r>
              <a:rPr lang="en-US" sz="2400" dirty="0" err="1">
                <a:latin typeface="Symbol" pitchFamily="18" charset="2"/>
              </a:rPr>
              <a:t>Í</a:t>
            </a:r>
            <a:r>
              <a:rPr lang="en-US" sz="2400" dirty="0">
                <a:latin typeface="Calibri" charset="0"/>
                <a:ea typeface="Calibri" charset="0"/>
                <a:cs typeface="Calibri" charset="0"/>
              </a:rPr>
              <a:t> I)</a:t>
            </a:r>
          </a:p>
          <a:p>
            <a:pPr lvl="1"/>
            <a:r>
              <a:rPr lang="en-US" sz="2400" dirty="0">
                <a:latin typeface="Calibri" charset="0"/>
                <a:ea typeface="Calibri" charset="0"/>
                <a:cs typeface="Calibri" charset="0"/>
              </a:rPr>
              <a:t>A </a:t>
            </a:r>
            <a:r>
              <a:rPr lang="en-US" sz="2400" dirty="0" err="1">
                <a:latin typeface="Symbol" pitchFamily="18" charset="2"/>
              </a:rPr>
              <a:t>Ç</a:t>
            </a:r>
            <a:r>
              <a:rPr lang="en-US" sz="2400" dirty="0">
                <a:latin typeface="Calibri" charset="0"/>
                <a:ea typeface="Calibri" charset="0"/>
                <a:cs typeface="Calibri" charset="0"/>
              </a:rPr>
              <a:t> B empty</a:t>
            </a:r>
          </a:p>
          <a:p>
            <a:pPr lvl="1"/>
            <a:r>
              <a:rPr lang="en-GB" sz="2400" dirty="0"/>
              <a:t>s = p(A </a:t>
            </a:r>
            <a:r>
              <a:rPr lang="en-US" sz="1800" dirty="0" err="1">
                <a:latin typeface="Symbol" pitchFamily="18" charset="2"/>
              </a:rPr>
              <a:t>È</a:t>
            </a:r>
            <a:r>
              <a:rPr lang="en-GB" sz="2400" dirty="0"/>
              <a:t> B) = count(A </a:t>
            </a:r>
            <a:r>
              <a:rPr lang="en-US" sz="1800" dirty="0" err="1">
                <a:latin typeface="Symbol" pitchFamily="18" charset="2"/>
              </a:rPr>
              <a:t>È</a:t>
            </a:r>
            <a:r>
              <a:rPr lang="en-GB" sz="2400" dirty="0"/>
              <a:t> B) / |D|	(support)</a:t>
            </a:r>
          </a:p>
          <a:p>
            <a:pPr lvl="1"/>
            <a:r>
              <a:rPr lang="en-GB" sz="2400" dirty="0"/>
              <a:t>c = p(B | A) = s(A </a:t>
            </a:r>
            <a:r>
              <a:rPr lang="en-US" sz="1800" dirty="0" err="1">
                <a:latin typeface="Symbol" pitchFamily="18" charset="2"/>
              </a:rPr>
              <a:t>È</a:t>
            </a:r>
            <a:r>
              <a:rPr lang="en-GB" sz="2400" dirty="0"/>
              <a:t> B) / s(A)		(confidence)</a:t>
            </a:r>
          </a:p>
          <a:p>
            <a:pPr marL="457200" lvl="1" indent="0">
              <a:buNone/>
            </a:pPr>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sz="4400" dirty="0">
              <a:latin typeface="Calibri" charset="0"/>
              <a:ea typeface="Calibri" charset="0"/>
              <a:cs typeface="Calibri" charset="0"/>
            </a:endParaRPr>
          </a:p>
        </p:txBody>
      </p:sp>
      <p:sp>
        <p:nvSpPr>
          <p:cNvPr id="4" name="Footer Placeholder 3"/>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61401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SLIDEGUID" val="66A3297E0E024A13824D51F219394366"/>
  <p:tag name="AUTOOPENPOLL" val="False"/>
  <p:tag name="TYPE" val="MultiChoiceSlide"/>
  <p:tag name="TPSLIDEBULLETSTYLE" val="2"/>
  <p:tag name="TPQUESTIONXML" val="&lt;?xml version=&quot;1.0&quot; encoding=&quot;UTF-8&quot; standalone=&quot;yes&quot;?&gt;&lt;questionlist&gt;&lt;properties&gt;&lt;guid&gt;CD373F851CAC4BF48D4D21D9362782C4&lt;/guid&gt;&lt;date&gt;3/19/2020 11:58:0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66A3297E0E024A13824D51F219394366&lt;/guid&gt;&lt;repollguid&gt;144F14142C7849A38A3C839A25275C5A&lt;/repollguid&gt;&lt;sourceid&gt;76B2F9370C4E41029A4BE0A60AC2F046&lt;/sourceid&gt;&lt;questiontext&gt;If rule {A,B} ? {C} has confidence c1 and rule {A} ? {C} has confidence c2, the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F19125D9F0F4EB29EF515CE26DDF38D&lt;/guid&gt;&lt;answertext&gt;c2 &amp;gt;= c1&lt;/answertext&gt;&lt;valuetype&gt;0&lt;/valuetype&gt;&lt;/answer&gt;&lt;answer&gt;&lt;guid&gt;563D94BE9910409C8837BDF3664B4EB5&lt;/guid&gt;&lt;answertext&gt;c1 &amp;gt; c2 and c2 &amp;gt; c1 are both possible&lt;/answertext&gt;&lt;valuetype&gt;0&lt;/valuetype&gt;&lt;/answer&gt;&lt;answer&gt;&lt;guid&gt;E3AA2555523349CE9D5ED42D53737593&lt;/guid&gt;&lt;answertext&gt;c1 &amp;gt;= c2&lt;/answertext&gt;&lt;valuetype&gt;0&lt;/valuetype&gt;&lt;/answer&gt;&lt;/answers&gt;&lt;/multichoice&gt;&lt;/questions&gt;&lt;/questionlist&gt;"/>
  <p:tag name="LIVECHARTING" val="False"/>
  <p:tag name="HASRESULTS" val="False"/>
  <p:tag name="CHARTTYPE" val="0"/>
  <p:tag name="CHARTDEFINEDCOLORS" val="3,6,10,45,32,50,13,4,9,55,1"/>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SLIDEGUID" val="74E062C485BC4BD99B12A4E9F753024B"/>
  <p:tag name="AUTOOPENPOLL" val="False"/>
  <p:tag name="TYPE" val="MultiChoiceSlide"/>
  <p:tag name="TPSLIDEBULLETSTYLE" val="2"/>
  <p:tag name="TPQUESTIONXML" val="&lt;?xml version=&quot;1.0&quot; encoding=&quot;UTF-8&quot; standalone=&quot;yes&quot;?&gt;&lt;questionlist&gt;&lt;properties&gt;&lt;guid&gt;C99F335F52A64C80AD6D93B154A914A7&lt;/guid&gt;&lt;date&gt;3/19/2020 11:58:0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4E062C485BC4BD99B12A4E9F753024B&lt;/guid&gt;&lt;repollguid&gt;590F8248254749CE9F89A11882D99C0C&lt;/repollguid&gt;&lt;sourceid&gt;36E63CC8D9444B27849F1AC942566B7D&lt;/sourceid&gt;&lt;questiontext&gt;A false negative in sampling can only occur for itemsets with support smaller th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D2482279D2F4B819CC6E0B0C4E0B552&lt;/guid&gt;&lt;answertext&gt;the threshold s&lt;/answertext&gt;&lt;valuetype&gt;0&lt;/valuetype&gt;&lt;/answer&gt;&lt;answer&gt;&lt;guid&gt;5E22D962673A4B73BA73A52D54CC4677&lt;/guid&gt;&lt;answertext&gt;p*s&lt;/answertext&gt;&lt;valuetype&gt;0&lt;/valuetype&gt;&lt;/answer&gt;&lt;answer&gt;&lt;guid&gt;882A46E49A9F407383BF43C10A872F33&lt;/guid&gt;&lt;answertext&gt;p*m&lt;/answertext&gt;&lt;valuetype&gt;0&lt;/valuetype&gt;&lt;/answer&gt;&lt;answer&gt;&lt;guid&gt;3BB02EE5F90941EFB345E9D606B20F1C&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13.xml><?xml version="1.0" encoding="utf-8"?>
<p:tagLst xmlns:a="http://schemas.openxmlformats.org/drawingml/2006/main" xmlns:r="http://schemas.openxmlformats.org/officeDocument/2006/relationships" xmlns:p="http://schemas.openxmlformats.org/presentationml/2006/main">
  <p:tag name="ZEROBASED" val="False"/>
</p:tagLst>
</file>

<file path=ppt/tags/tag14.xml><?xml version="1.0" encoding="utf-8"?>
<p:tagLst xmlns:a="http://schemas.openxmlformats.org/drawingml/2006/main" xmlns:r="http://schemas.openxmlformats.org/officeDocument/2006/relationships" xmlns:p="http://schemas.openxmlformats.org/presentationml/2006/main">
  <p:tag name="SLIDEGUID" val="F351F15A33F9443198169AC6C1654A83"/>
  <p:tag name="AUTOOPENPOLL" val="False"/>
  <p:tag name="TYPE" val="MultiChoiceSlide"/>
  <p:tag name="TPSLIDEBULLETSTYLE" val="2"/>
  <p:tag name="TPQUESTIONXML" val="&lt;?xml version=&quot;1.0&quot; encoding=&quot;UTF-8&quot; standalone=&quot;yes&quot;?&gt;&lt;questionlist&gt;&lt;properties&gt;&lt;guid&gt;57637789E9774AAF9A96FF26B77E4B17&lt;/guid&gt;&lt;date&gt;3/19/2020 11:58:0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351F15A33F9443198169AC6C1654A83&lt;/guid&gt;&lt;repollguid&gt;4AA178542C30400ABB2F19066F28019F&lt;/repollguid&gt;&lt;sourceid&gt;079BFDFB4F2B40B296F04E4C595EBB25&lt;/sourceid&gt;&lt;questiontext&gt;The FP tree below i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011A6D026374DBCB51789B596395AA2&lt;/guid&gt;&lt;answertext&gt;not valid, b is missing&lt;/answertext&gt;&lt;valuetype&gt;0&lt;/valuetype&gt;&lt;/answer&gt;&lt;answer&gt;&lt;guid&gt;B5A3F8807B5449C18DF481ECF7AE13B1&lt;/guid&gt;&lt;answertext&gt;not valid, since count at leaf level larger than 1&lt;/answertext&gt;&lt;valuetype&gt;0&lt;/valuetype&gt;&lt;/answer&gt;&lt;answer&gt;&lt;guid&gt;2F4692E39FE749B08E0B546681E576DF&lt;/guid&gt;&lt;answertext&gt;possible, with 2 transactions {a}&lt;/answertext&gt;&lt;valuetype&gt;0&lt;/valuetype&gt;&lt;/answer&gt;&lt;answer&gt;&lt;guid&gt;4329A570871748F7BECA0E3516EF78C1&lt;/guid&gt;&lt;answertext&gt;possible, with 2 transactions {a,c}&lt;/answertext&gt;&lt;valuetype&gt;0&lt;/valuetype&gt;&lt;/answer&gt;&lt;/answers&gt;&lt;/multichoice&gt;&lt;/questions&gt;&lt;/questionlist&gt;"/>
  <p:tag name="LIVECHARTING" val="False"/>
  <p:tag name="HASRESULTS" val="False"/>
  <p:tag name="CHARTTYPE" val="0"/>
  <p:tag name="CHARTDEFINEDCOLORS" val="3,6,10,45,32,50,13,4,9,55,1"/>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SLIDEGUID" val="CB4618591BD149AFB79D72437210F677"/>
  <p:tag name="AUTOOPENPOLL" val="False"/>
  <p:tag name="TYPE" val="MultiChoiceSlide"/>
  <p:tag name="TPSLIDEBULLETSTYLE" val="2"/>
  <p:tag name="TPQUESTIONXML" val="&lt;?xml version=&quot;1.0&quot; encoding=&quot;UTF-8&quot; standalone=&quot;yes&quot;?&gt;&lt;questionlist&gt;&lt;properties&gt;&lt;guid&gt;03D8D808AFE343A4919BD16A7B2351D8&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B4618591BD149AFB79D72437210F677&lt;/guid&gt;&lt;repollguid&gt;C48A9B508AF54ABD8E91FB32865D0521&lt;/repollguid&gt;&lt;sourceid&gt;E8AABEB5016F402C8733D7AE09A6752A&lt;/sourceid&gt;&lt;questiontext&gt;10 itemsets out of 100 contain item A, of which 5 also contain B. The rule A ? B ha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1DB53EE3E504BEF9FE9500443808BD2&lt;/guid&gt;&lt;answertext&gt;5% support and 10% confidence&lt;/answertext&gt;&lt;valuetype&gt;0&lt;/valuetype&gt;&lt;/answer&gt;&lt;answer&gt;&lt;guid&gt;D69B1056918E4B2B9C4F5615B956EFA0&lt;/guid&gt;&lt;answertext&gt;10% support and 50% confidence&lt;/answertext&gt;&lt;valuetype&gt;0&lt;/valuetype&gt;&lt;/answer&gt;&lt;answer&gt;&lt;guid&gt;C5CF76644D424AE2B06AE73FB7DD44E8&lt;/guid&gt;&lt;answertext&gt;5% support and 50% confidence&lt;/answertext&gt;&lt;valuetype&gt;0&lt;/valuetype&gt;&lt;/answer&gt;&lt;answer&gt;&lt;guid&gt;B6BB72239A1042249922C0479D70D301&lt;/guid&gt;&lt;answertext&gt;10% support and 10% confidence&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987E58A223B94CBE9971FA07C2B64090"/>
  <p:tag name="AUTOOPENPOLL" val="False"/>
  <p:tag name="TYPE" val="MultiChoiceSlide"/>
  <p:tag name="TPSLIDEBULLETSTYLE" val="2"/>
  <p:tag name="TPQUESTIONXML" val="&lt;?xml version=&quot;1.0&quot; encoding=&quot;UTF-8&quot; standalone=&quot;yes&quot;?&gt;&lt;questionlist&gt;&lt;properties&gt;&lt;guid&gt;64AA989B46964684A8FFE01509F71D58&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7E58A223B94CBE9971FA07C2B64090&lt;/guid&gt;&lt;repollguid&gt;26E57644B0694BF690D3F334F6DB2117&lt;/repollguid&gt;&lt;sourceid&gt;A0CC515EC8614A47BBB34E6E4759E472&lt;/sourceid&gt;&lt;questiontext&gt;10 itemsets out of 100 contain item A, of which 5 also contain B. The rule B ? A ha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5070946D29644190A6E1391990D14A1A&lt;/guid&gt;&lt;answertext&gt;unknown support and 50% confidence&lt;/answertext&gt;&lt;valuetype&gt;0&lt;/valuetype&gt;&lt;/answer&gt;&lt;answer&gt;&lt;guid&gt;9B186ABAA4BF4F46BE327A9E62AFEB44&lt;/guid&gt;&lt;answertext&gt;unknown support and unknown confidence&lt;/answertext&gt;&lt;valuetype&gt;0&lt;/valuetype&gt;&lt;/answer&gt;&lt;answer&gt;&lt;guid&gt;D389D36CE77A473A97D2549599F440E3&lt;/guid&gt;&lt;answertext&gt;5% support and 50% confidence&lt;/answertext&gt;&lt;valuetype&gt;0&lt;/valuetype&gt;&lt;/answer&gt;&lt;answer&gt;&lt;guid&gt;3186016CCBFC4B398A825F18B5C7EB6D&lt;/guid&gt;&lt;answertext&gt;5% support and unknown confidence&lt;/answertext&gt;&lt;valuetype&gt;0&lt;/valuetype&gt;&lt;/answer&gt;&lt;/answers&gt;&lt;/multichoice&gt;&lt;/questions&gt;&lt;/questionlist&gt;"/>
  <p:tag name="LIVECHARTING" val="False"/>
  <p:tag name="HASRESULTS"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2FCFDDA26A5B4941A54D9B78D2F89F60"/>
  <p:tag name="AUTOOPENPOLL" val="False"/>
  <p:tag name="TYPE" val="MultiChoiceSlide"/>
  <p:tag name="TPSLIDEBULLETSTYLE" val="2"/>
  <p:tag name="TPQUESTIONXML" val="&lt;?xml version=&quot;1.0&quot; encoding=&quot;UTF-8&quot; standalone=&quot;yes&quot;?&gt;&lt;questionlist&gt;&lt;properties&gt;&lt;guid&gt;03EC94076F5745F2916BD50752164372&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2FCFDDA26A5B4941A54D9B78D2F89F60&lt;/guid&gt;&lt;repollguid&gt;C3BE796ED40D463D8435671A6DA32D55&lt;/repollguid&gt;&lt;sourceid&gt;6295704D52F24602A290FB9EC274E112&lt;/sourceid&gt;&lt;questiontext&gt;Given the frequent 2-itemsets {1,2}, {1,4}, {2,3} and {3,4}, how many 3-itemsets are generated and how many are pruned?&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6F38AB85F434D0BA1396C805B59A628&lt;/guid&gt;&lt;answertext&gt;2, 2&lt;/answertext&gt;&lt;valuetype&gt;0&lt;/valuetype&gt;&lt;/answer&gt;&lt;answer&gt;&lt;guid&gt;9FC4FDA121C14E72A96067C60DBC2256&lt;/guid&gt;&lt;answertext&gt;1, 0&lt;/answertext&gt;&lt;valuetype&gt;0&lt;/valuetype&gt;&lt;/answer&gt;&lt;answer&gt;&lt;guid&gt;249FC92718D94C18816EFBFC710ED889&lt;/guid&gt;&lt;answertext&gt;1, 1&lt;/answertext&gt;&lt;valuetype&gt;0&lt;/valuetype&gt;&lt;/answer&gt;&lt;answer&gt;&lt;guid&gt;951726A9465841C69A752E429E7CD4DB&lt;/guid&gt;&lt;answertext&gt;2, 1&lt;/answertext&gt;&lt;valuetype&gt;0&lt;/valuetype&gt;&lt;/answer&gt;&lt;/answers&gt;&lt;/multichoice&gt;&lt;/questions&gt;&lt;/questionlist&gt;"/>
  <p:tag name="LIVECHARTING" val="False"/>
  <p:tag name="HASRESULTS"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D7AD97F1F0E343A78F5A9D9E44F50B77"/>
  <p:tag name="AUTOOPENPOLL" val="False"/>
  <p:tag name="TYPE" val="MultiChoiceSlide"/>
  <p:tag name="TPSLIDEBULLETSTYLE" val="2"/>
  <p:tag name="TPQUESTIONXML" val="&lt;?xml version=&quot;1.0&quot; encoding=&quot;UTF-8&quot; standalone=&quot;yes&quot;?&gt;&lt;questionlist&gt;&lt;properties&gt;&lt;guid&gt;37B94594E0824822BD3707CF8C087280&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D7AD97F1F0E343A78F5A9D9E44F50B77&lt;/guid&gt;&lt;repollguid&gt;A5EE8C2F2442461994F43A1CF6DF9334&lt;/repollguid&gt;&lt;sourceid&gt;C3ACD40AAD244115AC1749A0754D3916&lt;/sourceid&gt;&lt;questiontext&gt;After the join step, the number of k+1-itemse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2CAE420C9024849A8154ED5AF848826&lt;/guid&gt;&lt;answertext&gt;is equal to the number of frequent k-itemsets&lt;/answertext&gt;&lt;valuetype&gt;0&lt;/valuetype&gt;&lt;/answer&gt;&lt;answer&gt;&lt;guid&gt;AE78F36618CF4332A0B7B2D389FA733C&lt;/guid&gt;&lt;answertext&gt;can be equal, lower or higher than the number of frequent k-itemsets&lt;/answertext&gt;&lt;valuetype&gt;0&lt;/valuetype&gt;&lt;/answer&gt;&lt;answer&gt;&lt;guid&gt;25A5D5A3E99B4BD48C95D9E8F875700F&lt;/guid&gt;&lt;answertext&gt;is always higher than the number of frequent k-itemsets&lt;/answertext&gt;&lt;valuetype&gt;0&lt;/valuetype&gt;&lt;/answer&gt;&lt;answer&gt;&lt;guid&gt;DE104E5D0629462F9F988E59806C2B31&lt;/guid&gt;&lt;answertext&gt;is always lower than the number of frequent k-itemsets&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23936</TotalTime>
  <Words>7874</Words>
  <Application>Microsoft Macintosh PowerPoint</Application>
  <PresentationFormat>On-screen Show (4:3)</PresentationFormat>
  <Paragraphs>686</Paragraphs>
  <Slides>55</Slides>
  <Notes>46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8" baseType="lpstr">
      <vt:lpstr>ＭＳ ゴシック</vt:lpstr>
      <vt:lpstr>Arial</vt:lpstr>
      <vt:lpstr>Calibri</vt:lpstr>
      <vt:lpstr>Cambria Math</vt:lpstr>
      <vt:lpstr>Comic Sans MS</vt:lpstr>
      <vt:lpstr>Letter Gothic Std</vt:lpstr>
      <vt:lpstr>Lucida Grande</vt:lpstr>
      <vt:lpstr>Symbol</vt:lpstr>
      <vt:lpstr>Tempus Sans ITC</vt:lpstr>
      <vt:lpstr>Verdana</vt:lpstr>
      <vt:lpstr>Wingdings</vt:lpstr>
      <vt:lpstr>part1 XML</vt:lpstr>
      <vt:lpstr>Worksheet</vt:lpstr>
      <vt:lpstr>5. Association Rule Mining</vt:lpstr>
      <vt:lpstr>Example: Shopping Basket Analysis </vt:lpstr>
      <vt:lpstr>Association Rules</vt:lpstr>
      <vt:lpstr>Single- and Multi-dimensional Rules</vt:lpstr>
      <vt:lpstr>From Multi- to Single-dimensional Rules</vt:lpstr>
      <vt:lpstr>2. Scoring Function</vt:lpstr>
      <vt:lpstr>Support and Confidence</vt:lpstr>
      <vt:lpstr>Support and Confidence</vt:lpstr>
      <vt:lpstr>Definition of Association Rules</vt:lpstr>
      <vt:lpstr>10 itemsets out of 100 contain item A, of which 5 also contain B. The rule A  B has:</vt:lpstr>
      <vt:lpstr>10 itemsets out of 100 contain item A, of which 5 also contain B. The rule B  A has:</vt:lpstr>
      <vt:lpstr>Association Rule Mining: Problem</vt:lpstr>
      <vt:lpstr>Association Rule Mining Approach</vt:lpstr>
      <vt:lpstr>Frequent Itemsets</vt:lpstr>
      <vt:lpstr>Exploiting the Apriori Property</vt:lpstr>
      <vt:lpstr>Exploiting the Apriori Property: Candidates</vt:lpstr>
      <vt:lpstr>Example</vt:lpstr>
      <vt:lpstr>Exploiting the Apriori Property: JOIN step</vt:lpstr>
      <vt:lpstr>JOIN step: Example</vt:lpstr>
      <vt:lpstr>Exploiting the Apriori Property: PRUNE Step</vt:lpstr>
      <vt:lpstr>Final Step</vt:lpstr>
      <vt:lpstr>Apriori Algorithm</vt:lpstr>
      <vt:lpstr>PowerPoint Presentation</vt:lpstr>
      <vt:lpstr>Select pertinent rules</vt:lpstr>
      <vt:lpstr>PowerPoint Presentation</vt:lpstr>
      <vt:lpstr>Given the frequent 2-itemsets {1,2}, {1,4}, {2,3} and {3,4}, how many 3-itemsets are generated and how many are pruned?</vt:lpstr>
      <vt:lpstr>After the join step, the number of k+1-itemsets ...</vt:lpstr>
      <vt:lpstr>If rule {A,B}  {C} has confidence c1 and rule {A}  {C} has confidence c2, then ...</vt:lpstr>
      <vt:lpstr>Interesting Association Rules</vt:lpstr>
      <vt:lpstr>Alternative Measures of Interest</vt:lpstr>
      <vt:lpstr>Quantitative Attributes</vt:lpstr>
      <vt:lpstr>Improving Apriori for Large Datasets</vt:lpstr>
      <vt:lpstr>Sampling</vt:lpstr>
      <vt:lpstr>Partitioning</vt:lpstr>
      <vt:lpstr>Partitioning – Why it works</vt:lpstr>
      <vt:lpstr>Partitioning – Distributed Version</vt:lpstr>
      <vt:lpstr>A false negative in sampling can only occur for itemsets with support smaller than …</vt:lpstr>
      <vt:lpstr>FP Growth</vt:lpstr>
      <vt:lpstr>FP-Tree Data Structure</vt:lpstr>
      <vt:lpstr>FP-Tree: Item Sorting</vt:lpstr>
      <vt:lpstr>Step 1: FP-Tree Construction</vt:lpstr>
      <vt:lpstr>Step 1: FP-Tree Construction</vt:lpstr>
      <vt:lpstr>Step 2: Frequent Itemset Extraction</vt:lpstr>
      <vt:lpstr>Step 2: Divide and Conquer Strategy</vt:lpstr>
      <vt:lpstr>Step 2: Divide and Conquer Strategy </vt:lpstr>
      <vt:lpstr>Conditional FP-Tree</vt:lpstr>
      <vt:lpstr>Deriving Conditional FP-Tree</vt:lpstr>
      <vt:lpstr>Conditional FP-Tree </vt:lpstr>
      <vt:lpstr>Result</vt:lpstr>
      <vt:lpstr>In the first pass over the database of the FP Growth algorithm</vt:lpstr>
      <vt:lpstr>The FP tree below is …</vt:lpstr>
      <vt:lpstr>Summary FP Growth</vt:lpstr>
      <vt:lpstr>Performance Comparison</vt:lpstr>
      <vt:lpstr>Components of Data Mining Algorithms</vt:lpstr>
      <vt:lpstr>References</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Microsoft Office User</cp:lastModifiedBy>
  <cp:revision>845</cp:revision>
  <cp:lastPrinted>2011-09-19T16:41:49Z</cp:lastPrinted>
  <dcterms:created xsi:type="dcterms:W3CDTF">2002-10-01T12:44:42Z</dcterms:created>
  <dcterms:modified xsi:type="dcterms:W3CDTF">2021-11-26T17:16:27Z</dcterms:modified>
</cp:coreProperties>
</file>