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5"/>
  </p:notesMasterIdLst>
  <p:sldIdLst>
    <p:sldId id="256" r:id="rId5"/>
    <p:sldId id="274" r:id="rId6"/>
    <p:sldId id="257" r:id="rId7"/>
    <p:sldId id="258" r:id="rId8"/>
    <p:sldId id="259" r:id="rId9"/>
    <p:sldId id="260" r:id="rId10"/>
    <p:sldId id="261" r:id="rId11"/>
    <p:sldId id="262" r:id="rId12"/>
    <p:sldId id="263" r:id="rId13"/>
    <p:sldId id="264" r:id="rId14"/>
    <p:sldId id="265" r:id="rId15"/>
    <p:sldId id="269" r:id="rId16"/>
    <p:sldId id="270" r:id="rId17"/>
    <p:sldId id="271" r:id="rId18"/>
    <p:sldId id="272" r:id="rId19"/>
    <p:sldId id="266" r:id="rId20"/>
    <p:sldId id="267" r:id="rId21"/>
    <p:sldId id="268" r:id="rId22"/>
    <p:sldId id="275"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FCAF6-8905-4F32-8EE6-81D7238A7024}" v="2" dt="2023-11-14T15:06:57.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966" autoAdjust="0"/>
  </p:normalViewPr>
  <p:slideViewPr>
    <p:cSldViewPr snapToGrid="0">
      <p:cViewPr varScale="1">
        <p:scale>
          <a:sx n="67" d="100"/>
          <a:sy n="67" d="100"/>
        </p:scale>
        <p:origin x="12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999C9-48FA-41B2-9F1C-E6697FB753E7}" type="doc">
      <dgm:prSet loTypeId="urn:microsoft.com/office/officeart/2005/8/layout/hierarchy1" loCatId="hierarchy" qsTypeId="urn:microsoft.com/office/officeart/2005/8/quickstyle/simple5" qsCatId="simple" csTypeId="urn:microsoft.com/office/officeart/2005/8/colors/accent2_2" csCatId="accent2"/>
      <dgm:spPr/>
      <dgm:t>
        <a:bodyPr/>
        <a:lstStyle/>
        <a:p>
          <a:endParaRPr lang="en-US"/>
        </a:p>
      </dgm:t>
    </dgm:pt>
    <dgm:pt modelId="{1982A24D-F586-495D-A888-70A6E7A94E96}">
      <dgm:prSet/>
      <dgm:spPr/>
      <dgm:t>
        <a:bodyPr/>
        <a:lstStyle/>
        <a:p>
          <a:r>
            <a:rPr lang="en-IN"/>
            <a:t>Presented By:</a:t>
          </a:r>
          <a:endParaRPr lang="en-US"/>
        </a:p>
      </dgm:t>
    </dgm:pt>
    <dgm:pt modelId="{80D27A26-406F-4DE9-A3AA-8C11789BC0F2}" type="parTrans" cxnId="{65BE27AA-7D36-430A-A4C6-D0BF513C0CA4}">
      <dgm:prSet/>
      <dgm:spPr/>
      <dgm:t>
        <a:bodyPr/>
        <a:lstStyle/>
        <a:p>
          <a:endParaRPr lang="en-US"/>
        </a:p>
      </dgm:t>
    </dgm:pt>
    <dgm:pt modelId="{3562E957-932D-49F6-97A5-E5E9FA75F516}" type="sibTrans" cxnId="{65BE27AA-7D36-430A-A4C6-D0BF513C0CA4}">
      <dgm:prSet/>
      <dgm:spPr/>
      <dgm:t>
        <a:bodyPr/>
        <a:lstStyle/>
        <a:p>
          <a:endParaRPr lang="en-US"/>
        </a:p>
      </dgm:t>
    </dgm:pt>
    <dgm:pt modelId="{C3831CB9-BAA5-4D80-8976-E8375C675A22}">
      <dgm:prSet/>
      <dgm:spPr/>
      <dgm:t>
        <a:bodyPr/>
        <a:lstStyle/>
        <a:p>
          <a:r>
            <a:rPr lang="en-IN"/>
            <a:t>Varshith Reddy Kallem- 11603452</a:t>
          </a:r>
          <a:endParaRPr lang="en-US"/>
        </a:p>
      </dgm:t>
    </dgm:pt>
    <dgm:pt modelId="{0B3F05A9-D28A-4E6F-9FC5-22242160BC32}" type="parTrans" cxnId="{1E8A2AE0-5F22-46F8-AA32-0EB3B4962AD6}">
      <dgm:prSet/>
      <dgm:spPr/>
      <dgm:t>
        <a:bodyPr/>
        <a:lstStyle/>
        <a:p>
          <a:endParaRPr lang="en-US"/>
        </a:p>
      </dgm:t>
    </dgm:pt>
    <dgm:pt modelId="{B01B3A8D-1038-447E-9459-0857377EC583}" type="sibTrans" cxnId="{1E8A2AE0-5F22-46F8-AA32-0EB3B4962AD6}">
      <dgm:prSet/>
      <dgm:spPr/>
      <dgm:t>
        <a:bodyPr/>
        <a:lstStyle/>
        <a:p>
          <a:endParaRPr lang="en-US"/>
        </a:p>
      </dgm:t>
    </dgm:pt>
    <dgm:pt modelId="{98E5C318-EC8F-4A97-82B8-7D13F518BF97}">
      <dgm:prSet/>
      <dgm:spPr/>
      <dgm:t>
        <a:bodyPr/>
        <a:lstStyle/>
        <a:p>
          <a:r>
            <a:rPr lang="en-US"/>
            <a:t>Sahithya Voleti 11644139</a:t>
          </a:r>
        </a:p>
      </dgm:t>
    </dgm:pt>
    <dgm:pt modelId="{33D93A3F-2882-4E91-B465-3613904538D4}" type="parTrans" cxnId="{4FCC855C-D798-4899-985F-2F403046CC5C}">
      <dgm:prSet/>
      <dgm:spPr/>
      <dgm:t>
        <a:bodyPr/>
        <a:lstStyle/>
        <a:p>
          <a:endParaRPr lang="en-US"/>
        </a:p>
      </dgm:t>
    </dgm:pt>
    <dgm:pt modelId="{E7B9603A-6509-4C28-B686-70B474BB1F70}" type="sibTrans" cxnId="{4FCC855C-D798-4899-985F-2F403046CC5C}">
      <dgm:prSet/>
      <dgm:spPr/>
      <dgm:t>
        <a:bodyPr/>
        <a:lstStyle/>
        <a:p>
          <a:endParaRPr lang="en-US"/>
        </a:p>
      </dgm:t>
    </dgm:pt>
    <dgm:pt modelId="{418DF088-5F7F-47B2-8139-5E72C0F536D6}" type="pres">
      <dgm:prSet presAssocID="{A5A999C9-48FA-41B2-9F1C-E6697FB753E7}" presName="hierChild1" presStyleCnt="0">
        <dgm:presLayoutVars>
          <dgm:chPref val="1"/>
          <dgm:dir/>
          <dgm:animOne val="branch"/>
          <dgm:animLvl val="lvl"/>
          <dgm:resizeHandles/>
        </dgm:presLayoutVars>
      </dgm:prSet>
      <dgm:spPr/>
    </dgm:pt>
    <dgm:pt modelId="{FEF14252-CBAF-4D3C-B9DB-10B9017CCE79}" type="pres">
      <dgm:prSet presAssocID="{1982A24D-F586-495D-A888-70A6E7A94E96}" presName="hierRoot1" presStyleCnt="0"/>
      <dgm:spPr/>
    </dgm:pt>
    <dgm:pt modelId="{5A9AB03E-47C9-4B03-9E9C-0FEB2DA9C632}" type="pres">
      <dgm:prSet presAssocID="{1982A24D-F586-495D-A888-70A6E7A94E96}" presName="composite" presStyleCnt="0"/>
      <dgm:spPr/>
    </dgm:pt>
    <dgm:pt modelId="{A381E327-04E8-4D53-B99C-229FEC418882}" type="pres">
      <dgm:prSet presAssocID="{1982A24D-F586-495D-A888-70A6E7A94E96}" presName="background" presStyleLbl="node0" presStyleIdx="0" presStyleCnt="3"/>
      <dgm:spPr/>
    </dgm:pt>
    <dgm:pt modelId="{EF14B77C-6C34-459A-B4AE-DBD2B0DD51A0}" type="pres">
      <dgm:prSet presAssocID="{1982A24D-F586-495D-A888-70A6E7A94E96}" presName="text" presStyleLbl="fgAcc0" presStyleIdx="0" presStyleCnt="3">
        <dgm:presLayoutVars>
          <dgm:chPref val="3"/>
        </dgm:presLayoutVars>
      </dgm:prSet>
      <dgm:spPr/>
    </dgm:pt>
    <dgm:pt modelId="{B30D288C-DA2F-4018-B0C1-E36C738D7580}" type="pres">
      <dgm:prSet presAssocID="{1982A24D-F586-495D-A888-70A6E7A94E96}" presName="hierChild2" presStyleCnt="0"/>
      <dgm:spPr/>
    </dgm:pt>
    <dgm:pt modelId="{D694042E-397C-4607-9EA0-45D9EEFD0CE3}" type="pres">
      <dgm:prSet presAssocID="{C3831CB9-BAA5-4D80-8976-E8375C675A22}" presName="hierRoot1" presStyleCnt="0"/>
      <dgm:spPr/>
    </dgm:pt>
    <dgm:pt modelId="{8587B2ED-96A5-42A0-BF1D-AB0EA62ACD5D}" type="pres">
      <dgm:prSet presAssocID="{C3831CB9-BAA5-4D80-8976-E8375C675A22}" presName="composite" presStyleCnt="0"/>
      <dgm:spPr/>
    </dgm:pt>
    <dgm:pt modelId="{EB480CC4-D148-4384-9430-9041775D4D71}" type="pres">
      <dgm:prSet presAssocID="{C3831CB9-BAA5-4D80-8976-E8375C675A22}" presName="background" presStyleLbl="node0" presStyleIdx="1" presStyleCnt="3"/>
      <dgm:spPr/>
    </dgm:pt>
    <dgm:pt modelId="{69850CA5-013E-45ED-9CE5-B8692BC3E40C}" type="pres">
      <dgm:prSet presAssocID="{C3831CB9-BAA5-4D80-8976-E8375C675A22}" presName="text" presStyleLbl="fgAcc0" presStyleIdx="1" presStyleCnt="3">
        <dgm:presLayoutVars>
          <dgm:chPref val="3"/>
        </dgm:presLayoutVars>
      </dgm:prSet>
      <dgm:spPr/>
    </dgm:pt>
    <dgm:pt modelId="{475C9AA2-C85A-4DB6-9526-E82D88EB2506}" type="pres">
      <dgm:prSet presAssocID="{C3831CB9-BAA5-4D80-8976-E8375C675A22}" presName="hierChild2" presStyleCnt="0"/>
      <dgm:spPr/>
    </dgm:pt>
    <dgm:pt modelId="{5D37386F-B035-42F0-B6A1-37F4E174F25A}" type="pres">
      <dgm:prSet presAssocID="{98E5C318-EC8F-4A97-82B8-7D13F518BF97}" presName="hierRoot1" presStyleCnt="0"/>
      <dgm:spPr/>
    </dgm:pt>
    <dgm:pt modelId="{ECFCC6D8-ED55-4D9D-AE0E-9BADE73AF317}" type="pres">
      <dgm:prSet presAssocID="{98E5C318-EC8F-4A97-82B8-7D13F518BF97}" presName="composite" presStyleCnt="0"/>
      <dgm:spPr/>
    </dgm:pt>
    <dgm:pt modelId="{13C632FC-0055-4825-B48D-F0FA7BEC2D2F}" type="pres">
      <dgm:prSet presAssocID="{98E5C318-EC8F-4A97-82B8-7D13F518BF97}" presName="background" presStyleLbl="node0" presStyleIdx="2" presStyleCnt="3"/>
      <dgm:spPr/>
    </dgm:pt>
    <dgm:pt modelId="{F59D9F3B-B1F0-43A3-B013-25C867752753}" type="pres">
      <dgm:prSet presAssocID="{98E5C318-EC8F-4A97-82B8-7D13F518BF97}" presName="text" presStyleLbl="fgAcc0" presStyleIdx="2" presStyleCnt="3">
        <dgm:presLayoutVars>
          <dgm:chPref val="3"/>
        </dgm:presLayoutVars>
      </dgm:prSet>
      <dgm:spPr/>
    </dgm:pt>
    <dgm:pt modelId="{4EB82B85-A360-4B6F-BFC2-5FB7B47080AF}" type="pres">
      <dgm:prSet presAssocID="{98E5C318-EC8F-4A97-82B8-7D13F518BF97}" presName="hierChild2" presStyleCnt="0"/>
      <dgm:spPr/>
    </dgm:pt>
  </dgm:ptLst>
  <dgm:cxnLst>
    <dgm:cxn modelId="{63B27A34-5718-423B-8B6C-FB2BAF7693C7}" type="presOf" srcId="{C3831CB9-BAA5-4D80-8976-E8375C675A22}" destId="{69850CA5-013E-45ED-9CE5-B8692BC3E40C}" srcOrd="0" destOrd="0" presId="urn:microsoft.com/office/officeart/2005/8/layout/hierarchy1"/>
    <dgm:cxn modelId="{4FCC855C-D798-4899-985F-2F403046CC5C}" srcId="{A5A999C9-48FA-41B2-9F1C-E6697FB753E7}" destId="{98E5C318-EC8F-4A97-82B8-7D13F518BF97}" srcOrd="2" destOrd="0" parTransId="{33D93A3F-2882-4E91-B465-3613904538D4}" sibTransId="{E7B9603A-6509-4C28-B686-70B474BB1F70}"/>
    <dgm:cxn modelId="{CAA18376-B61D-47F0-AD19-98BF36C80BCA}" type="presOf" srcId="{98E5C318-EC8F-4A97-82B8-7D13F518BF97}" destId="{F59D9F3B-B1F0-43A3-B013-25C867752753}" srcOrd="0" destOrd="0" presId="urn:microsoft.com/office/officeart/2005/8/layout/hierarchy1"/>
    <dgm:cxn modelId="{40081699-53DD-43B1-9785-ED4AB068B93E}" type="presOf" srcId="{A5A999C9-48FA-41B2-9F1C-E6697FB753E7}" destId="{418DF088-5F7F-47B2-8139-5E72C0F536D6}" srcOrd="0" destOrd="0" presId="urn:microsoft.com/office/officeart/2005/8/layout/hierarchy1"/>
    <dgm:cxn modelId="{65BE27AA-7D36-430A-A4C6-D0BF513C0CA4}" srcId="{A5A999C9-48FA-41B2-9F1C-E6697FB753E7}" destId="{1982A24D-F586-495D-A888-70A6E7A94E96}" srcOrd="0" destOrd="0" parTransId="{80D27A26-406F-4DE9-A3AA-8C11789BC0F2}" sibTransId="{3562E957-932D-49F6-97A5-E5E9FA75F516}"/>
    <dgm:cxn modelId="{1E8A2AE0-5F22-46F8-AA32-0EB3B4962AD6}" srcId="{A5A999C9-48FA-41B2-9F1C-E6697FB753E7}" destId="{C3831CB9-BAA5-4D80-8976-E8375C675A22}" srcOrd="1" destOrd="0" parTransId="{0B3F05A9-D28A-4E6F-9FC5-22242160BC32}" sibTransId="{B01B3A8D-1038-447E-9459-0857377EC583}"/>
    <dgm:cxn modelId="{526B55EC-A2E8-47E9-976D-12A5D55A86B0}" type="presOf" srcId="{1982A24D-F586-495D-A888-70A6E7A94E96}" destId="{EF14B77C-6C34-459A-B4AE-DBD2B0DD51A0}" srcOrd="0" destOrd="0" presId="urn:microsoft.com/office/officeart/2005/8/layout/hierarchy1"/>
    <dgm:cxn modelId="{7C326F7F-3B8F-418E-921C-1643CFA9DED1}" type="presParOf" srcId="{418DF088-5F7F-47B2-8139-5E72C0F536D6}" destId="{FEF14252-CBAF-4D3C-B9DB-10B9017CCE79}" srcOrd="0" destOrd="0" presId="urn:microsoft.com/office/officeart/2005/8/layout/hierarchy1"/>
    <dgm:cxn modelId="{AADC41E9-C608-40D0-85EB-65B370803A5D}" type="presParOf" srcId="{FEF14252-CBAF-4D3C-B9DB-10B9017CCE79}" destId="{5A9AB03E-47C9-4B03-9E9C-0FEB2DA9C632}" srcOrd="0" destOrd="0" presId="urn:microsoft.com/office/officeart/2005/8/layout/hierarchy1"/>
    <dgm:cxn modelId="{BA5B9B9F-DE29-4186-82E9-81177F781938}" type="presParOf" srcId="{5A9AB03E-47C9-4B03-9E9C-0FEB2DA9C632}" destId="{A381E327-04E8-4D53-B99C-229FEC418882}" srcOrd="0" destOrd="0" presId="urn:microsoft.com/office/officeart/2005/8/layout/hierarchy1"/>
    <dgm:cxn modelId="{BC51ECEF-ACC6-4538-B4A3-6C3474A037D2}" type="presParOf" srcId="{5A9AB03E-47C9-4B03-9E9C-0FEB2DA9C632}" destId="{EF14B77C-6C34-459A-B4AE-DBD2B0DD51A0}" srcOrd="1" destOrd="0" presId="urn:microsoft.com/office/officeart/2005/8/layout/hierarchy1"/>
    <dgm:cxn modelId="{B5F0C6E2-9913-4870-9503-B39BC067B565}" type="presParOf" srcId="{FEF14252-CBAF-4D3C-B9DB-10B9017CCE79}" destId="{B30D288C-DA2F-4018-B0C1-E36C738D7580}" srcOrd="1" destOrd="0" presId="urn:microsoft.com/office/officeart/2005/8/layout/hierarchy1"/>
    <dgm:cxn modelId="{C4CF7FEF-2FFF-4C15-9675-C57B432F5FC9}" type="presParOf" srcId="{418DF088-5F7F-47B2-8139-5E72C0F536D6}" destId="{D694042E-397C-4607-9EA0-45D9EEFD0CE3}" srcOrd="1" destOrd="0" presId="urn:microsoft.com/office/officeart/2005/8/layout/hierarchy1"/>
    <dgm:cxn modelId="{523C8BAB-564B-4E5D-8BD3-C0D90BC8A306}" type="presParOf" srcId="{D694042E-397C-4607-9EA0-45D9EEFD0CE3}" destId="{8587B2ED-96A5-42A0-BF1D-AB0EA62ACD5D}" srcOrd="0" destOrd="0" presId="urn:microsoft.com/office/officeart/2005/8/layout/hierarchy1"/>
    <dgm:cxn modelId="{915CD545-B616-4FFA-BF74-F043612ECB62}" type="presParOf" srcId="{8587B2ED-96A5-42A0-BF1D-AB0EA62ACD5D}" destId="{EB480CC4-D148-4384-9430-9041775D4D71}" srcOrd="0" destOrd="0" presId="urn:microsoft.com/office/officeart/2005/8/layout/hierarchy1"/>
    <dgm:cxn modelId="{45975360-0C36-47EC-A904-27E8829CDC4F}" type="presParOf" srcId="{8587B2ED-96A5-42A0-BF1D-AB0EA62ACD5D}" destId="{69850CA5-013E-45ED-9CE5-B8692BC3E40C}" srcOrd="1" destOrd="0" presId="urn:microsoft.com/office/officeart/2005/8/layout/hierarchy1"/>
    <dgm:cxn modelId="{6FD5C1DF-F196-47CE-ACD7-A59801243EC7}" type="presParOf" srcId="{D694042E-397C-4607-9EA0-45D9EEFD0CE3}" destId="{475C9AA2-C85A-4DB6-9526-E82D88EB2506}" srcOrd="1" destOrd="0" presId="urn:microsoft.com/office/officeart/2005/8/layout/hierarchy1"/>
    <dgm:cxn modelId="{B435022F-6CDD-47D4-A81A-F284C4E9ED33}" type="presParOf" srcId="{418DF088-5F7F-47B2-8139-5E72C0F536D6}" destId="{5D37386F-B035-42F0-B6A1-37F4E174F25A}" srcOrd="2" destOrd="0" presId="urn:microsoft.com/office/officeart/2005/8/layout/hierarchy1"/>
    <dgm:cxn modelId="{40FDE7D9-3D98-4EB1-B00F-81403DDD61A5}" type="presParOf" srcId="{5D37386F-B035-42F0-B6A1-37F4E174F25A}" destId="{ECFCC6D8-ED55-4D9D-AE0E-9BADE73AF317}" srcOrd="0" destOrd="0" presId="urn:microsoft.com/office/officeart/2005/8/layout/hierarchy1"/>
    <dgm:cxn modelId="{7A694441-24E7-4B9D-A436-5EE525F5E86E}" type="presParOf" srcId="{ECFCC6D8-ED55-4D9D-AE0E-9BADE73AF317}" destId="{13C632FC-0055-4825-B48D-F0FA7BEC2D2F}" srcOrd="0" destOrd="0" presId="urn:microsoft.com/office/officeart/2005/8/layout/hierarchy1"/>
    <dgm:cxn modelId="{A6A083A6-B07C-4B7D-9E76-C9702A68A2C5}" type="presParOf" srcId="{ECFCC6D8-ED55-4D9D-AE0E-9BADE73AF317}" destId="{F59D9F3B-B1F0-43A3-B013-25C867752753}" srcOrd="1" destOrd="0" presId="urn:microsoft.com/office/officeart/2005/8/layout/hierarchy1"/>
    <dgm:cxn modelId="{669CF9BD-599C-4E1F-B7F6-C57228F66679}" type="presParOf" srcId="{5D37386F-B035-42F0-B6A1-37F4E174F25A}" destId="{4EB82B85-A360-4B6F-BFC2-5FB7B47080A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966525-6F8E-42C2-9225-16F309BE2C0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D914B9-36C3-405C-A63A-768A74BDE517}">
      <dgm:prSet/>
      <dgm:spPr/>
      <dgm:t>
        <a:bodyPr/>
        <a:lstStyle/>
        <a:p>
          <a:r>
            <a:rPr lang="en-US" b="0" i="0" dirty="0"/>
            <a:t>Define the scope - Determine the overall goals and limitations of the project. Clearly define what is and isn't included. </a:t>
          </a:r>
          <a:r>
            <a:rPr lang="en-US" b="1" i="0" dirty="0"/>
            <a:t>(Varshith Reddy Kallem-11603452)</a:t>
          </a:r>
          <a:endParaRPr lang="en-US" b="1" dirty="0"/>
        </a:p>
      </dgm:t>
    </dgm:pt>
    <dgm:pt modelId="{777F635A-45AC-4894-BE35-B751755F257A}" type="parTrans" cxnId="{257C8949-F579-40BB-8CBE-3A8EA8320649}">
      <dgm:prSet/>
      <dgm:spPr/>
      <dgm:t>
        <a:bodyPr/>
        <a:lstStyle/>
        <a:p>
          <a:endParaRPr lang="en-US"/>
        </a:p>
      </dgm:t>
    </dgm:pt>
    <dgm:pt modelId="{64D9A6FE-3E77-42DA-9304-479BC6AA5B60}" type="sibTrans" cxnId="{257C8949-F579-40BB-8CBE-3A8EA8320649}">
      <dgm:prSet/>
      <dgm:spPr/>
      <dgm:t>
        <a:bodyPr/>
        <a:lstStyle/>
        <a:p>
          <a:endParaRPr lang="en-US"/>
        </a:p>
      </dgm:t>
    </dgm:pt>
    <dgm:pt modelId="{F56E11DB-04D7-4829-A876-C119F2DFC20E}">
      <dgm:prSet/>
      <dgm:spPr/>
      <dgm:t>
        <a:bodyPr/>
        <a:lstStyle/>
        <a:p>
          <a:r>
            <a:rPr lang="en-US" b="0" i="0" dirty="0"/>
            <a:t>Create a schedule - Break the work down into specific tasks and create a timeline projecting start and finish dates for each. Allow for contingencies</a:t>
          </a:r>
          <a:r>
            <a:rPr lang="en-US" b="1" i="0" dirty="0"/>
            <a:t>.(</a:t>
          </a:r>
          <a:r>
            <a:rPr lang="en-US" b="1" dirty="0" err="1"/>
            <a:t>Sahithya</a:t>
          </a:r>
          <a:r>
            <a:rPr lang="en-US" b="1" dirty="0"/>
            <a:t> </a:t>
          </a:r>
          <a:r>
            <a:rPr lang="en-US" b="1" dirty="0" err="1"/>
            <a:t>Voleti</a:t>
          </a:r>
          <a:r>
            <a:rPr lang="en-US" b="1" dirty="0"/>
            <a:t>- 11644139)</a:t>
          </a:r>
          <a:br>
            <a:rPr lang="en-US" dirty="0"/>
          </a:br>
          <a:endParaRPr lang="en-US" dirty="0"/>
        </a:p>
      </dgm:t>
    </dgm:pt>
    <dgm:pt modelId="{F8A6093C-DAF1-4EFA-A2CC-EB551C84E402}" type="parTrans" cxnId="{F0970754-1C37-4F3A-95B9-AAF32E140F39}">
      <dgm:prSet/>
      <dgm:spPr/>
      <dgm:t>
        <a:bodyPr/>
        <a:lstStyle/>
        <a:p>
          <a:endParaRPr lang="en-US"/>
        </a:p>
      </dgm:t>
    </dgm:pt>
    <dgm:pt modelId="{74901BF9-CE42-45B3-BC98-080DECAC54B6}" type="sibTrans" cxnId="{F0970754-1C37-4F3A-95B9-AAF32E140F39}">
      <dgm:prSet/>
      <dgm:spPr/>
      <dgm:t>
        <a:bodyPr/>
        <a:lstStyle/>
        <a:p>
          <a:endParaRPr lang="en-US"/>
        </a:p>
      </dgm:t>
    </dgm:pt>
    <dgm:pt modelId="{4E422DF5-B3CA-485F-9F8E-3C33FE334CB7}">
      <dgm:prSet/>
      <dgm:spPr/>
      <dgm:t>
        <a:bodyPr/>
        <a:lstStyle/>
        <a:p>
          <a:r>
            <a:rPr lang="en-US" b="0" i="0" dirty="0"/>
            <a:t>Manage the budget - Track costs and allocate funding appropriately across each task. Adapt to changes to stay within budget.</a:t>
          </a:r>
          <a:r>
            <a:rPr lang="en-US" b="1" i="0" dirty="0"/>
            <a:t> (Varshith Reddy Kallem-11603452)</a:t>
          </a:r>
          <a:endParaRPr lang="en-US" dirty="0"/>
        </a:p>
      </dgm:t>
    </dgm:pt>
    <dgm:pt modelId="{8143752D-9C9C-4B38-BAD8-AC4136CF93BB}" type="parTrans" cxnId="{DA634024-CC41-413F-9318-27D1E93D1C68}">
      <dgm:prSet/>
      <dgm:spPr/>
      <dgm:t>
        <a:bodyPr/>
        <a:lstStyle/>
        <a:p>
          <a:endParaRPr lang="en-US"/>
        </a:p>
      </dgm:t>
    </dgm:pt>
    <dgm:pt modelId="{79798645-14F2-4E44-8BC3-667FC56E18F5}" type="sibTrans" cxnId="{DA634024-CC41-413F-9318-27D1E93D1C68}">
      <dgm:prSet/>
      <dgm:spPr/>
      <dgm:t>
        <a:bodyPr/>
        <a:lstStyle/>
        <a:p>
          <a:endParaRPr lang="en-US"/>
        </a:p>
      </dgm:t>
    </dgm:pt>
    <dgm:pt modelId="{0CF8A755-C205-4B84-949E-2E5E332AE36B}">
      <dgm:prSet/>
      <dgm:spPr/>
      <dgm:t>
        <a:bodyPr/>
        <a:lstStyle/>
        <a:p>
          <a:r>
            <a:rPr lang="en-US" b="0" i="0" dirty="0"/>
            <a:t>Oversee team and responsibilities - Assign team members to specific roles and tasks. Monitor progress, provide support and resolve issues. Ensure accountability and quality of deliverables</a:t>
          </a:r>
          <a:r>
            <a:rPr lang="en-US" b="1" i="0" dirty="0"/>
            <a:t>.(</a:t>
          </a:r>
          <a:r>
            <a:rPr lang="en-US" b="1" dirty="0" err="1"/>
            <a:t>Sahithya</a:t>
          </a:r>
          <a:r>
            <a:rPr lang="en-US" b="1" dirty="0"/>
            <a:t> </a:t>
          </a:r>
          <a:r>
            <a:rPr lang="en-US" b="1" dirty="0" err="1"/>
            <a:t>Voleti</a:t>
          </a:r>
          <a:r>
            <a:rPr lang="en-US" b="1" dirty="0"/>
            <a:t> 11644139)</a:t>
          </a:r>
          <a:br>
            <a:rPr lang="en-US" dirty="0"/>
          </a:br>
          <a:endParaRPr lang="en-US" dirty="0"/>
        </a:p>
      </dgm:t>
    </dgm:pt>
    <dgm:pt modelId="{D06F1E53-5FFD-4AEB-8F93-BA80FFB0D63A}" type="parTrans" cxnId="{4DA77E9E-9DB5-4B83-892A-D2801DB9D7C2}">
      <dgm:prSet/>
      <dgm:spPr/>
      <dgm:t>
        <a:bodyPr/>
        <a:lstStyle/>
        <a:p>
          <a:endParaRPr lang="en-US"/>
        </a:p>
      </dgm:t>
    </dgm:pt>
    <dgm:pt modelId="{9037215F-B093-4624-BBE1-6F01EF91081E}" type="sibTrans" cxnId="{4DA77E9E-9DB5-4B83-892A-D2801DB9D7C2}">
      <dgm:prSet/>
      <dgm:spPr/>
      <dgm:t>
        <a:bodyPr/>
        <a:lstStyle/>
        <a:p>
          <a:endParaRPr lang="en-US"/>
        </a:p>
      </dgm:t>
    </dgm:pt>
    <dgm:pt modelId="{37002054-D542-49C7-A486-9C12E3DB7A86}" type="pres">
      <dgm:prSet presAssocID="{CA966525-6F8E-42C2-9225-16F309BE2C07}" presName="root" presStyleCnt="0">
        <dgm:presLayoutVars>
          <dgm:dir/>
          <dgm:resizeHandles val="exact"/>
        </dgm:presLayoutVars>
      </dgm:prSet>
      <dgm:spPr/>
    </dgm:pt>
    <dgm:pt modelId="{B85DDE42-B471-47A5-AF31-56A8DAF91AE5}" type="pres">
      <dgm:prSet presAssocID="{CA966525-6F8E-42C2-9225-16F309BE2C07}" presName="container" presStyleCnt="0">
        <dgm:presLayoutVars>
          <dgm:dir/>
          <dgm:resizeHandles val="exact"/>
        </dgm:presLayoutVars>
      </dgm:prSet>
      <dgm:spPr/>
    </dgm:pt>
    <dgm:pt modelId="{22EE3A66-7014-43A8-B9BE-5F7537722398}" type="pres">
      <dgm:prSet presAssocID="{73D914B9-36C3-405C-A63A-768A74BDE517}" presName="compNode" presStyleCnt="0"/>
      <dgm:spPr/>
    </dgm:pt>
    <dgm:pt modelId="{789C064B-1807-437A-AD0E-971077B7BB11}" type="pres">
      <dgm:prSet presAssocID="{73D914B9-36C3-405C-A63A-768A74BDE517}" presName="iconBgRect" presStyleLbl="bgShp" presStyleIdx="0" presStyleCnt="4"/>
      <dgm:spPr/>
    </dgm:pt>
    <dgm:pt modelId="{4B9D9F06-E784-43A0-9207-1F461FE639FF}" type="pres">
      <dgm:prSet presAssocID="{73D914B9-36C3-405C-A63A-768A74BDE5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0AD9124E-7B67-4B4C-9743-D47C745A5313}" type="pres">
      <dgm:prSet presAssocID="{73D914B9-36C3-405C-A63A-768A74BDE517}" presName="spaceRect" presStyleCnt="0"/>
      <dgm:spPr/>
    </dgm:pt>
    <dgm:pt modelId="{12356B6A-3F7E-44C8-AF6C-FBCE56694030}" type="pres">
      <dgm:prSet presAssocID="{73D914B9-36C3-405C-A63A-768A74BDE517}" presName="textRect" presStyleLbl="revTx" presStyleIdx="0" presStyleCnt="4">
        <dgm:presLayoutVars>
          <dgm:chMax val="1"/>
          <dgm:chPref val="1"/>
        </dgm:presLayoutVars>
      </dgm:prSet>
      <dgm:spPr/>
    </dgm:pt>
    <dgm:pt modelId="{492D409D-4BB1-4FC3-A603-4DD6B1D2A4CA}" type="pres">
      <dgm:prSet presAssocID="{64D9A6FE-3E77-42DA-9304-479BC6AA5B60}" presName="sibTrans" presStyleLbl="sibTrans2D1" presStyleIdx="0" presStyleCnt="0"/>
      <dgm:spPr/>
    </dgm:pt>
    <dgm:pt modelId="{B0F9E540-AB47-49D9-8B7B-668BD40912B9}" type="pres">
      <dgm:prSet presAssocID="{F56E11DB-04D7-4829-A876-C119F2DFC20E}" presName="compNode" presStyleCnt="0"/>
      <dgm:spPr/>
    </dgm:pt>
    <dgm:pt modelId="{C290C95D-90D6-4D95-BA0D-1437DC549921}" type="pres">
      <dgm:prSet presAssocID="{F56E11DB-04D7-4829-A876-C119F2DFC20E}" presName="iconBgRect" presStyleLbl="bgShp" presStyleIdx="1" presStyleCnt="4"/>
      <dgm:spPr/>
    </dgm:pt>
    <dgm:pt modelId="{EDBD9BBE-99BB-4E7E-A499-7F4BF1ACF2B2}" type="pres">
      <dgm:prSet presAssocID="{F56E11DB-04D7-4829-A876-C119F2DFC2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06153BED-E388-4C55-9FAE-F56D669957CA}" type="pres">
      <dgm:prSet presAssocID="{F56E11DB-04D7-4829-A876-C119F2DFC20E}" presName="spaceRect" presStyleCnt="0"/>
      <dgm:spPr/>
    </dgm:pt>
    <dgm:pt modelId="{567A658F-6BE7-42F8-A9AE-8307428ED3EC}" type="pres">
      <dgm:prSet presAssocID="{F56E11DB-04D7-4829-A876-C119F2DFC20E}" presName="textRect" presStyleLbl="revTx" presStyleIdx="1" presStyleCnt="4">
        <dgm:presLayoutVars>
          <dgm:chMax val="1"/>
          <dgm:chPref val="1"/>
        </dgm:presLayoutVars>
      </dgm:prSet>
      <dgm:spPr/>
    </dgm:pt>
    <dgm:pt modelId="{3F8B2A90-6CF6-4989-977C-255A7EC0A912}" type="pres">
      <dgm:prSet presAssocID="{74901BF9-CE42-45B3-BC98-080DECAC54B6}" presName="sibTrans" presStyleLbl="sibTrans2D1" presStyleIdx="0" presStyleCnt="0"/>
      <dgm:spPr/>
    </dgm:pt>
    <dgm:pt modelId="{45586E0B-E8E8-4F3D-AA11-789E8864CFDA}" type="pres">
      <dgm:prSet presAssocID="{4E422DF5-B3CA-485F-9F8E-3C33FE334CB7}" presName="compNode" presStyleCnt="0"/>
      <dgm:spPr/>
    </dgm:pt>
    <dgm:pt modelId="{7F3F9B7B-6B7B-465A-B410-CE718D09A15A}" type="pres">
      <dgm:prSet presAssocID="{4E422DF5-B3CA-485F-9F8E-3C33FE334CB7}" presName="iconBgRect" presStyleLbl="bgShp" presStyleIdx="2" presStyleCnt="4"/>
      <dgm:spPr/>
    </dgm:pt>
    <dgm:pt modelId="{109693EC-70A4-46FE-99FD-625413CE702B}" type="pres">
      <dgm:prSet presAssocID="{4E422DF5-B3CA-485F-9F8E-3C33FE334C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8E8D951F-A26C-460C-ADA8-8E94370F397D}" type="pres">
      <dgm:prSet presAssocID="{4E422DF5-B3CA-485F-9F8E-3C33FE334CB7}" presName="spaceRect" presStyleCnt="0"/>
      <dgm:spPr/>
    </dgm:pt>
    <dgm:pt modelId="{1E39EB7A-11C0-47D4-B390-144843D637A8}" type="pres">
      <dgm:prSet presAssocID="{4E422DF5-B3CA-485F-9F8E-3C33FE334CB7}" presName="textRect" presStyleLbl="revTx" presStyleIdx="2" presStyleCnt="4">
        <dgm:presLayoutVars>
          <dgm:chMax val="1"/>
          <dgm:chPref val="1"/>
        </dgm:presLayoutVars>
      </dgm:prSet>
      <dgm:spPr/>
    </dgm:pt>
    <dgm:pt modelId="{6A3B8056-CB6B-4230-8D0C-5ECD22699499}" type="pres">
      <dgm:prSet presAssocID="{79798645-14F2-4E44-8BC3-667FC56E18F5}" presName="sibTrans" presStyleLbl="sibTrans2D1" presStyleIdx="0" presStyleCnt="0"/>
      <dgm:spPr/>
    </dgm:pt>
    <dgm:pt modelId="{ECDF7D0A-072A-4C1B-87A3-D915B7DB8479}" type="pres">
      <dgm:prSet presAssocID="{0CF8A755-C205-4B84-949E-2E5E332AE36B}" presName="compNode" presStyleCnt="0"/>
      <dgm:spPr/>
    </dgm:pt>
    <dgm:pt modelId="{BE100C9B-5619-4023-A163-C64F3C84D93C}" type="pres">
      <dgm:prSet presAssocID="{0CF8A755-C205-4B84-949E-2E5E332AE36B}" presName="iconBgRect" presStyleLbl="bgShp" presStyleIdx="3" presStyleCnt="4"/>
      <dgm:spPr/>
    </dgm:pt>
    <dgm:pt modelId="{1407D5B9-7493-438B-BE8D-CA45672A1010}" type="pres">
      <dgm:prSet presAssocID="{0CF8A755-C205-4B84-949E-2E5E332AE3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AA685C84-0799-4D8C-9F85-F1F505AB476C}" type="pres">
      <dgm:prSet presAssocID="{0CF8A755-C205-4B84-949E-2E5E332AE36B}" presName="spaceRect" presStyleCnt="0"/>
      <dgm:spPr/>
    </dgm:pt>
    <dgm:pt modelId="{40503B4F-5C1A-40F6-BFF5-A9330D89E9CE}" type="pres">
      <dgm:prSet presAssocID="{0CF8A755-C205-4B84-949E-2E5E332AE36B}" presName="textRect" presStyleLbl="revTx" presStyleIdx="3" presStyleCnt="4">
        <dgm:presLayoutVars>
          <dgm:chMax val="1"/>
          <dgm:chPref val="1"/>
        </dgm:presLayoutVars>
      </dgm:prSet>
      <dgm:spPr/>
    </dgm:pt>
  </dgm:ptLst>
  <dgm:cxnLst>
    <dgm:cxn modelId="{9709991B-554E-400E-8166-8938C80BB909}" type="presOf" srcId="{64D9A6FE-3E77-42DA-9304-479BC6AA5B60}" destId="{492D409D-4BB1-4FC3-A603-4DD6B1D2A4CA}" srcOrd="0" destOrd="0" presId="urn:microsoft.com/office/officeart/2018/2/layout/IconCircleList"/>
    <dgm:cxn modelId="{DA634024-CC41-413F-9318-27D1E93D1C68}" srcId="{CA966525-6F8E-42C2-9225-16F309BE2C07}" destId="{4E422DF5-B3CA-485F-9F8E-3C33FE334CB7}" srcOrd="2" destOrd="0" parTransId="{8143752D-9C9C-4B38-BAD8-AC4136CF93BB}" sibTransId="{79798645-14F2-4E44-8BC3-667FC56E18F5}"/>
    <dgm:cxn modelId="{AFDC6844-2564-494F-BD60-C3469FF81448}" type="presOf" srcId="{CA966525-6F8E-42C2-9225-16F309BE2C07}" destId="{37002054-D542-49C7-A486-9C12E3DB7A86}" srcOrd="0" destOrd="0" presId="urn:microsoft.com/office/officeart/2018/2/layout/IconCircleList"/>
    <dgm:cxn modelId="{257C8949-F579-40BB-8CBE-3A8EA8320649}" srcId="{CA966525-6F8E-42C2-9225-16F309BE2C07}" destId="{73D914B9-36C3-405C-A63A-768A74BDE517}" srcOrd="0" destOrd="0" parTransId="{777F635A-45AC-4894-BE35-B751755F257A}" sibTransId="{64D9A6FE-3E77-42DA-9304-479BC6AA5B60}"/>
    <dgm:cxn modelId="{A1B3AE6A-D654-41E9-A191-9824F1F5066A}" type="presOf" srcId="{73D914B9-36C3-405C-A63A-768A74BDE517}" destId="{12356B6A-3F7E-44C8-AF6C-FBCE56694030}" srcOrd="0" destOrd="0" presId="urn:microsoft.com/office/officeart/2018/2/layout/IconCircleList"/>
    <dgm:cxn modelId="{6A4D476B-2451-4433-A003-A252EB893D73}" type="presOf" srcId="{79798645-14F2-4E44-8BC3-667FC56E18F5}" destId="{6A3B8056-CB6B-4230-8D0C-5ECD22699499}" srcOrd="0" destOrd="0" presId="urn:microsoft.com/office/officeart/2018/2/layout/IconCircleList"/>
    <dgm:cxn modelId="{C1AAE76F-8CF8-442D-B65C-ABF380D15B70}" type="presOf" srcId="{74901BF9-CE42-45B3-BC98-080DECAC54B6}" destId="{3F8B2A90-6CF6-4989-977C-255A7EC0A912}" srcOrd="0" destOrd="0" presId="urn:microsoft.com/office/officeart/2018/2/layout/IconCircleList"/>
    <dgm:cxn modelId="{F0970754-1C37-4F3A-95B9-AAF32E140F39}" srcId="{CA966525-6F8E-42C2-9225-16F309BE2C07}" destId="{F56E11DB-04D7-4829-A876-C119F2DFC20E}" srcOrd="1" destOrd="0" parTransId="{F8A6093C-DAF1-4EFA-A2CC-EB551C84E402}" sibTransId="{74901BF9-CE42-45B3-BC98-080DECAC54B6}"/>
    <dgm:cxn modelId="{4DA77E9E-9DB5-4B83-892A-D2801DB9D7C2}" srcId="{CA966525-6F8E-42C2-9225-16F309BE2C07}" destId="{0CF8A755-C205-4B84-949E-2E5E332AE36B}" srcOrd="3" destOrd="0" parTransId="{D06F1E53-5FFD-4AEB-8F93-BA80FFB0D63A}" sibTransId="{9037215F-B093-4624-BBE1-6F01EF91081E}"/>
    <dgm:cxn modelId="{12BB92BB-C200-4D8E-8402-16FEFCEC2F97}" type="presOf" srcId="{0CF8A755-C205-4B84-949E-2E5E332AE36B}" destId="{40503B4F-5C1A-40F6-BFF5-A9330D89E9CE}" srcOrd="0" destOrd="0" presId="urn:microsoft.com/office/officeart/2018/2/layout/IconCircleList"/>
    <dgm:cxn modelId="{7C201BC6-DEB2-4272-B588-DCACCBF8B819}" type="presOf" srcId="{4E422DF5-B3CA-485F-9F8E-3C33FE334CB7}" destId="{1E39EB7A-11C0-47D4-B390-144843D637A8}" srcOrd="0" destOrd="0" presId="urn:microsoft.com/office/officeart/2018/2/layout/IconCircleList"/>
    <dgm:cxn modelId="{39C65DC9-DBED-42E0-9489-D9A25EB65C39}" type="presOf" srcId="{F56E11DB-04D7-4829-A876-C119F2DFC20E}" destId="{567A658F-6BE7-42F8-A9AE-8307428ED3EC}" srcOrd="0" destOrd="0" presId="urn:microsoft.com/office/officeart/2018/2/layout/IconCircleList"/>
    <dgm:cxn modelId="{D8DEA696-BB94-41A0-9B75-CA74A4E1612C}" type="presParOf" srcId="{37002054-D542-49C7-A486-9C12E3DB7A86}" destId="{B85DDE42-B471-47A5-AF31-56A8DAF91AE5}" srcOrd="0" destOrd="0" presId="urn:microsoft.com/office/officeart/2018/2/layout/IconCircleList"/>
    <dgm:cxn modelId="{361637C7-EEA8-4BDD-971E-C06635F9A21E}" type="presParOf" srcId="{B85DDE42-B471-47A5-AF31-56A8DAF91AE5}" destId="{22EE3A66-7014-43A8-B9BE-5F7537722398}" srcOrd="0" destOrd="0" presId="urn:microsoft.com/office/officeart/2018/2/layout/IconCircleList"/>
    <dgm:cxn modelId="{94BB63E3-2D37-4417-B631-DEE12284A51A}" type="presParOf" srcId="{22EE3A66-7014-43A8-B9BE-5F7537722398}" destId="{789C064B-1807-437A-AD0E-971077B7BB11}" srcOrd="0" destOrd="0" presId="urn:microsoft.com/office/officeart/2018/2/layout/IconCircleList"/>
    <dgm:cxn modelId="{9CF2AEE3-6106-428F-B3B9-2E1AF10B6F3C}" type="presParOf" srcId="{22EE3A66-7014-43A8-B9BE-5F7537722398}" destId="{4B9D9F06-E784-43A0-9207-1F461FE639FF}" srcOrd="1" destOrd="0" presId="urn:microsoft.com/office/officeart/2018/2/layout/IconCircleList"/>
    <dgm:cxn modelId="{91A046F2-E2C0-4998-A64D-968CDC60996B}" type="presParOf" srcId="{22EE3A66-7014-43A8-B9BE-5F7537722398}" destId="{0AD9124E-7B67-4B4C-9743-D47C745A5313}" srcOrd="2" destOrd="0" presId="urn:microsoft.com/office/officeart/2018/2/layout/IconCircleList"/>
    <dgm:cxn modelId="{358FB60D-8137-4F20-A2F7-64727D5BC693}" type="presParOf" srcId="{22EE3A66-7014-43A8-B9BE-5F7537722398}" destId="{12356B6A-3F7E-44C8-AF6C-FBCE56694030}" srcOrd="3" destOrd="0" presId="urn:microsoft.com/office/officeart/2018/2/layout/IconCircleList"/>
    <dgm:cxn modelId="{866C093D-D963-490C-8CCA-F59D3D40CA12}" type="presParOf" srcId="{B85DDE42-B471-47A5-AF31-56A8DAF91AE5}" destId="{492D409D-4BB1-4FC3-A603-4DD6B1D2A4CA}" srcOrd="1" destOrd="0" presId="urn:microsoft.com/office/officeart/2018/2/layout/IconCircleList"/>
    <dgm:cxn modelId="{2117E28C-C657-4CBE-ABC4-7F0C81FC736D}" type="presParOf" srcId="{B85DDE42-B471-47A5-AF31-56A8DAF91AE5}" destId="{B0F9E540-AB47-49D9-8B7B-668BD40912B9}" srcOrd="2" destOrd="0" presId="urn:microsoft.com/office/officeart/2018/2/layout/IconCircleList"/>
    <dgm:cxn modelId="{D016D4FF-3094-440B-B286-D39349C217FE}" type="presParOf" srcId="{B0F9E540-AB47-49D9-8B7B-668BD40912B9}" destId="{C290C95D-90D6-4D95-BA0D-1437DC549921}" srcOrd="0" destOrd="0" presId="urn:microsoft.com/office/officeart/2018/2/layout/IconCircleList"/>
    <dgm:cxn modelId="{D772E161-F5BD-4E94-A9BB-9BB3E83359B6}" type="presParOf" srcId="{B0F9E540-AB47-49D9-8B7B-668BD40912B9}" destId="{EDBD9BBE-99BB-4E7E-A499-7F4BF1ACF2B2}" srcOrd="1" destOrd="0" presId="urn:microsoft.com/office/officeart/2018/2/layout/IconCircleList"/>
    <dgm:cxn modelId="{0939F681-1D64-48E7-A1C8-49C0A3BB772B}" type="presParOf" srcId="{B0F9E540-AB47-49D9-8B7B-668BD40912B9}" destId="{06153BED-E388-4C55-9FAE-F56D669957CA}" srcOrd="2" destOrd="0" presId="urn:microsoft.com/office/officeart/2018/2/layout/IconCircleList"/>
    <dgm:cxn modelId="{03CC3C7B-11C2-49A5-A0FB-C7FB984F7927}" type="presParOf" srcId="{B0F9E540-AB47-49D9-8B7B-668BD40912B9}" destId="{567A658F-6BE7-42F8-A9AE-8307428ED3EC}" srcOrd="3" destOrd="0" presId="urn:microsoft.com/office/officeart/2018/2/layout/IconCircleList"/>
    <dgm:cxn modelId="{7EC1EE54-696F-432C-B8DD-7732F0692DF9}" type="presParOf" srcId="{B85DDE42-B471-47A5-AF31-56A8DAF91AE5}" destId="{3F8B2A90-6CF6-4989-977C-255A7EC0A912}" srcOrd="3" destOrd="0" presId="urn:microsoft.com/office/officeart/2018/2/layout/IconCircleList"/>
    <dgm:cxn modelId="{09F69206-D088-44C4-85D7-21CCAAA9312F}" type="presParOf" srcId="{B85DDE42-B471-47A5-AF31-56A8DAF91AE5}" destId="{45586E0B-E8E8-4F3D-AA11-789E8864CFDA}" srcOrd="4" destOrd="0" presId="urn:microsoft.com/office/officeart/2018/2/layout/IconCircleList"/>
    <dgm:cxn modelId="{800AA090-97E7-443C-8EEF-CE0CCBBF57C1}" type="presParOf" srcId="{45586E0B-E8E8-4F3D-AA11-789E8864CFDA}" destId="{7F3F9B7B-6B7B-465A-B410-CE718D09A15A}" srcOrd="0" destOrd="0" presId="urn:microsoft.com/office/officeart/2018/2/layout/IconCircleList"/>
    <dgm:cxn modelId="{A2351718-DC17-4C98-9F2A-0788E12B0CB9}" type="presParOf" srcId="{45586E0B-E8E8-4F3D-AA11-789E8864CFDA}" destId="{109693EC-70A4-46FE-99FD-625413CE702B}" srcOrd="1" destOrd="0" presId="urn:microsoft.com/office/officeart/2018/2/layout/IconCircleList"/>
    <dgm:cxn modelId="{88D1FFDE-D324-4388-9FB9-E08C3D7678E0}" type="presParOf" srcId="{45586E0B-E8E8-4F3D-AA11-789E8864CFDA}" destId="{8E8D951F-A26C-460C-ADA8-8E94370F397D}" srcOrd="2" destOrd="0" presId="urn:microsoft.com/office/officeart/2018/2/layout/IconCircleList"/>
    <dgm:cxn modelId="{1A2D2408-81EC-44FC-879B-028B95144878}" type="presParOf" srcId="{45586E0B-E8E8-4F3D-AA11-789E8864CFDA}" destId="{1E39EB7A-11C0-47D4-B390-144843D637A8}" srcOrd="3" destOrd="0" presId="urn:microsoft.com/office/officeart/2018/2/layout/IconCircleList"/>
    <dgm:cxn modelId="{F1727E32-E0DA-493C-AC34-4C0B7010B15A}" type="presParOf" srcId="{B85DDE42-B471-47A5-AF31-56A8DAF91AE5}" destId="{6A3B8056-CB6B-4230-8D0C-5ECD22699499}" srcOrd="5" destOrd="0" presId="urn:microsoft.com/office/officeart/2018/2/layout/IconCircleList"/>
    <dgm:cxn modelId="{BB6153E6-8C4E-4C86-9A13-DD710061E4BE}" type="presParOf" srcId="{B85DDE42-B471-47A5-AF31-56A8DAF91AE5}" destId="{ECDF7D0A-072A-4C1B-87A3-D915B7DB8479}" srcOrd="6" destOrd="0" presId="urn:microsoft.com/office/officeart/2018/2/layout/IconCircleList"/>
    <dgm:cxn modelId="{94BBDD2D-2EC1-41BE-9BC6-AE991BF69199}" type="presParOf" srcId="{ECDF7D0A-072A-4C1B-87A3-D915B7DB8479}" destId="{BE100C9B-5619-4023-A163-C64F3C84D93C}" srcOrd="0" destOrd="0" presId="urn:microsoft.com/office/officeart/2018/2/layout/IconCircleList"/>
    <dgm:cxn modelId="{728A6760-2C49-4E36-BCF9-1C5B0537D153}" type="presParOf" srcId="{ECDF7D0A-072A-4C1B-87A3-D915B7DB8479}" destId="{1407D5B9-7493-438B-BE8D-CA45672A1010}" srcOrd="1" destOrd="0" presId="urn:microsoft.com/office/officeart/2018/2/layout/IconCircleList"/>
    <dgm:cxn modelId="{90E5CB26-3BC6-47BB-8638-594ACEBFDCB6}" type="presParOf" srcId="{ECDF7D0A-072A-4C1B-87A3-D915B7DB8479}" destId="{AA685C84-0799-4D8C-9F85-F1F505AB476C}" srcOrd="2" destOrd="0" presId="urn:microsoft.com/office/officeart/2018/2/layout/IconCircleList"/>
    <dgm:cxn modelId="{FC84AB6D-242F-4A4C-A10F-CF6CFF527386}" type="presParOf" srcId="{ECDF7D0A-072A-4C1B-87A3-D915B7DB8479}" destId="{40503B4F-5C1A-40F6-BFF5-A9330D89E9C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5FC6AA-810F-453E-AA59-751E4367166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86F9B4EB-9209-4EB1-8F0E-2767B6881749}">
      <dgm:prSet/>
      <dgm:spPr/>
      <dgm:t>
        <a:bodyPr/>
        <a:lstStyle/>
        <a:p>
          <a:r>
            <a:rPr lang="en-US"/>
            <a:t>This project developed and tested an LSTM neural network model for sentence autocomplete. </a:t>
          </a:r>
        </a:p>
      </dgm:t>
    </dgm:pt>
    <dgm:pt modelId="{18B9F33D-7689-42B7-B052-248AA17E7692}" type="parTrans" cxnId="{600FF9EA-BC6D-4000-9499-FF018CD7EF99}">
      <dgm:prSet/>
      <dgm:spPr/>
      <dgm:t>
        <a:bodyPr/>
        <a:lstStyle/>
        <a:p>
          <a:endParaRPr lang="en-US"/>
        </a:p>
      </dgm:t>
    </dgm:pt>
    <dgm:pt modelId="{62FB225F-68B4-4BEA-8117-30EC1703425E}" type="sibTrans" cxnId="{600FF9EA-BC6D-4000-9499-FF018CD7EF99}">
      <dgm:prSet/>
      <dgm:spPr/>
      <dgm:t>
        <a:bodyPr/>
        <a:lstStyle/>
        <a:p>
          <a:endParaRPr lang="en-US"/>
        </a:p>
      </dgm:t>
    </dgm:pt>
    <dgm:pt modelId="{35C264A7-F855-47AC-8B94-CD8B357CE08E}">
      <dgm:prSet/>
      <dgm:spPr/>
      <dgm:t>
        <a:bodyPr/>
        <a:lstStyle/>
        <a:p>
          <a:r>
            <a:rPr lang="en-US"/>
            <a:t>An LSTM was chosen due to its ability to learn long-term dependencies in sequential data like text. </a:t>
          </a:r>
        </a:p>
      </dgm:t>
    </dgm:pt>
    <dgm:pt modelId="{803A9ED3-FD00-4A54-ACCF-E88E69D50384}" type="parTrans" cxnId="{E1B5A4C9-D0BF-47B2-944E-FB7247626565}">
      <dgm:prSet/>
      <dgm:spPr/>
      <dgm:t>
        <a:bodyPr/>
        <a:lstStyle/>
        <a:p>
          <a:endParaRPr lang="en-US"/>
        </a:p>
      </dgm:t>
    </dgm:pt>
    <dgm:pt modelId="{34E7E8F4-1ED2-4FC9-ACD0-55EF7301D42B}" type="sibTrans" cxnId="{E1B5A4C9-D0BF-47B2-944E-FB7247626565}">
      <dgm:prSet/>
      <dgm:spPr/>
      <dgm:t>
        <a:bodyPr/>
        <a:lstStyle/>
        <a:p>
          <a:endParaRPr lang="en-US"/>
        </a:p>
      </dgm:t>
    </dgm:pt>
    <dgm:pt modelId="{1683DAED-30D9-4825-945F-92D6FF98D126}">
      <dgm:prSet/>
      <dgm:spPr/>
      <dgm:t>
        <a:bodyPr/>
        <a:lstStyle/>
        <a:p>
          <a:r>
            <a:rPr lang="en-US"/>
            <a:t>The model was trained on a large text corpus to learn word patterns and combinations. The model was implemented using Python and TensorFlow/Keras libraries for deep learning.</a:t>
          </a:r>
        </a:p>
      </dgm:t>
    </dgm:pt>
    <dgm:pt modelId="{AB3A8D91-411B-43B2-A3A6-88A1A514A3A4}" type="parTrans" cxnId="{48145BD8-632E-4481-B794-4AD8DDFAAE56}">
      <dgm:prSet/>
      <dgm:spPr/>
      <dgm:t>
        <a:bodyPr/>
        <a:lstStyle/>
        <a:p>
          <a:endParaRPr lang="en-US"/>
        </a:p>
      </dgm:t>
    </dgm:pt>
    <dgm:pt modelId="{531379C8-D2A3-4F15-8D34-78FCE4254DCE}" type="sibTrans" cxnId="{48145BD8-632E-4481-B794-4AD8DDFAAE56}">
      <dgm:prSet/>
      <dgm:spPr/>
      <dgm:t>
        <a:bodyPr/>
        <a:lstStyle/>
        <a:p>
          <a:endParaRPr lang="en-US"/>
        </a:p>
      </dgm:t>
    </dgm:pt>
    <dgm:pt modelId="{FE86C12B-E445-461C-A7CC-A219D8AC5C5A}">
      <dgm:prSet/>
      <dgm:spPr/>
      <dgm:t>
        <a:bodyPr/>
        <a:lstStyle/>
        <a:p>
          <a:r>
            <a:rPr lang="en-US"/>
            <a:t>Text data was cleaned and preprocessed, including tokenization, before being fed to the LSTM layers. </a:t>
          </a:r>
        </a:p>
      </dgm:t>
    </dgm:pt>
    <dgm:pt modelId="{AEF61D9A-765C-46B1-8717-05856894C84C}" type="parTrans" cxnId="{428F758E-0AAA-4CAC-B382-C81EFACF28AF}">
      <dgm:prSet/>
      <dgm:spPr/>
      <dgm:t>
        <a:bodyPr/>
        <a:lstStyle/>
        <a:p>
          <a:endParaRPr lang="en-US"/>
        </a:p>
      </dgm:t>
    </dgm:pt>
    <dgm:pt modelId="{3E1BB13B-6159-4209-8EAC-495EA1AB2675}" type="sibTrans" cxnId="{428F758E-0AAA-4CAC-B382-C81EFACF28AF}">
      <dgm:prSet/>
      <dgm:spPr/>
      <dgm:t>
        <a:bodyPr/>
        <a:lstStyle/>
        <a:p>
          <a:endParaRPr lang="en-US"/>
        </a:p>
      </dgm:t>
    </dgm:pt>
    <dgm:pt modelId="{49023747-2A64-41CB-81BE-014D245F1BD4}">
      <dgm:prSet/>
      <dgm:spPr/>
      <dgm:t>
        <a:bodyPr/>
        <a:lstStyle/>
        <a:p>
          <a:r>
            <a:rPr lang="en-US"/>
            <a:t>The model was trained for 20 epochs to optimize the weights for next word prediction.</a:t>
          </a:r>
        </a:p>
      </dgm:t>
    </dgm:pt>
    <dgm:pt modelId="{678E464F-05E8-48D5-A28B-0DC68D4AAFAE}" type="parTrans" cxnId="{75E4DBD3-498B-4E1B-8302-A7F3EE039DD0}">
      <dgm:prSet/>
      <dgm:spPr/>
      <dgm:t>
        <a:bodyPr/>
        <a:lstStyle/>
        <a:p>
          <a:endParaRPr lang="en-US"/>
        </a:p>
      </dgm:t>
    </dgm:pt>
    <dgm:pt modelId="{B2AAE745-77A3-4209-83BA-26CFA1C05E0B}" type="sibTrans" cxnId="{75E4DBD3-498B-4E1B-8302-A7F3EE039DD0}">
      <dgm:prSet/>
      <dgm:spPr/>
      <dgm:t>
        <a:bodyPr/>
        <a:lstStyle/>
        <a:p>
          <a:endParaRPr lang="en-US"/>
        </a:p>
      </dgm:t>
    </dgm:pt>
    <dgm:pt modelId="{0C90698D-3592-4CF1-AB38-86C1D166508B}" type="pres">
      <dgm:prSet presAssocID="{B55FC6AA-810F-453E-AA59-751E43671661}" presName="outerComposite" presStyleCnt="0">
        <dgm:presLayoutVars>
          <dgm:chMax val="5"/>
          <dgm:dir/>
          <dgm:resizeHandles val="exact"/>
        </dgm:presLayoutVars>
      </dgm:prSet>
      <dgm:spPr/>
    </dgm:pt>
    <dgm:pt modelId="{633F6167-285C-488B-8367-AA8034D73EC6}" type="pres">
      <dgm:prSet presAssocID="{B55FC6AA-810F-453E-AA59-751E43671661}" presName="dummyMaxCanvas" presStyleCnt="0">
        <dgm:presLayoutVars/>
      </dgm:prSet>
      <dgm:spPr/>
    </dgm:pt>
    <dgm:pt modelId="{A46A64A9-8EEE-46A5-903B-5162EDDBB112}" type="pres">
      <dgm:prSet presAssocID="{B55FC6AA-810F-453E-AA59-751E43671661}" presName="FiveNodes_1" presStyleLbl="node1" presStyleIdx="0" presStyleCnt="5">
        <dgm:presLayoutVars>
          <dgm:bulletEnabled val="1"/>
        </dgm:presLayoutVars>
      </dgm:prSet>
      <dgm:spPr/>
    </dgm:pt>
    <dgm:pt modelId="{683955D1-E8BA-4E06-9072-E7463B396E71}" type="pres">
      <dgm:prSet presAssocID="{B55FC6AA-810F-453E-AA59-751E43671661}" presName="FiveNodes_2" presStyleLbl="node1" presStyleIdx="1" presStyleCnt="5">
        <dgm:presLayoutVars>
          <dgm:bulletEnabled val="1"/>
        </dgm:presLayoutVars>
      </dgm:prSet>
      <dgm:spPr/>
    </dgm:pt>
    <dgm:pt modelId="{B0D136A4-ED01-41D8-A2DA-9BC4851CC999}" type="pres">
      <dgm:prSet presAssocID="{B55FC6AA-810F-453E-AA59-751E43671661}" presName="FiveNodes_3" presStyleLbl="node1" presStyleIdx="2" presStyleCnt="5">
        <dgm:presLayoutVars>
          <dgm:bulletEnabled val="1"/>
        </dgm:presLayoutVars>
      </dgm:prSet>
      <dgm:spPr/>
    </dgm:pt>
    <dgm:pt modelId="{6231E973-42C0-4EB5-82A0-0F924752A7E6}" type="pres">
      <dgm:prSet presAssocID="{B55FC6AA-810F-453E-AA59-751E43671661}" presName="FiveNodes_4" presStyleLbl="node1" presStyleIdx="3" presStyleCnt="5">
        <dgm:presLayoutVars>
          <dgm:bulletEnabled val="1"/>
        </dgm:presLayoutVars>
      </dgm:prSet>
      <dgm:spPr/>
    </dgm:pt>
    <dgm:pt modelId="{6D7D9FD5-EB2E-4DA9-981F-3A8084FB9167}" type="pres">
      <dgm:prSet presAssocID="{B55FC6AA-810F-453E-AA59-751E43671661}" presName="FiveNodes_5" presStyleLbl="node1" presStyleIdx="4" presStyleCnt="5">
        <dgm:presLayoutVars>
          <dgm:bulletEnabled val="1"/>
        </dgm:presLayoutVars>
      </dgm:prSet>
      <dgm:spPr/>
    </dgm:pt>
    <dgm:pt modelId="{DD8479CC-6187-4A87-916E-9ACB15E76BA4}" type="pres">
      <dgm:prSet presAssocID="{B55FC6AA-810F-453E-AA59-751E43671661}" presName="FiveConn_1-2" presStyleLbl="fgAccFollowNode1" presStyleIdx="0" presStyleCnt="4">
        <dgm:presLayoutVars>
          <dgm:bulletEnabled val="1"/>
        </dgm:presLayoutVars>
      </dgm:prSet>
      <dgm:spPr/>
    </dgm:pt>
    <dgm:pt modelId="{32BFF856-83A4-4235-840F-E5B08939B4C3}" type="pres">
      <dgm:prSet presAssocID="{B55FC6AA-810F-453E-AA59-751E43671661}" presName="FiveConn_2-3" presStyleLbl="fgAccFollowNode1" presStyleIdx="1" presStyleCnt="4">
        <dgm:presLayoutVars>
          <dgm:bulletEnabled val="1"/>
        </dgm:presLayoutVars>
      </dgm:prSet>
      <dgm:spPr/>
    </dgm:pt>
    <dgm:pt modelId="{63948EAE-B706-44BB-848B-F08EF1486BD8}" type="pres">
      <dgm:prSet presAssocID="{B55FC6AA-810F-453E-AA59-751E43671661}" presName="FiveConn_3-4" presStyleLbl="fgAccFollowNode1" presStyleIdx="2" presStyleCnt="4">
        <dgm:presLayoutVars>
          <dgm:bulletEnabled val="1"/>
        </dgm:presLayoutVars>
      </dgm:prSet>
      <dgm:spPr/>
    </dgm:pt>
    <dgm:pt modelId="{560B72B8-EBA6-4B76-9176-601FDF6B11D5}" type="pres">
      <dgm:prSet presAssocID="{B55FC6AA-810F-453E-AA59-751E43671661}" presName="FiveConn_4-5" presStyleLbl="fgAccFollowNode1" presStyleIdx="3" presStyleCnt="4">
        <dgm:presLayoutVars>
          <dgm:bulletEnabled val="1"/>
        </dgm:presLayoutVars>
      </dgm:prSet>
      <dgm:spPr/>
    </dgm:pt>
    <dgm:pt modelId="{142A6ADC-F97F-47F3-987B-A4D7FA9E8EF8}" type="pres">
      <dgm:prSet presAssocID="{B55FC6AA-810F-453E-AA59-751E43671661}" presName="FiveNodes_1_text" presStyleLbl="node1" presStyleIdx="4" presStyleCnt="5">
        <dgm:presLayoutVars>
          <dgm:bulletEnabled val="1"/>
        </dgm:presLayoutVars>
      </dgm:prSet>
      <dgm:spPr/>
    </dgm:pt>
    <dgm:pt modelId="{3E40AC3D-D47D-4745-B3EF-DB2BFAB0F199}" type="pres">
      <dgm:prSet presAssocID="{B55FC6AA-810F-453E-AA59-751E43671661}" presName="FiveNodes_2_text" presStyleLbl="node1" presStyleIdx="4" presStyleCnt="5">
        <dgm:presLayoutVars>
          <dgm:bulletEnabled val="1"/>
        </dgm:presLayoutVars>
      </dgm:prSet>
      <dgm:spPr/>
    </dgm:pt>
    <dgm:pt modelId="{9A3ED64F-149F-49A5-8F98-E3E70405839D}" type="pres">
      <dgm:prSet presAssocID="{B55FC6AA-810F-453E-AA59-751E43671661}" presName="FiveNodes_3_text" presStyleLbl="node1" presStyleIdx="4" presStyleCnt="5">
        <dgm:presLayoutVars>
          <dgm:bulletEnabled val="1"/>
        </dgm:presLayoutVars>
      </dgm:prSet>
      <dgm:spPr/>
    </dgm:pt>
    <dgm:pt modelId="{55460DB6-AB1C-487C-9D1B-F90CB927722F}" type="pres">
      <dgm:prSet presAssocID="{B55FC6AA-810F-453E-AA59-751E43671661}" presName="FiveNodes_4_text" presStyleLbl="node1" presStyleIdx="4" presStyleCnt="5">
        <dgm:presLayoutVars>
          <dgm:bulletEnabled val="1"/>
        </dgm:presLayoutVars>
      </dgm:prSet>
      <dgm:spPr/>
    </dgm:pt>
    <dgm:pt modelId="{E3F97C7F-7038-4E4F-B95D-C18020444AE5}" type="pres">
      <dgm:prSet presAssocID="{B55FC6AA-810F-453E-AA59-751E43671661}" presName="FiveNodes_5_text" presStyleLbl="node1" presStyleIdx="4" presStyleCnt="5">
        <dgm:presLayoutVars>
          <dgm:bulletEnabled val="1"/>
        </dgm:presLayoutVars>
      </dgm:prSet>
      <dgm:spPr/>
    </dgm:pt>
  </dgm:ptLst>
  <dgm:cxnLst>
    <dgm:cxn modelId="{CEBBBA11-77EF-42F9-8C4F-AB597E26923D}" type="presOf" srcId="{49023747-2A64-41CB-81BE-014D245F1BD4}" destId="{E3F97C7F-7038-4E4F-B95D-C18020444AE5}" srcOrd="1" destOrd="0" presId="urn:microsoft.com/office/officeart/2005/8/layout/vProcess5"/>
    <dgm:cxn modelId="{79CE0717-3AC5-4064-B516-71C28AD40CFE}" type="presOf" srcId="{35C264A7-F855-47AC-8B94-CD8B357CE08E}" destId="{683955D1-E8BA-4E06-9072-E7463B396E71}" srcOrd="0" destOrd="0" presId="urn:microsoft.com/office/officeart/2005/8/layout/vProcess5"/>
    <dgm:cxn modelId="{37D78C17-6059-4715-A152-0E5C45301C36}" type="presOf" srcId="{62FB225F-68B4-4BEA-8117-30EC1703425E}" destId="{DD8479CC-6187-4A87-916E-9ACB15E76BA4}" srcOrd="0" destOrd="0" presId="urn:microsoft.com/office/officeart/2005/8/layout/vProcess5"/>
    <dgm:cxn modelId="{D605F861-38C3-4D16-8064-F77EF462CFA7}" type="presOf" srcId="{531379C8-D2A3-4F15-8D34-78FCE4254DCE}" destId="{63948EAE-B706-44BB-848B-F08EF1486BD8}" srcOrd="0" destOrd="0" presId="urn:microsoft.com/office/officeart/2005/8/layout/vProcess5"/>
    <dgm:cxn modelId="{33EE3262-B711-4AFF-B842-180E550A9CD1}" type="presOf" srcId="{49023747-2A64-41CB-81BE-014D245F1BD4}" destId="{6D7D9FD5-EB2E-4DA9-981F-3A8084FB9167}" srcOrd="0" destOrd="0" presId="urn:microsoft.com/office/officeart/2005/8/layout/vProcess5"/>
    <dgm:cxn modelId="{F15A3E6D-EE5C-4D05-AECF-362BCFDA9C26}" type="presOf" srcId="{FE86C12B-E445-461C-A7CC-A219D8AC5C5A}" destId="{6231E973-42C0-4EB5-82A0-0F924752A7E6}" srcOrd="0" destOrd="0" presId="urn:microsoft.com/office/officeart/2005/8/layout/vProcess5"/>
    <dgm:cxn modelId="{2E068F4E-3CA6-4A62-B76B-51A7F1AC3936}" type="presOf" srcId="{1683DAED-30D9-4825-945F-92D6FF98D126}" destId="{B0D136A4-ED01-41D8-A2DA-9BC4851CC999}" srcOrd="0" destOrd="0" presId="urn:microsoft.com/office/officeart/2005/8/layout/vProcess5"/>
    <dgm:cxn modelId="{6BAD6077-E8C1-4FBC-A797-CF5736D7E6CB}" type="presOf" srcId="{86F9B4EB-9209-4EB1-8F0E-2767B6881749}" destId="{A46A64A9-8EEE-46A5-903B-5162EDDBB112}" srcOrd="0" destOrd="0" presId="urn:microsoft.com/office/officeart/2005/8/layout/vProcess5"/>
    <dgm:cxn modelId="{108EE989-575C-4797-8DE5-7300EE013A60}" type="presOf" srcId="{FE86C12B-E445-461C-A7CC-A219D8AC5C5A}" destId="{55460DB6-AB1C-487C-9D1B-F90CB927722F}" srcOrd="1" destOrd="0" presId="urn:microsoft.com/office/officeart/2005/8/layout/vProcess5"/>
    <dgm:cxn modelId="{428F758E-0AAA-4CAC-B382-C81EFACF28AF}" srcId="{B55FC6AA-810F-453E-AA59-751E43671661}" destId="{FE86C12B-E445-461C-A7CC-A219D8AC5C5A}" srcOrd="3" destOrd="0" parTransId="{AEF61D9A-765C-46B1-8717-05856894C84C}" sibTransId="{3E1BB13B-6159-4209-8EAC-495EA1AB2675}"/>
    <dgm:cxn modelId="{A32D2595-ACA6-4193-BA84-334A6E9E965A}" type="presOf" srcId="{34E7E8F4-1ED2-4FC9-ACD0-55EF7301D42B}" destId="{32BFF856-83A4-4235-840F-E5B08939B4C3}" srcOrd="0" destOrd="0" presId="urn:microsoft.com/office/officeart/2005/8/layout/vProcess5"/>
    <dgm:cxn modelId="{C01A97A0-A041-46FF-9420-7A1333904092}" type="presOf" srcId="{3E1BB13B-6159-4209-8EAC-495EA1AB2675}" destId="{560B72B8-EBA6-4B76-9176-601FDF6B11D5}" srcOrd="0" destOrd="0" presId="urn:microsoft.com/office/officeart/2005/8/layout/vProcess5"/>
    <dgm:cxn modelId="{B6059EA3-6D65-46AB-BE65-B14F23BD6990}" type="presOf" srcId="{1683DAED-30D9-4825-945F-92D6FF98D126}" destId="{9A3ED64F-149F-49A5-8F98-E3E70405839D}" srcOrd="1" destOrd="0" presId="urn:microsoft.com/office/officeart/2005/8/layout/vProcess5"/>
    <dgm:cxn modelId="{E1B5A4C9-D0BF-47B2-944E-FB7247626565}" srcId="{B55FC6AA-810F-453E-AA59-751E43671661}" destId="{35C264A7-F855-47AC-8B94-CD8B357CE08E}" srcOrd="1" destOrd="0" parTransId="{803A9ED3-FD00-4A54-ACCF-E88E69D50384}" sibTransId="{34E7E8F4-1ED2-4FC9-ACD0-55EF7301D42B}"/>
    <dgm:cxn modelId="{B940E6CD-1215-4FE1-A469-A097465F7220}" type="presOf" srcId="{86F9B4EB-9209-4EB1-8F0E-2767B6881749}" destId="{142A6ADC-F97F-47F3-987B-A4D7FA9E8EF8}" srcOrd="1" destOrd="0" presId="urn:microsoft.com/office/officeart/2005/8/layout/vProcess5"/>
    <dgm:cxn modelId="{75E4DBD3-498B-4E1B-8302-A7F3EE039DD0}" srcId="{B55FC6AA-810F-453E-AA59-751E43671661}" destId="{49023747-2A64-41CB-81BE-014D245F1BD4}" srcOrd="4" destOrd="0" parTransId="{678E464F-05E8-48D5-A28B-0DC68D4AAFAE}" sibTransId="{B2AAE745-77A3-4209-83BA-26CFA1C05E0B}"/>
    <dgm:cxn modelId="{48145BD8-632E-4481-B794-4AD8DDFAAE56}" srcId="{B55FC6AA-810F-453E-AA59-751E43671661}" destId="{1683DAED-30D9-4825-945F-92D6FF98D126}" srcOrd="2" destOrd="0" parTransId="{AB3A8D91-411B-43B2-A3A6-88A1A514A3A4}" sibTransId="{531379C8-D2A3-4F15-8D34-78FCE4254DCE}"/>
    <dgm:cxn modelId="{5DC6D6E2-F1AA-4708-813F-82CCD42DE6BF}" type="presOf" srcId="{35C264A7-F855-47AC-8B94-CD8B357CE08E}" destId="{3E40AC3D-D47D-4745-B3EF-DB2BFAB0F199}" srcOrd="1" destOrd="0" presId="urn:microsoft.com/office/officeart/2005/8/layout/vProcess5"/>
    <dgm:cxn modelId="{600FF9EA-BC6D-4000-9499-FF018CD7EF99}" srcId="{B55FC6AA-810F-453E-AA59-751E43671661}" destId="{86F9B4EB-9209-4EB1-8F0E-2767B6881749}" srcOrd="0" destOrd="0" parTransId="{18B9F33D-7689-42B7-B052-248AA17E7692}" sibTransId="{62FB225F-68B4-4BEA-8117-30EC1703425E}"/>
    <dgm:cxn modelId="{C57E1FF7-7DC1-4A17-BE6C-3DCA080E7B3D}" type="presOf" srcId="{B55FC6AA-810F-453E-AA59-751E43671661}" destId="{0C90698D-3592-4CF1-AB38-86C1D166508B}" srcOrd="0" destOrd="0" presId="urn:microsoft.com/office/officeart/2005/8/layout/vProcess5"/>
    <dgm:cxn modelId="{17E8D436-F3F1-4BE4-8197-73A1206FEEFB}" type="presParOf" srcId="{0C90698D-3592-4CF1-AB38-86C1D166508B}" destId="{633F6167-285C-488B-8367-AA8034D73EC6}" srcOrd="0" destOrd="0" presId="urn:microsoft.com/office/officeart/2005/8/layout/vProcess5"/>
    <dgm:cxn modelId="{492D846A-1A1C-4732-9560-6B6A3711F281}" type="presParOf" srcId="{0C90698D-3592-4CF1-AB38-86C1D166508B}" destId="{A46A64A9-8EEE-46A5-903B-5162EDDBB112}" srcOrd="1" destOrd="0" presId="urn:microsoft.com/office/officeart/2005/8/layout/vProcess5"/>
    <dgm:cxn modelId="{CB3828B8-F15A-49E0-8F49-F1DACEB10F8E}" type="presParOf" srcId="{0C90698D-3592-4CF1-AB38-86C1D166508B}" destId="{683955D1-E8BA-4E06-9072-E7463B396E71}" srcOrd="2" destOrd="0" presId="urn:microsoft.com/office/officeart/2005/8/layout/vProcess5"/>
    <dgm:cxn modelId="{0A8CB25B-0CB0-4ED4-83EF-F0E7F955B56E}" type="presParOf" srcId="{0C90698D-3592-4CF1-AB38-86C1D166508B}" destId="{B0D136A4-ED01-41D8-A2DA-9BC4851CC999}" srcOrd="3" destOrd="0" presId="urn:microsoft.com/office/officeart/2005/8/layout/vProcess5"/>
    <dgm:cxn modelId="{32B38C45-7858-4639-96C0-2C7F712728BF}" type="presParOf" srcId="{0C90698D-3592-4CF1-AB38-86C1D166508B}" destId="{6231E973-42C0-4EB5-82A0-0F924752A7E6}" srcOrd="4" destOrd="0" presId="urn:microsoft.com/office/officeart/2005/8/layout/vProcess5"/>
    <dgm:cxn modelId="{DD408627-FDFF-422D-AB24-A4A58B8E93FF}" type="presParOf" srcId="{0C90698D-3592-4CF1-AB38-86C1D166508B}" destId="{6D7D9FD5-EB2E-4DA9-981F-3A8084FB9167}" srcOrd="5" destOrd="0" presId="urn:microsoft.com/office/officeart/2005/8/layout/vProcess5"/>
    <dgm:cxn modelId="{C510F6DA-4E9E-4E54-B1DD-DD2166AB3AD9}" type="presParOf" srcId="{0C90698D-3592-4CF1-AB38-86C1D166508B}" destId="{DD8479CC-6187-4A87-916E-9ACB15E76BA4}" srcOrd="6" destOrd="0" presId="urn:microsoft.com/office/officeart/2005/8/layout/vProcess5"/>
    <dgm:cxn modelId="{685D0137-EE52-444A-88BB-70CF33B37D2A}" type="presParOf" srcId="{0C90698D-3592-4CF1-AB38-86C1D166508B}" destId="{32BFF856-83A4-4235-840F-E5B08939B4C3}" srcOrd="7" destOrd="0" presId="urn:microsoft.com/office/officeart/2005/8/layout/vProcess5"/>
    <dgm:cxn modelId="{2702BB57-9434-4540-AFEF-3C583E936184}" type="presParOf" srcId="{0C90698D-3592-4CF1-AB38-86C1D166508B}" destId="{63948EAE-B706-44BB-848B-F08EF1486BD8}" srcOrd="8" destOrd="0" presId="urn:microsoft.com/office/officeart/2005/8/layout/vProcess5"/>
    <dgm:cxn modelId="{AC10243C-F130-4EB1-AC56-8A48D665E3D5}" type="presParOf" srcId="{0C90698D-3592-4CF1-AB38-86C1D166508B}" destId="{560B72B8-EBA6-4B76-9176-601FDF6B11D5}" srcOrd="9" destOrd="0" presId="urn:microsoft.com/office/officeart/2005/8/layout/vProcess5"/>
    <dgm:cxn modelId="{7D64B163-349E-45CE-AD80-2967C8EC5E7B}" type="presParOf" srcId="{0C90698D-3592-4CF1-AB38-86C1D166508B}" destId="{142A6ADC-F97F-47F3-987B-A4D7FA9E8EF8}" srcOrd="10" destOrd="0" presId="urn:microsoft.com/office/officeart/2005/8/layout/vProcess5"/>
    <dgm:cxn modelId="{CBC38AAE-D60A-44BD-9286-C35AE760E56D}" type="presParOf" srcId="{0C90698D-3592-4CF1-AB38-86C1D166508B}" destId="{3E40AC3D-D47D-4745-B3EF-DB2BFAB0F199}" srcOrd="11" destOrd="0" presId="urn:microsoft.com/office/officeart/2005/8/layout/vProcess5"/>
    <dgm:cxn modelId="{BBD6AAFF-8956-4CA0-9C63-ECC44C98C0EB}" type="presParOf" srcId="{0C90698D-3592-4CF1-AB38-86C1D166508B}" destId="{9A3ED64F-149F-49A5-8F98-E3E70405839D}" srcOrd="12" destOrd="0" presId="urn:microsoft.com/office/officeart/2005/8/layout/vProcess5"/>
    <dgm:cxn modelId="{0C08DF4B-9A5B-454B-A21D-1134058E324D}" type="presParOf" srcId="{0C90698D-3592-4CF1-AB38-86C1D166508B}" destId="{55460DB6-AB1C-487C-9D1B-F90CB927722F}" srcOrd="13" destOrd="0" presId="urn:microsoft.com/office/officeart/2005/8/layout/vProcess5"/>
    <dgm:cxn modelId="{EED19DB8-4D72-4EAA-8A19-EDB29F4E9E28}" type="presParOf" srcId="{0C90698D-3592-4CF1-AB38-86C1D166508B}" destId="{E3F97C7F-7038-4E4F-B95D-C18020444AE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1E327-04E8-4D53-B99C-229FEC418882}">
      <dsp:nvSpPr>
        <dsp:cNvPr id="0" name=""/>
        <dsp:cNvSpPr/>
      </dsp:nvSpPr>
      <dsp:spPr>
        <a:xfrm>
          <a:off x="0" y="1045124"/>
          <a:ext cx="2417812" cy="1535311"/>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EF14B77C-6C34-459A-B4AE-DBD2B0DD51A0}">
      <dsp:nvSpPr>
        <dsp:cNvPr id="0" name=""/>
        <dsp:cNvSpPr/>
      </dsp:nvSpPr>
      <dsp:spPr>
        <a:xfrm>
          <a:off x="268645" y="1300337"/>
          <a:ext cx="2417812" cy="1535311"/>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Presented By:</a:t>
          </a:r>
          <a:endParaRPr lang="en-US" sz="2600" kern="1200"/>
        </a:p>
      </dsp:txBody>
      <dsp:txXfrm>
        <a:off x="313613" y="1345305"/>
        <a:ext cx="2327876" cy="1445375"/>
      </dsp:txXfrm>
    </dsp:sp>
    <dsp:sp modelId="{EB480CC4-D148-4384-9430-9041775D4D71}">
      <dsp:nvSpPr>
        <dsp:cNvPr id="0" name=""/>
        <dsp:cNvSpPr/>
      </dsp:nvSpPr>
      <dsp:spPr>
        <a:xfrm>
          <a:off x="2955104" y="1045124"/>
          <a:ext cx="2417812" cy="1535311"/>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69850CA5-013E-45ED-9CE5-B8692BC3E40C}">
      <dsp:nvSpPr>
        <dsp:cNvPr id="0" name=""/>
        <dsp:cNvSpPr/>
      </dsp:nvSpPr>
      <dsp:spPr>
        <a:xfrm>
          <a:off x="3223750" y="1300337"/>
          <a:ext cx="2417812" cy="1535311"/>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Varshith Reddy Kallem- 11603452</a:t>
          </a:r>
          <a:endParaRPr lang="en-US" sz="2600" kern="1200"/>
        </a:p>
      </dsp:txBody>
      <dsp:txXfrm>
        <a:off x="3268718" y="1345305"/>
        <a:ext cx="2327876" cy="1445375"/>
      </dsp:txXfrm>
    </dsp:sp>
    <dsp:sp modelId="{13C632FC-0055-4825-B48D-F0FA7BEC2D2F}">
      <dsp:nvSpPr>
        <dsp:cNvPr id="0" name=""/>
        <dsp:cNvSpPr/>
      </dsp:nvSpPr>
      <dsp:spPr>
        <a:xfrm>
          <a:off x="5910209" y="1045124"/>
          <a:ext cx="2417812" cy="1535311"/>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59D9F3B-B1F0-43A3-B013-25C867752753}">
      <dsp:nvSpPr>
        <dsp:cNvPr id="0" name=""/>
        <dsp:cNvSpPr/>
      </dsp:nvSpPr>
      <dsp:spPr>
        <a:xfrm>
          <a:off x="6178855" y="1300337"/>
          <a:ext cx="2417812" cy="1535311"/>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Sahithya Voleti 11644139</a:t>
          </a:r>
        </a:p>
      </dsp:txBody>
      <dsp:txXfrm>
        <a:off x="6223823" y="1345305"/>
        <a:ext cx="2327876" cy="1445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C064B-1807-437A-AD0E-971077B7BB11}">
      <dsp:nvSpPr>
        <dsp:cNvPr id="0" name=""/>
        <dsp:cNvSpPr/>
      </dsp:nvSpPr>
      <dsp:spPr>
        <a:xfrm>
          <a:off x="60186" y="441408"/>
          <a:ext cx="1257386" cy="125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D9F06-E784-43A0-9207-1F461FE639FF}">
      <dsp:nvSpPr>
        <dsp:cNvPr id="0" name=""/>
        <dsp:cNvSpPr/>
      </dsp:nvSpPr>
      <dsp:spPr>
        <a:xfrm>
          <a:off x="324237" y="705459"/>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356B6A-3F7E-44C8-AF6C-FBCE56694030}">
      <dsp:nvSpPr>
        <dsp:cNvPr id="0" name=""/>
        <dsp:cNvSpPr/>
      </dsp:nvSpPr>
      <dsp:spPr>
        <a:xfrm>
          <a:off x="1587013"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dirty="0"/>
            <a:t>Define the scope - Determine the overall goals and limitations of the project. Clearly define what is and isn't included. </a:t>
          </a:r>
          <a:r>
            <a:rPr lang="en-US" sz="1200" b="1" i="0" kern="1200" dirty="0"/>
            <a:t>(Varshith Reddy Kallem-11603452)</a:t>
          </a:r>
          <a:endParaRPr lang="en-US" sz="1200" b="1" kern="1200" dirty="0"/>
        </a:p>
      </dsp:txBody>
      <dsp:txXfrm>
        <a:off x="1587013" y="441408"/>
        <a:ext cx="2963839" cy="1257386"/>
      </dsp:txXfrm>
    </dsp:sp>
    <dsp:sp modelId="{C290C95D-90D6-4D95-BA0D-1437DC549921}">
      <dsp:nvSpPr>
        <dsp:cNvPr id="0" name=""/>
        <dsp:cNvSpPr/>
      </dsp:nvSpPr>
      <dsp:spPr>
        <a:xfrm>
          <a:off x="5067279" y="441408"/>
          <a:ext cx="1257386" cy="125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BD9BBE-99BB-4E7E-A499-7F4BF1ACF2B2}">
      <dsp:nvSpPr>
        <dsp:cNvPr id="0" name=""/>
        <dsp:cNvSpPr/>
      </dsp:nvSpPr>
      <dsp:spPr>
        <a:xfrm>
          <a:off x="5331331" y="705459"/>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7A658F-6BE7-42F8-A9AE-8307428ED3EC}">
      <dsp:nvSpPr>
        <dsp:cNvPr id="0" name=""/>
        <dsp:cNvSpPr/>
      </dsp:nvSpPr>
      <dsp:spPr>
        <a:xfrm>
          <a:off x="6594106"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dirty="0"/>
            <a:t>Create a schedule - Break the work down into specific tasks and create a timeline projecting start and finish dates for each. Allow for contingencies</a:t>
          </a:r>
          <a:r>
            <a:rPr lang="en-US" sz="1200" b="1" i="0" kern="1200" dirty="0"/>
            <a:t>.(</a:t>
          </a:r>
          <a:r>
            <a:rPr lang="en-US" sz="1200" b="1" kern="1200" dirty="0" err="1"/>
            <a:t>Sahithya</a:t>
          </a:r>
          <a:r>
            <a:rPr lang="en-US" sz="1200" b="1" kern="1200" dirty="0"/>
            <a:t> </a:t>
          </a:r>
          <a:r>
            <a:rPr lang="en-US" sz="1200" b="1" kern="1200" dirty="0" err="1"/>
            <a:t>Voleti</a:t>
          </a:r>
          <a:r>
            <a:rPr lang="en-US" sz="1200" b="1" kern="1200" dirty="0"/>
            <a:t>- 11644139)</a:t>
          </a:r>
          <a:br>
            <a:rPr lang="en-US" sz="1200" kern="1200" dirty="0"/>
          </a:br>
          <a:endParaRPr lang="en-US" sz="1200" kern="1200" dirty="0"/>
        </a:p>
      </dsp:txBody>
      <dsp:txXfrm>
        <a:off x="6594106" y="441408"/>
        <a:ext cx="2963839" cy="1257386"/>
      </dsp:txXfrm>
    </dsp:sp>
    <dsp:sp modelId="{7F3F9B7B-6B7B-465A-B410-CE718D09A15A}">
      <dsp:nvSpPr>
        <dsp:cNvPr id="0" name=""/>
        <dsp:cNvSpPr/>
      </dsp:nvSpPr>
      <dsp:spPr>
        <a:xfrm>
          <a:off x="60186" y="2394686"/>
          <a:ext cx="1257386" cy="1257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693EC-70A4-46FE-99FD-625413CE702B}">
      <dsp:nvSpPr>
        <dsp:cNvPr id="0" name=""/>
        <dsp:cNvSpPr/>
      </dsp:nvSpPr>
      <dsp:spPr>
        <a:xfrm>
          <a:off x="324237" y="2658738"/>
          <a:ext cx="729284" cy="72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39EB7A-11C0-47D4-B390-144843D637A8}">
      <dsp:nvSpPr>
        <dsp:cNvPr id="0" name=""/>
        <dsp:cNvSpPr/>
      </dsp:nvSpPr>
      <dsp:spPr>
        <a:xfrm>
          <a:off x="1587013"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dirty="0"/>
            <a:t>Manage the budget - Track costs and allocate funding appropriately across each task. Adapt to changes to stay within budget.</a:t>
          </a:r>
          <a:r>
            <a:rPr lang="en-US" sz="1200" b="1" i="0" kern="1200" dirty="0"/>
            <a:t> (Varshith Reddy Kallem-11603452)</a:t>
          </a:r>
          <a:endParaRPr lang="en-US" sz="1200" kern="1200" dirty="0"/>
        </a:p>
      </dsp:txBody>
      <dsp:txXfrm>
        <a:off x="1587013" y="2394686"/>
        <a:ext cx="2963839" cy="1257386"/>
      </dsp:txXfrm>
    </dsp:sp>
    <dsp:sp modelId="{BE100C9B-5619-4023-A163-C64F3C84D93C}">
      <dsp:nvSpPr>
        <dsp:cNvPr id="0" name=""/>
        <dsp:cNvSpPr/>
      </dsp:nvSpPr>
      <dsp:spPr>
        <a:xfrm>
          <a:off x="5067279" y="2394686"/>
          <a:ext cx="1257386" cy="1257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7D5B9-7493-438B-BE8D-CA45672A1010}">
      <dsp:nvSpPr>
        <dsp:cNvPr id="0" name=""/>
        <dsp:cNvSpPr/>
      </dsp:nvSpPr>
      <dsp:spPr>
        <a:xfrm>
          <a:off x="5331331" y="2658738"/>
          <a:ext cx="729284" cy="72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503B4F-5C1A-40F6-BFF5-A9330D89E9CE}">
      <dsp:nvSpPr>
        <dsp:cNvPr id="0" name=""/>
        <dsp:cNvSpPr/>
      </dsp:nvSpPr>
      <dsp:spPr>
        <a:xfrm>
          <a:off x="6594106"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dirty="0"/>
            <a:t>Oversee team and responsibilities - Assign team members to specific roles and tasks. Monitor progress, provide support and resolve issues. Ensure accountability and quality of deliverables</a:t>
          </a:r>
          <a:r>
            <a:rPr lang="en-US" sz="1200" b="1" i="0" kern="1200" dirty="0"/>
            <a:t>.(</a:t>
          </a:r>
          <a:r>
            <a:rPr lang="en-US" sz="1200" b="1" kern="1200" dirty="0" err="1"/>
            <a:t>Sahithya</a:t>
          </a:r>
          <a:r>
            <a:rPr lang="en-US" sz="1200" b="1" kern="1200" dirty="0"/>
            <a:t> </a:t>
          </a:r>
          <a:r>
            <a:rPr lang="en-US" sz="1200" b="1" kern="1200" dirty="0" err="1"/>
            <a:t>Voleti</a:t>
          </a:r>
          <a:r>
            <a:rPr lang="en-US" sz="1200" b="1" kern="1200" dirty="0"/>
            <a:t> 11644139)</a:t>
          </a:r>
          <a:br>
            <a:rPr lang="en-US" sz="1200" kern="1200" dirty="0"/>
          </a:br>
          <a:endParaRPr lang="en-US" sz="1200" kern="1200" dirty="0"/>
        </a:p>
      </dsp:txBody>
      <dsp:txXfrm>
        <a:off x="6594106" y="2394686"/>
        <a:ext cx="2963839" cy="1257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A64A9-8EEE-46A5-903B-5162EDDBB112}">
      <dsp:nvSpPr>
        <dsp:cNvPr id="0" name=""/>
        <dsp:cNvSpPr/>
      </dsp:nvSpPr>
      <dsp:spPr>
        <a:xfrm>
          <a:off x="0" y="0"/>
          <a:ext cx="7405962" cy="7368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project developed and tested an LSTM neural network model for sentence autocomplete. </a:t>
          </a:r>
        </a:p>
      </dsp:txBody>
      <dsp:txXfrm>
        <a:off x="21581" y="21581"/>
        <a:ext cx="6524659" cy="693664"/>
      </dsp:txXfrm>
    </dsp:sp>
    <dsp:sp modelId="{683955D1-E8BA-4E06-9072-E7463B396E71}">
      <dsp:nvSpPr>
        <dsp:cNvPr id="0" name=""/>
        <dsp:cNvSpPr/>
      </dsp:nvSpPr>
      <dsp:spPr>
        <a:xfrm>
          <a:off x="553042" y="839163"/>
          <a:ext cx="7405962" cy="73682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An LSTM was chosen due to its ability to learn long-term dependencies in sequential data like text. </a:t>
          </a:r>
        </a:p>
      </dsp:txBody>
      <dsp:txXfrm>
        <a:off x="574623" y="860744"/>
        <a:ext cx="6330820" cy="693664"/>
      </dsp:txXfrm>
    </dsp:sp>
    <dsp:sp modelId="{B0D136A4-ED01-41D8-A2DA-9BC4851CC999}">
      <dsp:nvSpPr>
        <dsp:cNvPr id="0" name=""/>
        <dsp:cNvSpPr/>
      </dsp:nvSpPr>
      <dsp:spPr>
        <a:xfrm>
          <a:off x="1106085" y="1678327"/>
          <a:ext cx="7405962" cy="736826"/>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model was trained on a large text corpus to learn word patterns and combinations. The model was implemented using Python and TensorFlow/Keras libraries for deep learning.</a:t>
          </a:r>
        </a:p>
      </dsp:txBody>
      <dsp:txXfrm>
        <a:off x="1127666" y="1699908"/>
        <a:ext cx="6330820" cy="693664"/>
      </dsp:txXfrm>
    </dsp:sp>
    <dsp:sp modelId="{6231E973-42C0-4EB5-82A0-0F924752A7E6}">
      <dsp:nvSpPr>
        <dsp:cNvPr id="0" name=""/>
        <dsp:cNvSpPr/>
      </dsp:nvSpPr>
      <dsp:spPr>
        <a:xfrm>
          <a:off x="1659127" y="2517491"/>
          <a:ext cx="7405962" cy="73682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Text data was cleaned and preprocessed, including tokenization, before being fed to the LSTM layers. </a:t>
          </a:r>
        </a:p>
      </dsp:txBody>
      <dsp:txXfrm>
        <a:off x="1680708" y="2539072"/>
        <a:ext cx="6330820" cy="693664"/>
      </dsp:txXfrm>
    </dsp:sp>
    <dsp:sp modelId="{6D7D9FD5-EB2E-4DA9-981F-3A8084FB9167}">
      <dsp:nvSpPr>
        <dsp:cNvPr id="0" name=""/>
        <dsp:cNvSpPr/>
      </dsp:nvSpPr>
      <dsp:spPr>
        <a:xfrm>
          <a:off x="2212170" y="3356655"/>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model was trained for 20 epochs to optimize the weights for next word prediction.</a:t>
          </a:r>
        </a:p>
      </dsp:txBody>
      <dsp:txXfrm>
        <a:off x="2233751" y="3378236"/>
        <a:ext cx="6330820" cy="693664"/>
      </dsp:txXfrm>
    </dsp:sp>
    <dsp:sp modelId="{DD8479CC-6187-4A87-916E-9ACB15E76BA4}">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32BFF856-83A4-4235-840F-E5B08939B4C3}">
      <dsp:nvSpPr>
        <dsp:cNvPr id="0" name=""/>
        <dsp:cNvSpPr/>
      </dsp:nvSpPr>
      <dsp:spPr>
        <a:xfrm>
          <a:off x="7480067" y="1377456"/>
          <a:ext cx="478937" cy="478937"/>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63948EAE-B706-44BB-848B-F08EF1486BD8}">
      <dsp:nvSpPr>
        <dsp:cNvPr id="0" name=""/>
        <dsp:cNvSpPr/>
      </dsp:nvSpPr>
      <dsp:spPr>
        <a:xfrm>
          <a:off x="8033110" y="2204340"/>
          <a:ext cx="478937" cy="478937"/>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560B72B8-EBA6-4B76-9176-601FDF6B11D5}">
      <dsp:nvSpPr>
        <dsp:cNvPr id="0" name=""/>
        <dsp:cNvSpPr/>
      </dsp:nvSpPr>
      <dsp:spPr>
        <a:xfrm>
          <a:off x="8586152" y="3051690"/>
          <a:ext cx="478937" cy="478937"/>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1CEDC-38AC-44FF-9501-C5B1C35FE857}"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8A640-0656-4CAD-AB76-329B966E14AE}" type="slidenum">
              <a:rPr lang="en-IN" smtClean="0"/>
              <a:t>‹#›</a:t>
            </a:fld>
            <a:endParaRPr lang="en-IN"/>
          </a:p>
        </p:txBody>
      </p:sp>
    </p:spTree>
    <p:extLst>
      <p:ext uri="{BB962C8B-B14F-4D97-AF65-F5344CB8AC3E}">
        <p14:creationId xmlns:p14="http://schemas.microsoft.com/office/powerpoint/2010/main" val="2341411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Long short-term memory (LSTM) networks are very effective at predicting the next words in a sequence, such as with text prediction. LSTM networks are a type of recurrent neural network capable of learning long-term dependencies between words. They have feedback connections that allow them to effectively maintain information about what has been said previously in a sequence. For next word prediction, the LSTM examines the current sequence of words along with context like punctuation and generates a probability distribution over possible next words. It learns to do this by being trained on large amounts of text where it sees the actual next words and updates its weights. During prediction, it suggests the most likely next words based on its training.</a:t>
            </a:r>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3</a:t>
            </a:fld>
            <a:endParaRPr lang="en-IN"/>
          </a:p>
        </p:txBody>
      </p:sp>
    </p:spTree>
    <p:extLst>
      <p:ext uri="{BB962C8B-B14F-4D97-AF65-F5344CB8AC3E}">
        <p14:creationId xmlns:p14="http://schemas.microsoft.com/office/powerpoint/2010/main" val="267401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the above picture, this is the diagram of models.</a:t>
            </a:r>
          </a:p>
          <a:p>
            <a:r>
              <a:rPr lang="en-US" sz="1800" b="0" i="0" u="none" strike="noStrike">
                <a:solidFill>
                  <a:srgbClr val="000000"/>
                </a:solidFill>
                <a:effectLst/>
                <a:latin typeface="Times New Roman" panose="02020603050405020304" pitchFamily="18" charset="0"/>
              </a:rPr>
              <a:t>Workflow diagram</a:t>
            </a:r>
          </a:p>
          <a:p>
            <a:endParaRPr lang="en-US" sz="1800" b="0" i="0" u="none" strike="noStrike"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apple-system"/>
              </a:rPr>
              <a:t>Tokenization and sequences of word windows</a:t>
            </a:r>
          </a:p>
          <a:p>
            <a:pPr algn="l">
              <a:buFont typeface="Arial" panose="020B0604020202020204" pitchFamily="34" charset="0"/>
              <a:buChar char="•"/>
            </a:pPr>
            <a:r>
              <a:rPr lang="en-US" b="0" i="0" dirty="0">
                <a:solidFill>
                  <a:srgbClr val="000000"/>
                </a:solidFill>
                <a:effectLst/>
                <a:latin typeface="-apple-system"/>
              </a:rPr>
              <a:t>Padding sequences of varying lengths</a:t>
            </a:r>
          </a:p>
          <a:p>
            <a:pPr algn="l">
              <a:buFont typeface="Arial" panose="020B0604020202020204" pitchFamily="34" charset="0"/>
              <a:buChar char="•"/>
            </a:pPr>
            <a:r>
              <a:rPr lang="en-US" b="0" i="0" dirty="0">
                <a:solidFill>
                  <a:srgbClr val="000000"/>
                </a:solidFill>
                <a:effectLst/>
                <a:latin typeface="-apple-system"/>
              </a:rPr>
              <a:t>Embedding layer to convert words to vectors</a:t>
            </a:r>
          </a:p>
          <a:p>
            <a:pPr algn="l">
              <a:buFont typeface="Arial" panose="020B0604020202020204" pitchFamily="34" charset="0"/>
              <a:buChar char="•"/>
            </a:pPr>
            <a:r>
              <a:rPr lang="en-US" b="0" i="0" dirty="0">
                <a:solidFill>
                  <a:srgbClr val="000000"/>
                </a:solidFill>
                <a:effectLst/>
                <a:latin typeface="-apple-system"/>
              </a:rPr>
              <a:t>LSTM layers to capture context</a:t>
            </a:r>
          </a:p>
          <a:p>
            <a:pPr algn="l">
              <a:buFont typeface="Arial" panose="020B0604020202020204" pitchFamily="34" charset="0"/>
              <a:buChar char="•"/>
            </a:pPr>
            <a:r>
              <a:rPr lang="en-US" b="0" i="0" dirty="0">
                <a:solidFill>
                  <a:srgbClr val="000000"/>
                </a:solidFill>
                <a:effectLst/>
                <a:latin typeface="-apple-system"/>
              </a:rPr>
              <a:t>Training on sequences to predict next word</a:t>
            </a:r>
          </a:p>
          <a:p>
            <a:pPr algn="l">
              <a:buFont typeface="Arial" panose="020B0604020202020204" pitchFamily="34" charset="0"/>
              <a:buChar char="•"/>
            </a:pPr>
            <a:r>
              <a:rPr lang="en-US" b="0" i="0" dirty="0">
                <a:solidFill>
                  <a:srgbClr val="000000"/>
                </a:solidFill>
                <a:effectLst/>
                <a:latin typeface="-apple-system"/>
              </a:rPr>
              <a:t>Storing tokenizer and model for future predictions</a:t>
            </a:r>
          </a:p>
          <a:p>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5</a:t>
            </a:fld>
            <a:endParaRPr lang="en-IN"/>
          </a:p>
        </p:txBody>
      </p:sp>
    </p:spTree>
    <p:extLst>
      <p:ext uri="{BB962C8B-B14F-4D97-AF65-F5344CB8AC3E}">
        <p14:creationId xmlns:p14="http://schemas.microsoft.com/office/powerpoint/2010/main" val="424744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the above picture, this is the code for uploading the data set into Google Collab. From this dataset the other process will be done.</a:t>
            </a:r>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6</a:t>
            </a:fld>
            <a:endParaRPr lang="en-IN"/>
          </a:p>
        </p:txBody>
      </p:sp>
    </p:spTree>
    <p:extLst>
      <p:ext uri="{BB962C8B-B14F-4D97-AF65-F5344CB8AC3E}">
        <p14:creationId xmlns:p14="http://schemas.microsoft.com/office/powerpoint/2010/main" val="321978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the above picture, this is the code for creating the model. In this model, there are three-row layers, output shapes, and params. Layers are in this </a:t>
            </a:r>
            <a:r>
              <a:rPr lang="en-US" sz="1800" b="0" i="0" u="none" strike="noStrike" dirty="0" err="1">
                <a:solidFill>
                  <a:srgbClr val="000000"/>
                </a:solidFill>
                <a:effectLst/>
                <a:latin typeface="Times New Roman" panose="02020603050405020304" pitchFamily="18" charset="0"/>
              </a:rPr>
              <a:t>lstm</a:t>
            </a:r>
            <a:r>
              <a:rPr lang="en-US" sz="1800" b="0" i="0" u="none" strike="noStrike" dirty="0">
                <a:solidFill>
                  <a:srgbClr val="000000"/>
                </a:solidFill>
                <a:effectLst/>
                <a:latin typeface="Times New Roman" panose="02020603050405020304" pitchFamily="18" charset="0"/>
              </a:rPr>
              <a:t>, lstm_1, dense and dense_1. </a:t>
            </a:r>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7</a:t>
            </a:fld>
            <a:endParaRPr lang="en-IN"/>
          </a:p>
        </p:txBody>
      </p:sp>
    </p:spTree>
    <p:extLst>
      <p:ext uri="{BB962C8B-B14F-4D97-AF65-F5344CB8AC3E}">
        <p14:creationId xmlns:p14="http://schemas.microsoft.com/office/powerpoint/2010/main" val="163271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the above picture, this is the code for pre-processing the data in this data-cleaning, data splitting, joining data, and removing unnecessary spaces. A critical phase in machine learning is data preprocessing, which converts unprocessed data into a format that can be used to train models. This includes resolving missing values, organizing and cleaning data, and scaling features to a consistent range. To improve model performance, categorical variables can also be encoded and outliers eliminated. By ensuring consistent inputs, data normalization stops certain traits from predominating over others. By addressing class imbalances, balancing datasets improves model learning. Effective data preparation is crucial to the success of machine learning applications since it enhances model efficiency, generalization, and accuracy overall. </a:t>
            </a:r>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8</a:t>
            </a:fld>
            <a:endParaRPr lang="en-IN"/>
          </a:p>
        </p:txBody>
      </p:sp>
    </p:spTree>
    <p:extLst>
      <p:ext uri="{BB962C8B-B14F-4D97-AF65-F5344CB8AC3E}">
        <p14:creationId xmlns:p14="http://schemas.microsoft.com/office/powerpoint/2010/main" val="4003355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the above picture, there are the imported libraries that are needed for this project. The main library is TensorFlow which helps to analyze this project. The Google team created the open-source machine learning framework TensorFlow. It emphasizes scalability and flexibility while making machine learning model development and deployment easier. TensorFlow uses a data flow graph, with nodes standing in for mathematical operations and edges for data flow, to depict computing processes. TensorFlow is a popular tool in both academia and business, with a wide range of uses, including computer vision and natural language processing. Its broad ecosystem and abstraction layers make it easier to create intricate neural network topologies, which makes it a vital resource for artificial intelligence researchers and developers.</a:t>
            </a:r>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9</a:t>
            </a:fld>
            <a:endParaRPr lang="en-IN"/>
          </a:p>
        </p:txBody>
      </p:sp>
    </p:spTree>
    <p:extLst>
      <p:ext uri="{BB962C8B-B14F-4D97-AF65-F5344CB8AC3E}">
        <p14:creationId xmlns:p14="http://schemas.microsoft.com/office/powerpoint/2010/main" val="37615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1800"/>
              </a:spcBef>
              <a:spcAft>
                <a:spcPts val="600"/>
              </a:spcAft>
            </a:pPr>
            <a:r>
              <a:rPr lang="en-US" sz="1800" b="0" i="0" u="none" strike="noStrike" dirty="0">
                <a:solidFill>
                  <a:srgbClr val="000000"/>
                </a:solidFill>
                <a:effectLst/>
                <a:latin typeface="Times New Roman" panose="02020603050405020304" pitchFamily="18" charset="0"/>
              </a:rPr>
              <a:t>In the above picture, this is the code for implementing tokenization that is done in Google </a:t>
            </a:r>
            <a:r>
              <a:rPr lang="en-US" sz="1800" b="0" i="0" u="none" strike="noStrike" dirty="0" err="1">
                <a:solidFill>
                  <a:srgbClr val="000000"/>
                </a:solidFill>
                <a:effectLst/>
                <a:latin typeface="Times New Roman" panose="02020603050405020304" pitchFamily="18" charset="0"/>
              </a:rPr>
              <a:t>Colab</a:t>
            </a:r>
            <a:r>
              <a:rPr lang="en-US" sz="1800" b="0" i="0" u="none" strike="noStrike" dirty="0">
                <a:solidFill>
                  <a:srgbClr val="000000"/>
                </a:solidFill>
                <a:effectLst/>
                <a:latin typeface="Times New Roman" panose="02020603050405020304" pitchFamily="18" charset="0"/>
              </a:rPr>
              <a:t>. </a:t>
            </a:r>
            <a:endParaRPr lang="en-US" b="0" dirty="0">
              <a:effectLst/>
            </a:endParaRPr>
          </a:p>
          <a:p>
            <a:pPr algn="just" rtl="0">
              <a:spcBef>
                <a:spcPts val="1800"/>
              </a:spcBef>
              <a:spcAft>
                <a:spcPts val="600"/>
              </a:spcAft>
            </a:pPr>
            <a:r>
              <a:rPr lang="en-US" sz="1800" b="0" i="0" u="none" strike="noStrike" dirty="0">
                <a:solidFill>
                  <a:srgbClr val="000000"/>
                </a:solidFill>
                <a:effectLst/>
                <a:latin typeface="Times New Roman" panose="02020603050405020304" pitchFamily="18" charset="0"/>
              </a:rPr>
              <a:t>Tokenization in Google </a:t>
            </a:r>
            <a:r>
              <a:rPr lang="en-US" sz="1800" b="0" i="0" u="none" strike="noStrike" dirty="0" err="1">
                <a:solidFill>
                  <a:srgbClr val="000000"/>
                </a:solidFill>
                <a:effectLst/>
                <a:latin typeface="Times New Roman" panose="02020603050405020304" pitchFamily="18" charset="0"/>
              </a:rPr>
              <a:t>Colab</a:t>
            </a:r>
            <a:r>
              <a:rPr lang="en-US" sz="1800" b="0" i="0" u="none" strike="noStrike" dirty="0">
                <a:solidFill>
                  <a:srgbClr val="000000"/>
                </a:solidFill>
                <a:effectLst/>
                <a:latin typeface="Times New Roman" panose="02020603050405020304" pitchFamily="18" charset="0"/>
              </a:rPr>
              <a:t> may be accomplished by utilizing well-known NLP frameworks such as TensorFlow. Tokenizers from these libraries can be used to convert textual data into numerical sequences. (Zhang 2021)  To help with future model training, text data may be fitted to and tokenized using TensorFlow's `Tokenizer` class. As an alternative, Hugging Face's Transformers offer pre-trained tokenizers that work with a range of models, increasing productivity. In the Google </a:t>
            </a:r>
            <a:r>
              <a:rPr lang="en-US" sz="1800" b="0" i="0" u="none" strike="noStrike" dirty="0" err="1">
                <a:solidFill>
                  <a:srgbClr val="000000"/>
                </a:solidFill>
                <a:effectLst/>
                <a:latin typeface="Times New Roman" panose="02020603050405020304" pitchFamily="18" charset="0"/>
              </a:rPr>
              <a:t>Colab</a:t>
            </a:r>
            <a:r>
              <a:rPr lang="en-US" sz="1800" b="0" i="0" u="none" strike="noStrike" dirty="0">
                <a:solidFill>
                  <a:srgbClr val="000000"/>
                </a:solidFill>
                <a:effectLst/>
                <a:latin typeface="Times New Roman" panose="02020603050405020304" pitchFamily="18" charset="0"/>
              </a:rPr>
              <a:t> environment, this procedure is necessary to transform textual data into a format that is appropriate for machine learning models, allowing for efficient analysis and comprehension of natural language patterns.</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10</a:t>
            </a:fld>
            <a:endParaRPr lang="en-IN"/>
          </a:p>
        </p:txBody>
      </p:sp>
    </p:spTree>
    <p:extLst>
      <p:ext uri="{BB962C8B-B14F-4D97-AF65-F5344CB8AC3E}">
        <p14:creationId xmlns:p14="http://schemas.microsoft.com/office/powerpoint/2010/main" val="324876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the above picture this is the code for training the model. There are tensor flow libraries imported to the model checkpoint that will help to train the model. A total of 20 epochs to train this model. Every epoch has losses.</a:t>
            </a:r>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11</a:t>
            </a:fld>
            <a:endParaRPr lang="en-IN"/>
          </a:p>
        </p:txBody>
      </p:sp>
    </p:spTree>
    <p:extLst>
      <p:ext uri="{BB962C8B-B14F-4D97-AF65-F5344CB8AC3E}">
        <p14:creationId xmlns:p14="http://schemas.microsoft.com/office/powerpoint/2010/main" val="45540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58A640-0656-4CAD-AB76-329B966E14AE}" type="slidenum">
              <a:rPr lang="en-IN" smtClean="0"/>
              <a:t>19</a:t>
            </a:fld>
            <a:endParaRPr lang="en-IN"/>
          </a:p>
        </p:txBody>
      </p:sp>
    </p:spTree>
    <p:extLst>
      <p:ext uri="{BB962C8B-B14F-4D97-AF65-F5344CB8AC3E}">
        <p14:creationId xmlns:p14="http://schemas.microsoft.com/office/powerpoint/2010/main" val="95953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281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0393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47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18377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6578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11/28/2023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08440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6605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086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015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67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690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673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528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134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408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5579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11/28/2023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780699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hyperlink" Target="https://www.diva-portal.org/smash/get/diva2:1611327/FULLTEXT01.pdf" TargetMode="External"/><Relationship Id="rId2" Type="http://schemas.openxmlformats.org/officeDocument/2006/relationships/hyperlink" Target="https://www.mdpi.com/2673-2688/2/1/1/pdf"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hyperlink" Target="NLP%20project%20presentation.mp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orgs/kallem123/teams/group15-nlp/members" TargetMode="External"/><Relationship Id="rId4" Type="http://schemas.openxmlformats.org/officeDocument/2006/relationships/hyperlink" Target="https://drive.google.com/file/d/1WxVirBtiRwKX3Yr1jE_E7ghise3yMaKS/view?usp=drive_link"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F54266B4-1374-FE0C-0DE9-E210B24A37F7}"/>
              </a:ext>
            </a:extLst>
          </p:cNvPr>
          <p:cNvPicPr>
            <a:picLocks noChangeAspect="1"/>
          </p:cNvPicPr>
          <p:nvPr/>
        </p:nvPicPr>
        <p:blipFill rotWithShape="1">
          <a:blip r:embed="rId2"/>
          <a:srcRect l="23406" t="1528" r="5785"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123C912-BE4E-F5E1-BC80-6A83426220FF}"/>
              </a:ext>
            </a:extLst>
          </p:cNvPr>
          <p:cNvSpPr>
            <a:spLocks noGrp="1"/>
          </p:cNvSpPr>
          <p:nvPr>
            <p:ph type="ctrTitle"/>
          </p:nvPr>
        </p:nvSpPr>
        <p:spPr>
          <a:xfrm>
            <a:off x="668867" y="1678666"/>
            <a:ext cx="4088190" cy="2369093"/>
          </a:xfrm>
        </p:spPr>
        <p:txBody>
          <a:bodyPr>
            <a:normAutofit/>
          </a:bodyPr>
          <a:lstStyle/>
          <a:p>
            <a:r>
              <a:rPr lang="en-IN" sz="4100" dirty="0"/>
              <a:t>SENTENCE AUTOCOMPLETE SYSTEM</a:t>
            </a:r>
          </a:p>
        </p:txBody>
      </p:sp>
      <p:cxnSp>
        <p:nvCxnSpPr>
          <p:cNvPr id="91" name="Straight Connector 9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26935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24C5-1AA2-5B3E-F783-98FED7CC9B5B}"/>
              </a:ext>
            </a:extLst>
          </p:cNvPr>
          <p:cNvSpPr>
            <a:spLocks noGrp="1"/>
          </p:cNvSpPr>
          <p:nvPr>
            <p:ph type="title"/>
          </p:nvPr>
        </p:nvSpPr>
        <p:spPr>
          <a:xfrm>
            <a:off x="594206" y="2320636"/>
            <a:ext cx="5133147" cy="2216727"/>
          </a:xfrm>
        </p:spPr>
        <p:txBody>
          <a:bodyPr>
            <a:normAutofit/>
          </a:bodyPr>
          <a:lstStyle/>
          <a:p>
            <a:r>
              <a:rPr lang="en-US" sz="3600" b="1" u="none" strike="noStrike" dirty="0">
                <a:solidFill>
                  <a:srgbClr val="000000"/>
                </a:solidFill>
                <a:effectLst/>
                <a:latin typeface="Times New Roman" panose="02020603050405020304" pitchFamily="18" charset="0"/>
              </a:rPr>
              <a:t>Implement tokenization and make additional adjustments</a:t>
            </a:r>
            <a:endParaRPr lang="en-IN" dirty="0"/>
          </a:p>
        </p:txBody>
      </p:sp>
      <p:pic>
        <p:nvPicPr>
          <p:cNvPr id="6146" name="Picture 2">
            <a:extLst>
              <a:ext uri="{FF2B5EF4-FFF2-40B4-BE49-F238E27FC236}">
                <a16:creationId xmlns:a16="http://schemas.microsoft.com/office/drawing/2014/main" id="{36E64FC1-F49E-3430-A5BC-5FAF30CCD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045" y="1270000"/>
            <a:ext cx="5133147" cy="530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66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89" name="Group 7188">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178" name="Straight Connector 7177">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79" name="Straight Connector 7178">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190"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91"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92" name="Isosceles Triangle 7191">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93"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94"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95"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96" name="Isosceles Triangle 7195">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97" name="Isosceles Triangle 7196">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772586E5-3F5B-238A-FAA2-CE17EC0A5DA4}"/>
              </a:ext>
            </a:extLst>
          </p:cNvPr>
          <p:cNvSpPr>
            <a:spLocks noGrp="1"/>
          </p:cNvSpPr>
          <p:nvPr>
            <p:ph type="title"/>
          </p:nvPr>
        </p:nvSpPr>
        <p:spPr>
          <a:xfrm>
            <a:off x="890423" y="835017"/>
            <a:ext cx="4410720" cy="3215820"/>
          </a:xfrm>
        </p:spPr>
        <p:txBody>
          <a:bodyPr vert="horz" lIns="91440" tIns="45720" rIns="91440" bIns="45720" rtlCol="0" anchor="b">
            <a:normAutofit/>
          </a:bodyPr>
          <a:lstStyle/>
          <a:p>
            <a:r>
              <a:rPr lang="en-US" sz="5400" b="1" i="0" u="none" strike="noStrike" dirty="0">
                <a:effectLst/>
              </a:rPr>
              <a:t>Results</a:t>
            </a:r>
            <a:endParaRPr lang="en-US" sz="5400" dirty="0"/>
          </a:p>
        </p:txBody>
      </p:sp>
      <p:pic>
        <p:nvPicPr>
          <p:cNvPr id="7172" name="Picture 4" descr="A white rectangular object with a black border&#10;&#10;Description automatically generated">
            <a:extLst>
              <a:ext uri="{FF2B5EF4-FFF2-40B4-BE49-F238E27FC236}">
                <a16:creationId xmlns:a16="http://schemas.microsoft.com/office/drawing/2014/main" id="{8B0E707C-C286-9A1A-7A4E-F37A4E3B37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26570" y="1452276"/>
            <a:ext cx="3765692" cy="7531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a:extLst>
              <a:ext uri="{FF2B5EF4-FFF2-40B4-BE49-F238E27FC236}">
                <a16:creationId xmlns:a16="http://schemas.microsoft.com/office/drawing/2014/main" id="{2E14894D-5E56-F8AD-037E-188357360339}"/>
              </a:ext>
            </a:extLst>
          </p:cNvPr>
          <p:cNvPicPr>
            <a:picLocks noChangeAspect="1"/>
          </p:cNvPicPr>
          <p:nvPr/>
        </p:nvPicPr>
        <p:blipFill>
          <a:blip r:embed="rId4"/>
          <a:stretch>
            <a:fillRect/>
          </a:stretch>
        </p:blipFill>
        <p:spPr>
          <a:xfrm>
            <a:off x="5301143" y="2374084"/>
            <a:ext cx="3867879" cy="3667278"/>
          </a:xfrm>
          <a:prstGeom prst="rect">
            <a:avLst/>
          </a:prstGeom>
        </p:spPr>
      </p:pic>
    </p:spTree>
    <p:extLst>
      <p:ext uri="{BB962C8B-B14F-4D97-AF65-F5344CB8AC3E}">
        <p14:creationId xmlns:p14="http://schemas.microsoft.com/office/powerpoint/2010/main" val="251321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Isosceles Triangle 5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5" name="Isosceles Triangle 5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Isosceles Triangle 5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E4445E1B-D688-4093-B1C1-B7104759BDCC}"/>
              </a:ext>
            </a:extLst>
          </p:cNvPr>
          <p:cNvSpPr>
            <a:spLocks noGrp="1"/>
          </p:cNvSpPr>
          <p:nvPr>
            <p:ph type="title"/>
          </p:nvPr>
        </p:nvSpPr>
        <p:spPr>
          <a:xfrm>
            <a:off x="1507067" y="1578133"/>
            <a:ext cx="4335468" cy="2875534"/>
          </a:xfrm>
        </p:spPr>
        <p:txBody>
          <a:bodyPr vert="horz" lIns="91440" tIns="45720" rIns="91440" bIns="45720" rtlCol="0" anchor="b">
            <a:normAutofit/>
          </a:bodyPr>
          <a:lstStyle/>
          <a:p>
            <a:r>
              <a:rPr lang="en-US" sz="5400" kern="1200" dirty="0">
                <a:solidFill>
                  <a:schemeClr val="accent1"/>
                </a:solidFill>
                <a:latin typeface="+mj-lt"/>
                <a:ea typeface="+mj-ea"/>
                <a:cs typeface="+mj-cs"/>
              </a:rPr>
              <a:t>Results</a:t>
            </a:r>
          </a:p>
        </p:txBody>
      </p:sp>
      <p:pic>
        <p:nvPicPr>
          <p:cNvPr id="7" name="Content Placeholder 6">
            <a:extLst>
              <a:ext uri="{FF2B5EF4-FFF2-40B4-BE49-F238E27FC236}">
                <a16:creationId xmlns:a16="http://schemas.microsoft.com/office/drawing/2014/main" id="{3B8410E7-98DB-B705-C47D-B743C736081E}"/>
              </a:ext>
            </a:extLst>
          </p:cNvPr>
          <p:cNvPicPr>
            <a:picLocks noGrp="1" noChangeAspect="1"/>
          </p:cNvPicPr>
          <p:nvPr>
            <p:ph idx="1"/>
          </p:nvPr>
        </p:nvPicPr>
        <p:blipFill>
          <a:blip r:embed="rId2"/>
          <a:stretch>
            <a:fillRect/>
          </a:stretch>
        </p:blipFill>
        <p:spPr>
          <a:xfrm>
            <a:off x="5226342" y="1578133"/>
            <a:ext cx="4150270" cy="3891489"/>
          </a:xfrm>
          <a:prstGeom prst="rect">
            <a:avLst/>
          </a:prstGeom>
        </p:spPr>
      </p:pic>
    </p:spTree>
    <p:extLst>
      <p:ext uri="{BB962C8B-B14F-4D97-AF65-F5344CB8AC3E}">
        <p14:creationId xmlns:p14="http://schemas.microsoft.com/office/powerpoint/2010/main" val="407700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2B5D0A28-98DA-4E94-3647-8792D5C44F37}"/>
              </a:ext>
            </a:extLst>
          </p:cNvPr>
          <p:cNvSpPr>
            <a:spLocks noGrp="1"/>
          </p:cNvSpPr>
          <p:nvPr>
            <p:ph type="title"/>
          </p:nvPr>
        </p:nvSpPr>
        <p:spPr>
          <a:xfrm>
            <a:off x="1507067" y="1578133"/>
            <a:ext cx="4335468" cy="2875534"/>
          </a:xfrm>
        </p:spPr>
        <p:txBody>
          <a:bodyPr vert="horz" lIns="91440" tIns="45720" rIns="91440" bIns="45720" rtlCol="0" anchor="b">
            <a:normAutofit/>
          </a:bodyPr>
          <a:lstStyle/>
          <a:p>
            <a:r>
              <a:rPr lang="en-US" sz="5400" kern="1200" dirty="0">
                <a:solidFill>
                  <a:schemeClr val="accent1"/>
                </a:solidFill>
                <a:latin typeface="+mj-lt"/>
                <a:ea typeface="+mj-ea"/>
                <a:cs typeface="+mj-cs"/>
              </a:rPr>
              <a:t>Results</a:t>
            </a:r>
          </a:p>
        </p:txBody>
      </p:sp>
      <p:pic>
        <p:nvPicPr>
          <p:cNvPr id="5" name="Content Placeholder 4" descr="A screenshot of a computer&#10;&#10;Description automatically generated">
            <a:extLst>
              <a:ext uri="{FF2B5EF4-FFF2-40B4-BE49-F238E27FC236}">
                <a16:creationId xmlns:a16="http://schemas.microsoft.com/office/drawing/2014/main" id="{5B4DAAB6-BE22-D4B5-D635-FF7CECA91A8F}"/>
              </a:ext>
            </a:extLst>
          </p:cNvPr>
          <p:cNvPicPr>
            <a:picLocks noGrp="1" noChangeAspect="1"/>
          </p:cNvPicPr>
          <p:nvPr>
            <p:ph idx="1"/>
          </p:nvPr>
        </p:nvPicPr>
        <p:blipFill>
          <a:blip r:embed="rId2"/>
          <a:stretch>
            <a:fillRect/>
          </a:stretch>
        </p:blipFill>
        <p:spPr>
          <a:xfrm>
            <a:off x="5595458" y="1578133"/>
            <a:ext cx="3781154" cy="3421484"/>
          </a:xfrm>
          <a:prstGeom prst="rect">
            <a:avLst/>
          </a:prstGeom>
        </p:spPr>
      </p:pic>
    </p:spTree>
    <p:extLst>
      <p:ext uri="{BB962C8B-B14F-4D97-AF65-F5344CB8AC3E}">
        <p14:creationId xmlns:p14="http://schemas.microsoft.com/office/powerpoint/2010/main" val="395685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Isosceles Triangle 3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Isosceles Triangle 4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Isosceles Triangle 4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44E6B0B3-7D18-5710-9B6F-590ADCE61CF8}"/>
              </a:ext>
            </a:extLst>
          </p:cNvPr>
          <p:cNvSpPr>
            <a:spLocks noGrp="1"/>
          </p:cNvSpPr>
          <p:nvPr>
            <p:ph type="title"/>
          </p:nvPr>
        </p:nvSpPr>
        <p:spPr>
          <a:xfrm>
            <a:off x="1507067" y="1578133"/>
            <a:ext cx="4335468" cy="2875534"/>
          </a:xfrm>
        </p:spPr>
        <p:txBody>
          <a:bodyPr vert="horz" lIns="91440" tIns="45720" rIns="91440" bIns="45720" rtlCol="0" anchor="b">
            <a:noAutofit/>
          </a:bodyPr>
          <a:lstStyle/>
          <a:p>
            <a:r>
              <a:rPr lang="en-US" sz="3800" dirty="0"/>
              <a:t>Implementation for snip of result for sentence autocomplete system</a:t>
            </a:r>
            <a:endParaRPr lang="en-US" sz="3800" kern="1200" dirty="0">
              <a:solidFill>
                <a:schemeClr val="accent1"/>
              </a:solidFill>
              <a:latin typeface="+mj-lt"/>
              <a:ea typeface="+mj-ea"/>
              <a:cs typeface="+mj-cs"/>
            </a:endParaRPr>
          </a:p>
        </p:txBody>
      </p:sp>
      <p:pic>
        <p:nvPicPr>
          <p:cNvPr id="5" name="Content Placeholder 4">
            <a:extLst>
              <a:ext uri="{FF2B5EF4-FFF2-40B4-BE49-F238E27FC236}">
                <a16:creationId xmlns:a16="http://schemas.microsoft.com/office/drawing/2014/main" id="{EEA17A38-E2CD-EA54-A587-717AA2DEF2DA}"/>
              </a:ext>
            </a:extLst>
          </p:cNvPr>
          <p:cNvPicPr>
            <a:picLocks noGrp="1" noChangeAspect="1"/>
          </p:cNvPicPr>
          <p:nvPr>
            <p:ph idx="1"/>
          </p:nvPr>
        </p:nvPicPr>
        <p:blipFill>
          <a:blip r:embed="rId2"/>
          <a:stretch>
            <a:fillRect/>
          </a:stretch>
        </p:blipFill>
        <p:spPr>
          <a:xfrm>
            <a:off x="6132435" y="1578133"/>
            <a:ext cx="3207739" cy="3972433"/>
          </a:xfrm>
          <a:prstGeom prst="rect">
            <a:avLst/>
          </a:prstGeom>
        </p:spPr>
      </p:pic>
    </p:spTree>
    <p:extLst>
      <p:ext uri="{BB962C8B-B14F-4D97-AF65-F5344CB8AC3E}">
        <p14:creationId xmlns:p14="http://schemas.microsoft.com/office/powerpoint/2010/main" val="4242344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3468627B-E560-6085-6FDC-A60AB37DD84E}"/>
              </a:ext>
            </a:extLst>
          </p:cNvPr>
          <p:cNvSpPr>
            <a:spLocks noGrp="1"/>
          </p:cNvSpPr>
          <p:nvPr>
            <p:ph type="title"/>
          </p:nvPr>
        </p:nvSpPr>
        <p:spPr>
          <a:xfrm>
            <a:off x="1507067" y="1578133"/>
            <a:ext cx="4335468" cy="2875534"/>
          </a:xfrm>
        </p:spPr>
        <p:txBody>
          <a:bodyPr vert="horz" lIns="91440" tIns="45720" rIns="91440" bIns="45720" rtlCol="0" anchor="b">
            <a:normAutofit/>
          </a:bodyPr>
          <a:lstStyle/>
          <a:p>
            <a:r>
              <a:rPr lang="en-US" sz="5400" kern="1200" dirty="0">
                <a:solidFill>
                  <a:schemeClr val="accent1"/>
                </a:solidFill>
                <a:latin typeface="+mj-lt"/>
                <a:ea typeface="+mj-ea"/>
                <a:cs typeface="+mj-cs"/>
              </a:rPr>
              <a:t>Results</a:t>
            </a:r>
          </a:p>
        </p:txBody>
      </p:sp>
      <p:pic>
        <p:nvPicPr>
          <p:cNvPr id="5" name="Content Placeholder 4" descr="A screenshot of a computer code&#10;&#10;Description automatically generated">
            <a:extLst>
              <a:ext uri="{FF2B5EF4-FFF2-40B4-BE49-F238E27FC236}">
                <a16:creationId xmlns:a16="http://schemas.microsoft.com/office/drawing/2014/main" id="{01C847EA-E9FA-97AB-4BFF-9AD57C7A1BBD}"/>
              </a:ext>
            </a:extLst>
          </p:cNvPr>
          <p:cNvPicPr>
            <a:picLocks noGrp="1" noChangeAspect="1"/>
          </p:cNvPicPr>
          <p:nvPr>
            <p:ph idx="1"/>
          </p:nvPr>
        </p:nvPicPr>
        <p:blipFill>
          <a:blip r:embed="rId2"/>
          <a:stretch>
            <a:fillRect/>
          </a:stretch>
        </p:blipFill>
        <p:spPr>
          <a:xfrm>
            <a:off x="5142452" y="3236287"/>
            <a:ext cx="4234160" cy="1217379"/>
          </a:xfrm>
          <a:prstGeom prst="rect">
            <a:avLst/>
          </a:prstGeom>
        </p:spPr>
      </p:pic>
    </p:spTree>
    <p:extLst>
      <p:ext uri="{BB962C8B-B14F-4D97-AF65-F5344CB8AC3E}">
        <p14:creationId xmlns:p14="http://schemas.microsoft.com/office/powerpoint/2010/main" val="309596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FFDE7-9A9F-726C-65C8-09A3865AA60C}"/>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b="1" i="0" u="none" strike="noStrike">
                <a:effectLst/>
              </a:rPr>
              <a:t>Project Management</a:t>
            </a:r>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TextBox 4">
            <a:extLst>
              <a:ext uri="{FF2B5EF4-FFF2-40B4-BE49-F238E27FC236}">
                <a16:creationId xmlns:a16="http://schemas.microsoft.com/office/drawing/2014/main" id="{4BD7BA1F-1E9B-C8CA-73AB-E6AA848E9083}"/>
              </a:ext>
            </a:extLst>
          </p:cNvPr>
          <p:cNvGraphicFramePr/>
          <p:nvPr>
            <p:extLst>
              <p:ext uri="{D42A27DB-BD31-4B8C-83A1-F6EECF244321}">
                <p14:modId xmlns:p14="http://schemas.microsoft.com/office/powerpoint/2010/main" val="44826278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66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17A70-68BD-4939-4F11-0D5AC8A0E5F0}"/>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b="1" i="0" u="none" strike="noStrike">
                <a:effectLst/>
              </a:rPr>
              <a:t>Conclusion </a:t>
            </a:r>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TextBox 4">
            <a:extLst>
              <a:ext uri="{FF2B5EF4-FFF2-40B4-BE49-F238E27FC236}">
                <a16:creationId xmlns:a16="http://schemas.microsoft.com/office/drawing/2014/main" id="{66C9A90E-7D1B-D479-2B11-A73F147C2F39}"/>
              </a:ext>
            </a:extLst>
          </p:cNvPr>
          <p:cNvGraphicFramePr/>
          <p:nvPr>
            <p:extLst>
              <p:ext uri="{D42A27DB-BD31-4B8C-83A1-F6EECF244321}">
                <p14:modId xmlns:p14="http://schemas.microsoft.com/office/powerpoint/2010/main" val="154859569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393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5291-C3EA-8A4C-4026-D976D11BCDC3}"/>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a:t>Reference</a:t>
            </a:r>
          </a:p>
        </p:txBody>
      </p:sp>
      <p:sp>
        <p:nvSpPr>
          <p:cNvPr id="5" name="TextBox 4">
            <a:extLst>
              <a:ext uri="{FF2B5EF4-FFF2-40B4-BE49-F238E27FC236}">
                <a16:creationId xmlns:a16="http://schemas.microsoft.com/office/drawing/2014/main" id="{4000F383-ACFF-697A-BF3C-0B42CC16446F}"/>
              </a:ext>
            </a:extLst>
          </p:cNvPr>
          <p:cNvSpPr txBox="1"/>
          <p:nvPr/>
        </p:nvSpPr>
        <p:spPr>
          <a:xfrm>
            <a:off x="5209563" y="2160589"/>
            <a:ext cx="4064439"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0" i="0" u="none" strike="noStrike">
                <a:solidFill>
                  <a:schemeClr val="tx1">
                    <a:lumMod val="75000"/>
                    <a:lumOff val="25000"/>
                  </a:schemeClr>
                </a:solidFill>
                <a:effectLst/>
              </a:rPr>
              <a:t>Cruz-Benito, J., Vishwakarma, S., Martin-Fernandez, F. and Faro, I., 2021. Automated source code generation and auto-completion using deep learning: Comparing and discussing current language model-related approaches. AI, 2(1), pp.1-16. </a:t>
            </a:r>
            <a:r>
              <a:rPr lang="en-US" b="0" i="0" u="sng" strike="noStrike">
                <a:solidFill>
                  <a:schemeClr val="tx1">
                    <a:lumMod val="75000"/>
                    <a:lumOff val="25000"/>
                  </a:schemeClr>
                </a:solidFill>
                <a:effectLst/>
                <a:hlinkClick r:id="rId2"/>
              </a:rPr>
              <a:t>https://www.mdpi.com/2673-2688/2/1/1/pdf</a:t>
            </a:r>
            <a:r>
              <a:rPr lang="en-US" b="1" i="0" u="none" strike="noStrike">
                <a:solidFill>
                  <a:schemeClr val="tx1">
                    <a:lumMod val="75000"/>
                    <a:lumOff val="25000"/>
                  </a:schemeClr>
                </a:solidFill>
                <a:effectLst/>
              </a:rPr>
              <a:t> </a:t>
            </a:r>
            <a:endParaRPr lang="en-US" b="0">
              <a:solidFill>
                <a:schemeClr val="tx1">
                  <a:lumMod val="75000"/>
                  <a:lumOff val="25000"/>
                </a:schemeClr>
              </a:solidFill>
              <a:effectLst/>
            </a:endParaRPr>
          </a:p>
          <a:p>
            <a:pPr>
              <a:spcBef>
                <a:spcPts val="1000"/>
              </a:spcBef>
              <a:buClr>
                <a:schemeClr val="accent1"/>
              </a:buClr>
              <a:buSzPct val="80000"/>
              <a:buFont typeface="Wingdings 3" charset="2"/>
              <a:buChar char=""/>
            </a:pPr>
            <a:r>
              <a:rPr lang="en-US" b="0" i="0" u="none" strike="noStrike">
                <a:solidFill>
                  <a:schemeClr val="tx1">
                    <a:lumMod val="75000"/>
                    <a:lumOff val="25000"/>
                  </a:schemeClr>
                </a:solidFill>
                <a:effectLst/>
              </a:rPr>
              <a:t>Zhang, T., 2021. Smart Compose for Live Chat Agent. </a:t>
            </a:r>
            <a:r>
              <a:rPr lang="en-US" b="0" i="0" u="sng" strike="noStrike">
                <a:solidFill>
                  <a:schemeClr val="tx1">
                    <a:lumMod val="75000"/>
                    <a:lumOff val="25000"/>
                  </a:schemeClr>
                </a:solidFill>
                <a:effectLst/>
                <a:hlinkClick r:id="rId3"/>
              </a:rPr>
              <a:t>https://www.diva-portal.org/smash/get/diva2:1611327/FULLTEXT01.pdf</a:t>
            </a:r>
            <a:r>
              <a:rPr lang="en-US" b="0" i="0" u="none" strike="noStrike">
                <a:solidFill>
                  <a:schemeClr val="tx1">
                    <a:lumMod val="75000"/>
                    <a:lumOff val="25000"/>
                  </a:schemeClr>
                </a:solidFill>
                <a:effectLst/>
              </a:rPr>
              <a:t> </a:t>
            </a:r>
            <a:endParaRPr lang="en-US">
              <a:solidFill>
                <a:schemeClr val="tx1">
                  <a:lumMod val="75000"/>
                  <a:lumOff val="25000"/>
                </a:schemeClr>
              </a:solidFill>
            </a:endParaRPr>
          </a:p>
        </p:txBody>
      </p:sp>
      <p:pic>
        <p:nvPicPr>
          <p:cNvPr id="7" name="Picture 6" descr="Exclamation mark on a yellow background">
            <a:extLst>
              <a:ext uri="{FF2B5EF4-FFF2-40B4-BE49-F238E27FC236}">
                <a16:creationId xmlns:a16="http://schemas.microsoft.com/office/drawing/2014/main" id="{26CE3B79-54F2-D0EA-5254-34F64332F141}"/>
              </a:ext>
            </a:extLst>
          </p:cNvPr>
          <p:cNvPicPr>
            <a:picLocks noChangeAspect="1"/>
          </p:cNvPicPr>
          <p:nvPr/>
        </p:nvPicPr>
        <p:blipFill rotWithShape="1">
          <a:blip r:embed="rId4"/>
          <a:srcRect l="26959" r="1404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683701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DA64-0BFF-0F97-8DF1-21CC60A2206F}"/>
              </a:ext>
            </a:extLst>
          </p:cNvPr>
          <p:cNvSpPr>
            <a:spLocks noGrp="1"/>
          </p:cNvSpPr>
          <p:nvPr>
            <p:ph type="title"/>
          </p:nvPr>
        </p:nvSpPr>
        <p:spPr/>
        <p:txBody>
          <a:bodyPr/>
          <a:lstStyle/>
          <a:p>
            <a:r>
              <a:rPr lang="en-IN" dirty="0"/>
              <a:t>Presentation link</a:t>
            </a:r>
          </a:p>
        </p:txBody>
      </p:sp>
      <p:sp>
        <p:nvSpPr>
          <p:cNvPr id="3" name="Content Placeholder 2">
            <a:extLst>
              <a:ext uri="{FF2B5EF4-FFF2-40B4-BE49-F238E27FC236}">
                <a16:creationId xmlns:a16="http://schemas.microsoft.com/office/drawing/2014/main" id="{8ECDB91B-178D-4C02-D1E0-7AA173601A27}"/>
              </a:ext>
            </a:extLst>
          </p:cNvPr>
          <p:cNvSpPr>
            <a:spLocks noGrp="1"/>
          </p:cNvSpPr>
          <p:nvPr>
            <p:ph idx="1"/>
          </p:nvPr>
        </p:nvSpPr>
        <p:spPr/>
        <p:txBody>
          <a:bodyPr>
            <a:normAutofit/>
          </a:bodyPr>
          <a:lstStyle/>
          <a:p>
            <a:endParaRPr lang="en-IN" dirty="0">
              <a:hlinkClick r:id="rId3" action="ppaction://hlinkfile"/>
            </a:endParaRPr>
          </a:p>
          <a:p>
            <a:r>
              <a:rPr lang="en-IN" dirty="0"/>
              <a:t>Presentation Link:</a:t>
            </a:r>
          </a:p>
          <a:p>
            <a:r>
              <a:rPr lang="en-IN" dirty="0">
                <a:hlinkClick r:id="rId4"/>
              </a:rPr>
              <a:t>https://drive.google.com/file/d/1WxVirBtiRwKX3Yr1jE_E7ghise3yMaKS/view?usp=drive_link</a:t>
            </a:r>
            <a:endParaRPr lang="en-IN" dirty="0"/>
          </a:p>
          <a:p>
            <a:endParaRPr lang="en-IN" dirty="0"/>
          </a:p>
          <a:p>
            <a:r>
              <a:rPr lang="en-IN" dirty="0"/>
              <a:t>GitHub link:</a:t>
            </a:r>
          </a:p>
          <a:p>
            <a:pPr marL="342900" lvl="0" indent="-342900" algn="just">
              <a:lnSpc>
                <a:spcPct val="107000"/>
              </a:lnSpc>
              <a:buFont typeface="Symbol" panose="05050102010706020507" pitchFamily="18" charset="2"/>
              <a:buChar char=""/>
            </a:pPr>
            <a:r>
              <a:rPr lang="en-US"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https://github.com/orgs/kallem123/teams/group15-nlp/members</a:t>
            </a:r>
            <a:endParaRPr lang="en-US"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296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4" name="Straight Connector 53">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7"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Isosceles Triangle 57">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9"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0"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1"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 name="Isosceles Triangle 61">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3" name="Isosceles Triangle 62">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E3740814-91D8-BF0E-5BE0-530CF3233E85}"/>
              </a:ext>
            </a:extLst>
          </p:cNvPr>
          <p:cNvSpPr>
            <a:spLocks noGrp="1"/>
          </p:cNvSpPr>
          <p:nvPr>
            <p:ph type="title"/>
          </p:nvPr>
        </p:nvSpPr>
        <p:spPr>
          <a:xfrm>
            <a:off x="677334" y="609600"/>
            <a:ext cx="8596668" cy="1320800"/>
          </a:xfrm>
        </p:spPr>
        <p:txBody>
          <a:bodyPr>
            <a:normAutofit/>
          </a:bodyPr>
          <a:lstStyle/>
          <a:p>
            <a:r>
              <a:rPr lang="en-IN"/>
              <a:t>SENTENCE AUTOCOMPLETE SYSTEM</a:t>
            </a:r>
            <a:endParaRPr lang="en-IN" dirty="0"/>
          </a:p>
        </p:txBody>
      </p:sp>
      <p:graphicFrame>
        <p:nvGraphicFramePr>
          <p:cNvPr id="5" name="Content Placeholder 2">
            <a:extLst>
              <a:ext uri="{FF2B5EF4-FFF2-40B4-BE49-F238E27FC236}">
                <a16:creationId xmlns:a16="http://schemas.microsoft.com/office/drawing/2014/main" id="{55AF39F4-D4A8-9722-F048-4F5AD7EE4B65}"/>
              </a:ext>
            </a:extLst>
          </p:cNvPr>
          <p:cNvGraphicFramePr>
            <a:graphicFrameLocks noGrp="1"/>
          </p:cNvGraphicFramePr>
          <p:nvPr>
            <p:ph idx="1"/>
            <p:extLst>
              <p:ext uri="{D42A27DB-BD31-4B8C-83A1-F6EECF244321}">
                <p14:modId xmlns:p14="http://schemas.microsoft.com/office/powerpoint/2010/main" val="35379004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004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0EE94C-F599-274E-99DC-7DBF51A415E3}"/>
              </a:ext>
            </a:extLst>
          </p:cNvPr>
          <p:cNvSpPr>
            <a:spLocks noGrp="1"/>
          </p:cNvSpPr>
          <p:nvPr>
            <p:ph type="title"/>
          </p:nvPr>
        </p:nvSpPr>
        <p:spPr>
          <a:xfrm>
            <a:off x="7181723" y="1186774"/>
            <a:ext cx="4512989" cy="3073940"/>
          </a:xfrm>
        </p:spPr>
        <p:txBody>
          <a:bodyPr anchor="ctr">
            <a:normAutofit/>
          </a:bodyPr>
          <a:lstStyle/>
          <a:p>
            <a:r>
              <a:rPr lang="en-IN" sz="6600" dirty="0">
                <a:solidFill>
                  <a:srgbClr val="FFFFFF"/>
                </a:solidFill>
              </a:rPr>
              <a:t>Thank You</a:t>
            </a:r>
            <a:br>
              <a:rPr lang="en-IN" dirty="0">
                <a:solidFill>
                  <a:srgbClr val="FFFFFF"/>
                </a:solidFill>
              </a:rPr>
            </a:br>
            <a:endParaRPr lang="en-IN" dirty="0">
              <a:solidFill>
                <a:srgbClr val="FFFFFF"/>
              </a:solidFill>
            </a:endParaRPr>
          </a:p>
        </p:txBody>
      </p:sp>
      <p:pic>
        <p:nvPicPr>
          <p:cNvPr id="7" name="Graphic 6" descr="Smiling Face with No Fill">
            <a:extLst>
              <a:ext uri="{FF2B5EF4-FFF2-40B4-BE49-F238E27FC236}">
                <a16:creationId xmlns:a16="http://schemas.microsoft.com/office/drawing/2014/main" id="{F01DEA9A-9F4A-6F8F-BAD8-B89DA3285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5A73516A-7DB5-EB0C-817D-C9E46A1C1A1E}"/>
              </a:ext>
            </a:extLst>
          </p:cNvPr>
          <p:cNvSpPr>
            <a:spLocks noGrp="1"/>
          </p:cNvSpPr>
          <p:nvPr>
            <p:ph idx="1"/>
          </p:nvPr>
        </p:nvSpPr>
        <p:spPr>
          <a:xfrm>
            <a:off x="7181725" y="2837329"/>
            <a:ext cx="4512988" cy="3317938"/>
          </a:xfrm>
        </p:spPr>
        <p:txBody>
          <a:bodyPr anchor="t">
            <a:normAutofit/>
          </a:bodyPr>
          <a:lstStyle/>
          <a:p>
            <a:pPr marL="0" indent="0">
              <a:buNone/>
            </a:pPr>
            <a:r>
              <a:rPr lang="en-IN" dirty="0">
                <a:solidFill>
                  <a:srgbClr val="FFFFFF"/>
                </a:solidFill>
              </a:rPr>
              <a:t> </a:t>
            </a:r>
          </a:p>
        </p:txBody>
      </p:sp>
    </p:spTree>
    <p:extLst>
      <p:ext uri="{BB962C8B-B14F-4D97-AF65-F5344CB8AC3E}">
        <p14:creationId xmlns:p14="http://schemas.microsoft.com/office/powerpoint/2010/main" val="158641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FB32B13-D1DF-52ED-42F4-F6C5CF4BDD3F}"/>
              </a:ext>
            </a:extLst>
          </p:cNvPr>
          <p:cNvSpPr>
            <a:spLocks noGrp="1"/>
          </p:cNvSpPr>
          <p:nvPr>
            <p:ph type="title"/>
          </p:nvPr>
        </p:nvSpPr>
        <p:spPr>
          <a:xfrm>
            <a:off x="677334" y="609600"/>
            <a:ext cx="3843375" cy="5175624"/>
          </a:xfrm>
        </p:spPr>
        <p:txBody>
          <a:bodyPr vert="horz" lIns="91440" tIns="45720" rIns="91440" bIns="45720" rtlCol="0" anchor="ctr">
            <a:normAutofit/>
          </a:bodyPr>
          <a:lstStyle/>
          <a:p>
            <a:r>
              <a:rPr lang="en-US" b="1" i="0" u="none" strike="noStrike">
                <a:solidFill>
                  <a:schemeClr val="tx1">
                    <a:lumMod val="85000"/>
                    <a:lumOff val="15000"/>
                  </a:schemeClr>
                </a:solidFill>
                <a:effectLst/>
              </a:rPr>
              <a:t> Introduction</a:t>
            </a:r>
            <a:br>
              <a:rPr lang="en-US" b="1" i="0" u="none" strike="noStrike">
                <a:solidFill>
                  <a:schemeClr val="tx1">
                    <a:lumMod val="85000"/>
                    <a:lumOff val="15000"/>
                  </a:schemeClr>
                </a:solidFill>
                <a:effectLst/>
              </a:rPr>
            </a:b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DAD70154-C0CE-92D6-9764-8E61314E0F0E}"/>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marL="285750" indent="-285750">
              <a:spcBef>
                <a:spcPts val="1000"/>
              </a:spcBef>
              <a:buClr>
                <a:schemeClr val="accent1"/>
              </a:buClr>
              <a:buSzPct val="80000"/>
              <a:buFont typeface="Wingdings 3" charset="2"/>
              <a:buChar char=""/>
            </a:pPr>
            <a:r>
              <a:rPr lang="en-US">
                <a:solidFill>
                  <a:srgbClr val="FFFFFF"/>
                </a:solidFill>
              </a:rPr>
              <a:t>Long short-term memory (LSTM)</a:t>
            </a:r>
          </a:p>
          <a:p>
            <a:pPr>
              <a:spcBef>
                <a:spcPts val="1000"/>
              </a:spcBef>
              <a:buClr>
                <a:schemeClr val="accent1"/>
              </a:buClr>
              <a:buSzPct val="80000"/>
              <a:buFont typeface="Wingdings 3" charset="2"/>
              <a:buChar char=""/>
            </a:pPr>
            <a:endParaRPr lang="en-US">
              <a:solidFill>
                <a:srgbClr val="FFFFFF"/>
              </a:solidFill>
            </a:endParaRPr>
          </a:p>
          <a:p>
            <a:pPr marL="285750" indent="-285750">
              <a:spcBef>
                <a:spcPts val="1000"/>
              </a:spcBef>
              <a:buClr>
                <a:schemeClr val="accent1"/>
              </a:buClr>
              <a:buSzPct val="80000"/>
              <a:buFont typeface="Wingdings 3" charset="2"/>
              <a:buChar char=""/>
            </a:pPr>
            <a:r>
              <a:rPr lang="en-US">
                <a:solidFill>
                  <a:srgbClr val="FFFFFF"/>
                </a:solidFill>
              </a:rPr>
              <a:t>Learning long-term dependencies between words</a:t>
            </a:r>
          </a:p>
          <a:p>
            <a:pPr marL="285750" indent="-285750">
              <a:spcBef>
                <a:spcPts val="1000"/>
              </a:spcBef>
              <a:buClr>
                <a:schemeClr val="accent1"/>
              </a:buClr>
              <a:buSzPct val="80000"/>
              <a:buFont typeface="Wingdings 3" charset="2"/>
              <a:buChar char=""/>
            </a:pPr>
            <a:endParaRPr lang="en-US">
              <a:solidFill>
                <a:srgbClr val="FFFFFF"/>
              </a:solidFill>
            </a:endParaRPr>
          </a:p>
          <a:p>
            <a:pPr marL="285750" indent="-285750">
              <a:spcBef>
                <a:spcPts val="1000"/>
              </a:spcBef>
              <a:buClr>
                <a:schemeClr val="accent1"/>
              </a:buClr>
              <a:buSzPct val="80000"/>
              <a:buFont typeface="Wingdings 3" charset="2"/>
              <a:buChar char=""/>
            </a:pPr>
            <a:r>
              <a:rPr lang="en-US">
                <a:solidFill>
                  <a:srgbClr val="FFFFFF"/>
                </a:solidFill>
              </a:rPr>
              <a:t>Feedback connections</a:t>
            </a:r>
          </a:p>
        </p:txBody>
      </p:sp>
    </p:spTree>
    <p:extLst>
      <p:ext uri="{BB962C8B-B14F-4D97-AF65-F5344CB8AC3E}">
        <p14:creationId xmlns:p14="http://schemas.microsoft.com/office/powerpoint/2010/main" val="13480233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Question mark on green pastel background">
            <a:extLst>
              <a:ext uri="{FF2B5EF4-FFF2-40B4-BE49-F238E27FC236}">
                <a16:creationId xmlns:a16="http://schemas.microsoft.com/office/drawing/2014/main" id="{DDAB1519-9E7F-4464-A226-78F2BEF0A93A}"/>
              </a:ext>
            </a:extLst>
          </p:cNvPr>
          <p:cNvPicPr>
            <a:picLocks noChangeAspect="1"/>
          </p:cNvPicPr>
          <p:nvPr/>
        </p:nvPicPr>
        <p:blipFill rotWithShape="1">
          <a:blip r:embed="rId2"/>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7DD82F8-12E2-7E73-70DF-3F27E588BC43}"/>
              </a:ext>
            </a:extLst>
          </p:cNvPr>
          <p:cNvSpPr>
            <a:spLocks noGrp="1"/>
          </p:cNvSpPr>
          <p:nvPr>
            <p:ph type="title"/>
          </p:nvPr>
        </p:nvSpPr>
        <p:spPr>
          <a:xfrm>
            <a:off x="845113" y="525710"/>
            <a:ext cx="3851123" cy="1320800"/>
          </a:xfrm>
        </p:spPr>
        <p:txBody>
          <a:bodyPr vert="horz" lIns="91440" tIns="45720" rIns="91440" bIns="45720" rtlCol="0" anchor="t">
            <a:normAutofit/>
          </a:bodyPr>
          <a:lstStyle/>
          <a:p>
            <a:pPr>
              <a:lnSpc>
                <a:spcPct val="90000"/>
              </a:lnSpc>
            </a:pPr>
            <a:r>
              <a:rPr lang="en-US" sz="2800" b="1" i="0" u="none" strike="noStrike" dirty="0">
                <a:solidFill>
                  <a:schemeClr val="tx1"/>
                </a:solidFill>
                <a:effectLst/>
              </a:rPr>
              <a:t>Problem statement/Hypothesis</a:t>
            </a:r>
            <a:endParaRPr lang="en-US" sz="2800" dirty="0">
              <a:solidFill>
                <a:schemeClr val="tx1"/>
              </a:solidFill>
            </a:endParaRPr>
          </a:p>
        </p:txBody>
      </p:sp>
      <p:sp>
        <p:nvSpPr>
          <p:cNvPr id="5" name="TextBox 4">
            <a:extLst>
              <a:ext uri="{FF2B5EF4-FFF2-40B4-BE49-F238E27FC236}">
                <a16:creationId xmlns:a16="http://schemas.microsoft.com/office/drawing/2014/main" id="{53005FDE-6916-6F4E-0857-DEF21C8684D5}"/>
              </a:ext>
            </a:extLst>
          </p:cNvPr>
          <p:cNvSpPr txBox="1"/>
          <p:nvPr/>
        </p:nvSpPr>
        <p:spPr>
          <a:xfrm>
            <a:off x="677334" y="2160589"/>
            <a:ext cx="3851122"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endParaRPr lang="en-US" sz="11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The system takes as input the beginning of a sentence typed by the user. It uses an LSTM model trained on a large text corpus.</a:t>
            </a:r>
          </a:p>
          <a:p>
            <a:pPr marL="285750" indent="-28575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The pretrained LSTM model calculates the conditional probability distribution of the next word given the previous words entered so far.(Cruz-Benito et al., 2021)</a:t>
            </a:r>
          </a:p>
          <a:p>
            <a:pPr marL="285750" indent="-28575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It returns the top 3 or 5 most probable next words as autocomplete suggestions to the user in real-time.</a:t>
            </a:r>
          </a:p>
          <a:p>
            <a:pPr marL="285750" indent="-285750">
              <a:lnSpc>
                <a:spcPct val="90000"/>
              </a:lnSpc>
              <a:spcBef>
                <a:spcPts val="1000"/>
              </a:spcBef>
              <a:buClr>
                <a:schemeClr val="accent1"/>
              </a:buClr>
              <a:buSzPct val="80000"/>
              <a:buFont typeface="Wingdings 3" charset="2"/>
              <a:buChar char=""/>
            </a:pPr>
            <a:endParaRPr lang="en-US" sz="11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100" dirty="0">
                <a:solidFill>
                  <a:schemeClr val="tx1">
                    <a:lumMod val="75000"/>
                    <a:lumOff val="25000"/>
                  </a:schemeClr>
                </a:solidFill>
              </a:rPr>
              <a:t>As the user continues typing, the model updates its prediction of next words based on the new context provided by each additional word.</a:t>
            </a:r>
          </a:p>
        </p:txBody>
      </p:sp>
      <p:cxnSp>
        <p:nvCxnSpPr>
          <p:cNvPr id="11" name="Straight Connector 1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92512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0" name="Group 1059">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9" name="Straight Connector 1048">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0" name="Straight Connector 1049">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1"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2"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3" name="Isosceles Triangle 1062">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4"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5"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6"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7" name="Isosceles Triangle 1066">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8" name="Isosceles Triangle 1067">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27DD82F8-12E2-7E73-70DF-3F27E588BC43}"/>
              </a:ext>
            </a:extLst>
          </p:cNvPr>
          <p:cNvSpPr>
            <a:spLocks noGrp="1"/>
          </p:cNvSpPr>
          <p:nvPr>
            <p:ph type="title"/>
          </p:nvPr>
        </p:nvSpPr>
        <p:spPr>
          <a:xfrm>
            <a:off x="985968" y="4473225"/>
            <a:ext cx="8288035" cy="1095059"/>
          </a:xfrm>
        </p:spPr>
        <p:txBody>
          <a:bodyPr vert="horz" lIns="91440" tIns="45720" rIns="91440" bIns="45720" rtlCol="0" anchor="b">
            <a:normAutofit/>
          </a:bodyPr>
          <a:lstStyle/>
          <a:p>
            <a:r>
              <a:rPr lang="en-US" sz="4800" b="1" i="0" u="none" strike="noStrike">
                <a:effectLst/>
              </a:rPr>
              <a:t>Methodology</a:t>
            </a:r>
            <a:endParaRPr lang="en-US" sz="4800"/>
          </a:p>
        </p:txBody>
      </p:sp>
      <p:pic>
        <p:nvPicPr>
          <p:cNvPr id="4" name="Picture 3">
            <a:extLst>
              <a:ext uri="{FF2B5EF4-FFF2-40B4-BE49-F238E27FC236}">
                <a16:creationId xmlns:a16="http://schemas.microsoft.com/office/drawing/2014/main" id="{B3956E81-DA3F-D0A2-043F-72604AF15A55}"/>
              </a:ext>
            </a:extLst>
          </p:cNvPr>
          <p:cNvPicPr>
            <a:picLocks noChangeAspect="1"/>
          </p:cNvPicPr>
          <p:nvPr/>
        </p:nvPicPr>
        <p:blipFill>
          <a:blip r:embed="rId3"/>
          <a:stretch>
            <a:fillRect/>
          </a:stretch>
        </p:blipFill>
        <p:spPr>
          <a:xfrm>
            <a:off x="1286986" y="1011898"/>
            <a:ext cx="3937683" cy="3642357"/>
          </a:xfrm>
          <a:prstGeom prst="rect">
            <a:avLst/>
          </a:prstGeom>
        </p:spPr>
      </p:pic>
      <p:pic>
        <p:nvPicPr>
          <p:cNvPr id="1026" name="Picture 2">
            <a:extLst>
              <a:ext uri="{FF2B5EF4-FFF2-40B4-BE49-F238E27FC236}">
                <a16:creationId xmlns:a16="http://schemas.microsoft.com/office/drawing/2014/main" id="{8F3D9FC3-ABD4-3E8A-957A-E3B0369F2F4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7461" y="668330"/>
            <a:ext cx="3176540" cy="352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79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9" name="Group 206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2" name="Isosceles Triangle 207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6" name="Isosceles Triangle 207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77" name="Isosceles Triangle 207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27DD82F8-12E2-7E73-70DF-3F27E588BC43}"/>
              </a:ext>
            </a:extLst>
          </p:cNvPr>
          <p:cNvSpPr>
            <a:spLocks noGrp="1"/>
          </p:cNvSpPr>
          <p:nvPr>
            <p:ph type="title"/>
          </p:nvPr>
        </p:nvSpPr>
        <p:spPr>
          <a:xfrm>
            <a:off x="1151115" y="1047322"/>
            <a:ext cx="3497565" cy="1014941"/>
          </a:xfrm>
        </p:spPr>
        <p:txBody>
          <a:bodyPr vert="horz" lIns="91440" tIns="45720" rIns="91440" bIns="45720" rtlCol="0" anchor="b">
            <a:normAutofit/>
          </a:bodyPr>
          <a:lstStyle/>
          <a:p>
            <a:r>
              <a:rPr lang="en-US" sz="4400" b="1" i="0" u="none" strike="noStrike" kern="1200" dirty="0">
                <a:solidFill>
                  <a:schemeClr val="tx1"/>
                </a:solidFill>
                <a:effectLst/>
                <a:latin typeface="+mj-lt"/>
                <a:ea typeface="+mj-ea"/>
                <a:cs typeface="+mj-cs"/>
              </a:rPr>
              <a:t>Dataset</a:t>
            </a:r>
            <a:endParaRPr lang="en-US" sz="4400" kern="1200" dirty="0">
              <a:solidFill>
                <a:schemeClr val="tx1"/>
              </a:solidFill>
              <a:latin typeface="+mj-lt"/>
              <a:ea typeface="+mj-ea"/>
              <a:cs typeface="+mj-cs"/>
            </a:endParaRPr>
          </a:p>
        </p:txBody>
      </p:sp>
      <p:sp>
        <p:nvSpPr>
          <p:cNvPr id="2078" name="Isosceles Triangle 2077">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050" name="Picture 2">
            <a:extLst>
              <a:ext uri="{FF2B5EF4-FFF2-40B4-BE49-F238E27FC236}">
                <a16:creationId xmlns:a16="http://schemas.microsoft.com/office/drawing/2014/main" id="{572E5A33-3400-4516-61D5-D4560E954C6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8602" y="2934155"/>
            <a:ext cx="8479235" cy="171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38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82F8-12E2-7E73-70DF-3F27E588BC43}"/>
              </a:ext>
            </a:extLst>
          </p:cNvPr>
          <p:cNvSpPr>
            <a:spLocks noGrp="1"/>
          </p:cNvSpPr>
          <p:nvPr>
            <p:ph type="title"/>
          </p:nvPr>
        </p:nvSpPr>
        <p:spPr/>
        <p:txBody>
          <a:bodyPr/>
          <a:lstStyle/>
          <a:p>
            <a:r>
              <a:rPr lang="en-IN" sz="3600" b="1" i="0" u="none" strike="noStrike" dirty="0">
                <a:solidFill>
                  <a:srgbClr val="000000"/>
                </a:solidFill>
                <a:effectLst/>
                <a:latin typeface="Times New Roman" panose="02020603050405020304" pitchFamily="18" charset="0"/>
              </a:rPr>
              <a:t>Exploratory data analysis</a:t>
            </a:r>
            <a:endParaRPr lang="en-IN" dirty="0"/>
          </a:p>
        </p:txBody>
      </p:sp>
      <p:pic>
        <p:nvPicPr>
          <p:cNvPr id="3074" name="Picture 2">
            <a:extLst>
              <a:ext uri="{FF2B5EF4-FFF2-40B4-BE49-F238E27FC236}">
                <a16:creationId xmlns:a16="http://schemas.microsoft.com/office/drawing/2014/main" id="{EF0556F3-2FED-8B2D-6666-A64C4D4CB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57300"/>
            <a:ext cx="5943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5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3" name="Rectangle 41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5" name="Rectangle 41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37" name="Isosceles Triangle 41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0152613E-6A78-D2AF-DB5B-FD23EE9D40B7}"/>
              </a:ext>
            </a:extLst>
          </p:cNvPr>
          <p:cNvSpPr txBox="1"/>
          <p:nvPr/>
        </p:nvSpPr>
        <p:spPr>
          <a:xfrm>
            <a:off x="1716695" y="487654"/>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4400" b="1" dirty="0">
                <a:solidFill>
                  <a:schemeClr val="bg1"/>
                </a:solidFill>
              </a:rPr>
              <a:t>Imported Libraries</a:t>
            </a:r>
          </a:p>
        </p:txBody>
      </p:sp>
      <p:pic>
        <p:nvPicPr>
          <p:cNvPr id="4098" name="Picture 2">
            <a:extLst>
              <a:ext uri="{FF2B5EF4-FFF2-40B4-BE49-F238E27FC236}">
                <a16:creationId xmlns:a16="http://schemas.microsoft.com/office/drawing/2014/main" id="{104EFD8F-E76A-4B1C-9E17-9CEA438E0D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201" y="2728369"/>
            <a:ext cx="10536300" cy="2844799"/>
          </a:xfrm>
          <a:prstGeom prst="rect">
            <a:avLst/>
          </a:prstGeom>
          <a:noFill/>
          <a:extLst>
            <a:ext uri="{909E8E84-426E-40DD-AFC4-6F175D3DCCD1}">
              <a14:hiddenFill xmlns:a14="http://schemas.microsoft.com/office/drawing/2010/main">
                <a:solidFill>
                  <a:srgbClr val="FFFFFF"/>
                </a:solidFill>
              </a14:hiddenFill>
            </a:ext>
          </a:extLst>
        </p:spPr>
      </p:pic>
      <p:sp>
        <p:nvSpPr>
          <p:cNvPr id="4139" name="Isosceles Triangle 41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0790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FE8A-3149-8AAC-AD6E-5C90D1D1167F}"/>
              </a:ext>
            </a:extLst>
          </p:cNvPr>
          <p:cNvSpPr>
            <a:spLocks noGrp="1"/>
          </p:cNvSpPr>
          <p:nvPr>
            <p:ph type="title"/>
          </p:nvPr>
        </p:nvSpPr>
        <p:spPr/>
        <p:txBody>
          <a:bodyPr/>
          <a:lstStyle/>
          <a:p>
            <a:r>
              <a:rPr lang="en-IN" sz="3600" b="1" i="0" u="none" strike="noStrike" dirty="0">
                <a:solidFill>
                  <a:srgbClr val="000000"/>
                </a:solidFill>
                <a:effectLst/>
                <a:latin typeface="Times New Roman" panose="02020603050405020304" pitchFamily="18" charset="0"/>
              </a:rPr>
              <a:t>Implementation</a:t>
            </a:r>
            <a:endParaRPr lang="en-IN" dirty="0"/>
          </a:p>
        </p:txBody>
      </p:sp>
      <p:pic>
        <p:nvPicPr>
          <p:cNvPr id="5122" name="Picture 2">
            <a:extLst>
              <a:ext uri="{FF2B5EF4-FFF2-40B4-BE49-F238E27FC236}">
                <a16:creationId xmlns:a16="http://schemas.microsoft.com/office/drawing/2014/main" id="{7B18F32F-F5F9-4276-961C-10612A3E9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2457450"/>
            <a:ext cx="592455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3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D6DB42680F1F49935244CB57FC58BA" ma:contentTypeVersion="3" ma:contentTypeDescription="Create a new document." ma:contentTypeScope="" ma:versionID="fcbccb60a3a035a72e0be8d8f4464ba0">
  <xsd:schema xmlns:xsd="http://www.w3.org/2001/XMLSchema" xmlns:xs="http://www.w3.org/2001/XMLSchema" xmlns:p="http://schemas.microsoft.com/office/2006/metadata/properties" xmlns:ns3="a745e7f3-de57-41bf-9b6b-942a415307e6" targetNamespace="http://schemas.microsoft.com/office/2006/metadata/properties" ma:root="true" ma:fieldsID="c17c4a1a37e920b0f27e30e4c67135ca" ns3:_="">
    <xsd:import namespace="a745e7f3-de57-41bf-9b6b-942a415307e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45e7f3-de57-41bf-9b6b-942a41530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78E040-AF25-49C0-BC2B-6616BAD44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45e7f3-de57-41bf-9b6b-942a415307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6E6C21-2AB9-40F7-8176-B031DE9DEAEA}">
  <ds:schemaRefs>
    <ds:schemaRef ds:uri="http://schemas.microsoft.com/sharepoint/v3/contenttype/forms"/>
  </ds:schemaRefs>
</ds:datastoreItem>
</file>

<file path=customXml/itemProps3.xml><?xml version="1.0" encoding="utf-8"?>
<ds:datastoreItem xmlns:ds="http://schemas.openxmlformats.org/officeDocument/2006/customXml" ds:itemID="{BDD9D4C2-FF4E-44DB-A08E-C437A8CFE9E2}">
  <ds:schemaRefs>
    <ds:schemaRef ds:uri="http://purl.org/dc/terms/"/>
    <ds:schemaRef ds:uri="a745e7f3-de57-41bf-9b6b-942a415307e6"/>
    <ds:schemaRef ds:uri="http://purl.org/dc/dcmitype/"/>
    <ds:schemaRef ds:uri="http://purl.org/dc/elements/1.1/"/>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724</TotalTime>
  <Words>1237</Words>
  <Application>Microsoft Office PowerPoint</Application>
  <PresentationFormat>Widescreen</PresentationFormat>
  <Paragraphs>83</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Symbol</vt:lpstr>
      <vt:lpstr>Times New Roman</vt:lpstr>
      <vt:lpstr>Trebuchet MS</vt:lpstr>
      <vt:lpstr>Wingdings 3</vt:lpstr>
      <vt:lpstr>Facet</vt:lpstr>
      <vt:lpstr>SENTENCE AUTOCOMPLETE SYSTEM</vt:lpstr>
      <vt:lpstr>SENTENCE AUTOCOMPLETE SYSTEM</vt:lpstr>
      <vt:lpstr> Introduction </vt:lpstr>
      <vt:lpstr>Problem statement/Hypothesis</vt:lpstr>
      <vt:lpstr>Methodology</vt:lpstr>
      <vt:lpstr>Dataset</vt:lpstr>
      <vt:lpstr>Exploratory data analysis</vt:lpstr>
      <vt:lpstr>PowerPoint Presentation</vt:lpstr>
      <vt:lpstr>Implementation</vt:lpstr>
      <vt:lpstr>Implement tokenization and make additional adjustments</vt:lpstr>
      <vt:lpstr>Results</vt:lpstr>
      <vt:lpstr>Results</vt:lpstr>
      <vt:lpstr>Results</vt:lpstr>
      <vt:lpstr>Implementation for snip of result for sentence autocomplete system</vt:lpstr>
      <vt:lpstr>Results</vt:lpstr>
      <vt:lpstr>Project Management</vt:lpstr>
      <vt:lpstr>Conclusion </vt:lpstr>
      <vt:lpstr>Reference</vt:lpstr>
      <vt:lpstr>Presentation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AUTOCOMPLETE SYSTEM</dc:title>
  <dc:creator>Aditya Mondal</dc:creator>
  <cp:lastModifiedBy>VarshithReddy Kallem</cp:lastModifiedBy>
  <cp:revision>8</cp:revision>
  <dcterms:created xsi:type="dcterms:W3CDTF">2023-11-14T13:22:52Z</dcterms:created>
  <dcterms:modified xsi:type="dcterms:W3CDTF">2023-11-29T04:38:30Z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2023-11-14T13:51:39Z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7e519afc-7e9b-4ba7-aa38-bb56d1de8946</vt:lpwstr>
  </property>
  <property fmtid="{D5CDD505-2E9C-101B-9397-08002B2CF9AE}" pid="7" name="MSIP_Label_defa4170-0d19-0005-0004-bc88714345d2_ActionId">
    <vt:lpwstr>0bd7cefa-ac3f-49f0-9ee9-0ccb47d65d78</vt:lpwstr>
  </property>
  <property fmtid="{D5CDD505-2E9C-101B-9397-08002B2CF9AE}" pid="8" name="MSIP_Label_defa4170-0d19-0005-0004-bc88714345d2_ContentBits">
    <vt:lpwstr>0</vt:lpwstr>
  </property>
  <property fmtid="{D5CDD505-2E9C-101B-9397-08002B2CF9AE}" pid="9" name="ContentTypeId">
    <vt:lpwstr>0x010100DCD6DB42680F1F49935244CB57FC58BA</vt:lpwstr>
  </property>
</Properties>
</file>