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  <p:sldMasterId id="2147483684" r:id="rId5"/>
    <p:sldMasterId id="2147483671" r:id="rId6"/>
  </p:sldMasterIdLst>
  <p:notesMasterIdLst>
    <p:notesMasterId r:id="rId38"/>
  </p:notesMasterIdLst>
  <p:sldIdLst>
    <p:sldId id="256" r:id="rId7"/>
    <p:sldId id="333" r:id="rId8"/>
    <p:sldId id="314" r:id="rId9"/>
    <p:sldId id="303" r:id="rId10"/>
    <p:sldId id="305" r:id="rId11"/>
    <p:sldId id="329" r:id="rId12"/>
    <p:sldId id="330" r:id="rId13"/>
    <p:sldId id="332" r:id="rId14"/>
    <p:sldId id="315" r:id="rId15"/>
    <p:sldId id="289" r:id="rId16"/>
    <p:sldId id="311" r:id="rId17"/>
    <p:sldId id="297" r:id="rId18"/>
    <p:sldId id="290" r:id="rId19"/>
    <p:sldId id="298" r:id="rId20"/>
    <p:sldId id="292" r:id="rId21"/>
    <p:sldId id="299" r:id="rId22"/>
    <p:sldId id="301" r:id="rId23"/>
    <p:sldId id="293" r:id="rId24"/>
    <p:sldId id="300" r:id="rId25"/>
    <p:sldId id="294" r:id="rId26"/>
    <p:sldId id="296" r:id="rId27"/>
    <p:sldId id="317" r:id="rId28"/>
    <p:sldId id="275" r:id="rId29"/>
    <p:sldId id="336" r:id="rId30"/>
    <p:sldId id="319" r:id="rId31"/>
    <p:sldId id="335" r:id="rId32"/>
    <p:sldId id="334" r:id="rId33"/>
    <p:sldId id="271" r:id="rId34"/>
    <p:sldId id="291" r:id="rId35"/>
    <p:sldId id="287" r:id="rId36"/>
    <p:sldId id="31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D"/>
    <a:srgbClr val="C2CDFA"/>
    <a:srgbClr val="98AAF6"/>
    <a:srgbClr val="B6B8F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121DF9-18B4-751B-C5EB-E3551EEBC9AD}" v="108" dt="2023-07-18T01:22:21.701"/>
    <p1510:client id="{742207F9-4607-2EE6-6234-EA053D90A0CB}" v="125" dt="2023-07-18T03:28:55.876"/>
    <p1510:client id="{A8C2D87E-4E9E-46D1-BE60-288A50ADBBB0}" v="162" dt="2023-07-18T04:11:50.770"/>
    <p1510:client id="{F236ACFA-2B35-9259-036C-6EC6CCDDE3C7}" v="241" dt="2023-07-18T00:29:45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744" autoAdjust="0"/>
  </p:normalViewPr>
  <p:slideViewPr>
    <p:cSldViewPr snapToGrid="0">
      <p:cViewPr varScale="1">
        <p:scale>
          <a:sx n="63" d="100"/>
          <a:sy n="63" d="100"/>
        </p:scale>
        <p:origin x="86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presProps" Target="presProp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microsoft.com/office/2015/10/relationships/revisionInfo" Target="revisionInfo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F589-E6F3-4A83-8D53-7DD913CB234A}" type="datetimeFigureOut">
              <a:t>8/6/2023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31AE8-B4E8-4479-B4F6-407B198871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1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31AE8-B4E8-4479-B4F6-407B1988714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976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dirty="0" err="1"/>
              <a:t>eBPF</a:t>
            </a:r>
            <a:r>
              <a:rPr lang="en-US" b="0" dirty="0"/>
              <a:t> programs can only have bounded loops. By bounded loops we mean the loop conditions should be specified as a constant value.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An </a:t>
            </a:r>
            <a:r>
              <a:rPr lang="en-US" b="0" dirty="0" err="1"/>
              <a:t>eBPF</a:t>
            </a:r>
            <a:r>
              <a:rPr lang="en-US" b="0" dirty="0"/>
              <a:t> programs can only call a set of kernel functions to interact with kernel components such as maps. These are called helper functions.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Floating points are not allowed in the </a:t>
            </a:r>
            <a:r>
              <a:rPr lang="en-US" b="0" dirty="0" err="1"/>
              <a:t>eBPF</a:t>
            </a:r>
            <a:r>
              <a:rPr lang="en-US" b="0" dirty="0"/>
              <a:t> programs.</a:t>
            </a:r>
          </a:p>
          <a:p>
            <a:pPr marL="0" indent="0">
              <a:buFontTx/>
              <a:buNone/>
            </a:pPr>
            <a:endParaRPr lang="en-US" b="1" dirty="0"/>
          </a:p>
          <a:p>
            <a:pPr marL="0" indent="0">
              <a:buFontTx/>
              <a:buNone/>
            </a:pPr>
            <a:endParaRPr lang="en-US" b="1" dirty="0"/>
          </a:p>
          <a:p>
            <a:pPr marL="0" indent="0">
              <a:buFontTx/>
              <a:buNone/>
            </a:pPr>
            <a:endParaRPr lang="en-US" b="1" dirty="0"/>
          </a:p>
          <a:p>
            <a:pPr marL="0" indent="0">
              <a:buFontTx/>
              <a:buNone/>
            </a:pPr>
            <a:endParaRPr lang="en-US" b="1" dirty="0"/>
          </a:p>
          <a:p>
            <a:pPr marL="0" indent="0">
              <a:buFontTx/>
              <a:buNone/>
            </a:pPr>
            <a:endParaRPr lang="en-US" b="1" dirty="0"/>
          </a:p>
          <a:p>
            <a:pPr marL="0" indent="0">
              <a:buFontTx/>
              <a:buNone/>
            </a:pPr>
            <a:endParaRPr lang="en-US" b="1" dirty="0"/>
          </a:p>
          <a:p>
            <a:pPr marL="0" indent="0">
              <a:buFontTx/>
              <a:buNone/>
            </a:pPr>
            <a:r>
              <a:rPr lang="en-US" b="1" dirty="0" err="1"/>
              <a:t>eBPF</a:t>
            </a:r>
            <a:r>
              <a:rPr lang="en-US" b="1" dirty="0"/>
              <a:t> program: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These restrictions are designed to ensure that </a:t>
            </a:r>
            <a:r>
              <a:rPr lang="en-US" b="0" dirty="0" err="1"/>
              <a:t>eBPF</a:t>
            </a:r>
            <a:r>
              <a:rPr lang="en-US" b="0" dirty="0"/>
              <a:t> programs are safe to run in the kernel.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Some key restrictions are: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Limitations on loop: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dirty="0"/>
              <a:t>Starting from Linux Kernel version 5.17 loops are allowed with the help of a helper function </a:t>
            </a:r>
            <a:r>
              <a:rPr lang="en-US" b="0" dirty="0" err="1"/>
              <a:t>bpf_loop</a:t>
            </a:r>
            <a:r>
              <a:rPr lang="en-US" b="0" dirty="0"/>
              <a:t>()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dirty="0"/>
              <a:t>From Linux kernel version 5.3 bounded loops are allowed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No floating point: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eBPF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programs do not support floating-point arithmetic, (as they can introduce non-deterministic behaviour)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Limited function calls: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eBPF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programs can only called limited set of predefined functions called “helper functions”</a:t>
            </a:r>
            <a:endParaRPr lang="en-US" b="0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31AE8-B4E8-4479-B4F6-407B1988714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194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/>
              <a:t>Compiler toolchain:</a:t>
            </a:r>
          </a:p>
          <a:p>
            <a:pPr marL="171450" indent="-171450">
              <a:buFontTx/>
              <a:buChar char="-"/>
            </a:pPr>
            <a:r>
              <a:rPr lang="en-US" dirty="0"/>
              <a:t>Clang is an LLVM based compiler, which is commonly used to compile an </a:t>
            </a:r>
            <a:r>
              <a:rPr lang="en-US" dirty="0" err="1"/>
              <a:t>eBPF</a:t>
            </a:r>
            <a:r>
              <a:rPr lang="en-US" dirty="0"/>
              <a:t> program into an </a:t>
            </a:r>
            <a:r>
              <a:rPr lang="en-US" dirty="0" err="1"/>
              <a:t>eBPF</a:t>
            </a:r>
            <a:r>
              <a:rPr lang="en-US" dirty="0"/>
              <a:t> bytecode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There are two parts of an </a:t>
            </a:r>
            <a:r>
              <a:rPr lang="en-US" dirty="0" err="1"/>
              <a:t>eBPF</a:t>
            </a:r>
            <a:r>
              <a:rPr lang="en-US" dirty="0"/>
              <a:t> application: </a:t>
            </a:r>
          </a:p>
          <a:p>
            <a:pPr marL="685800" lvl="1" indent="-228600">
              <a:buFontTx/>
              <a:buAutoNum type="arabicParenR"/>
            </a:pPr>
            <a:r>
              <a:rPr lang="en-US" dirty="0"/>
              <a:t>The </a:t>
            </a:r>
            <a:r>
              <a:rPr lang="en-US" b="1" dirty="0"/>
              <a:t>kernel program </a:t>
            </a:r>
            <a:r>
              <a:rPr lang="en-US" dirty="0"/>
              <a:t>that has to be loaded into the kernel. </a:t>
            </a:r>
          </a:p>
          <a:p>
            <a:pPr marL="685800" lvl="1" indent="-228600">
              <a:buFontTx/>
              <a:buAutoNum type="arabicParenR"/>
            </a:pPr>
            <a:r>
              <a:rPr lang="en-US" b="1" dirty="0"/>
              <a:t>User space program </a:t>
            </a:r>
            <a:r>
              <a:rPr lang="en-US" dirty="0"/>
              <a:t>that interacts with </a:t>
            </a:r>
            <a:r>
              <a:rPr lang="en-US" dirty="0" err="1"/>
              <a:t>eBPF</a:t>
            </a:r>
            <a:r>
              <a:rPr lang="en-US" dirty="0"/>
              <a:t> kernel program to extract the information.</a:t>
            </a:r>
          </a:p>
          <a:p>
            <a:pPr marL="171450" indent="-171450">
              <a:buFontTx/>
              <a:buChar char="-"/>
            </a:pPr>
            <a:r>
              <a:rPr lang="en-US" dirty="0"/>
              <a:t>To build </a:t>
            </a:r>
            <a:r>
              <a:rPr lang="en-US" dirty="0" err="1"/>
              <a:t>eBPF</a:t>
            </a:r>
            <a:r>
              <a:rPr lang="en-US" dirty="0"/>
              <a:t> tools there are multiple libraries available: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BCC provides support for </a:t>
            </a:r>
            <a:r>
              <a:rPr lang="en-US" b="1" dirty="0"/>
              <a:t>python </a:t>
            </a:r>
            <a:r>
              <a:rPr lang="en-US" dirty="0"/>
              <a:t>and </a:t>
            </a:r>
            <a:r>
              <a:rPr lang="en-US" b="1" dirty="0" err="1"/>
              <a:t>lua</a:t>
            </a:r>
            <a:r>
              <a:rPr lang="en-US" dirty="0"/>
              <a:t> for writing </a:t>
            </a:r>
            <a:r>
              <a:rPr lang="en-US" b="1" dirty="0"/>
              <a:t>user space part of the </a:t>
            </a:r>
            <a:r>
              <a:rPr lang="en-US" b="1" dirty="0" err="1"/>
              <a:t>eBPF</a:t>
            </a:r>
            <a:r>
              <a:rPr lang="en-US" b="1" dirty="0"/>
              <a:t> tool.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="0" dirty="0"/>
              <a:t>Similarly, </a:t>
            </a:r>
            <a:r>
              <a:rPr lang="en-US" b="1" dirty="0" err="1"/>
              <a:t>ebpf</a:t>
            </a:r>
            <a:r>
              <a:rPr lang="en-US" b="1" dirty="0"/>
              <a:t>-go</a:t>
            </a:r>
            <a:r>
              <a:rPr lang="en-US" b="0" dirty="0"/>
              <a:t> is a Go library that provides utilities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for loading, compiling, and debugging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eBPF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programs</a:t>
            </a:r>
            <a:r>
              <a:rPr lang="en-US" b="0" dirty="0"/>
              <a:t> and also in creating </a:t>
            </a:r>
            <a:r>
              <a:rPr lang="en-US" b="0" dirty="0" err="1"/>
              <a:t>eBPF</a:t>
            </a:r>
            <a:r>
              <a:rPr lang="en-US" b="0" dirty="0"/>
              <a:t> tools in Go language.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0" dirty="0"/>
              <a:t>Basically, it allows </a:t>
            </a:r>
            <a:r>
              <a:rPr lang="en-US" b="0" dirty="0" err="1"/>
              <a:t>eBPF</a:t>
            </a:r>
            <a:r>
              <a:rPr lang="en-US" b="0" dirty="0"/>
              <a:t> programs written in C within Go code.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="1" dirty="0" err="1"/>
              <a:t>libbpf</a:t>
            </a:r>
            <a:r>
              <a:rPr lang="en-US" b="1" dirty="0"/>
              <a:t> </a:t>
            </a:r>
            <a:r>
              <a:rPr lang="en-US" b="0" dirty="0"/>
              <a:t>is C based library that provides user space APIs to do 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the heavy lifting of loading, verifying, and attaching BPF programs to various kernel hooks.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For the tutorial, we will mainly be focusing on </a:t>
            </a:r>
            <a:r>
              <a:rPr lang="en-US" b="1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libbpf</a:t>
            </a:r>
            <a:r>
              <a:rPr lang="en-US" b="1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based examples.</a:t>
            </a:r>
            <a:endParaRPr lang="en-US" b="0" dirty="0"/>
          </a:p>
          <a:p>
            <a:pPr marL="685800" lvl="1" indent="-228600">
              <a:buFont typeface="+mj-lt"/>
              <a:buAutoNum type="arabicPeriod"/>
            </a:pPr>
            <a:endParaRPr lang="en-US" b="1" dirty="0"/>
          </a:p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Explain everything -&gt; As a user we have to use toolchains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However, we will be using C/C++ toolchain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31AE8-B4E8-4479-B4F6-407B1988714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547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="1" dirty="0"/>
          </a:p>
          <a:p>
            <a:pPr marL="171450" indent="-171450">
              <a:buFontTx/>
              <a:buChar char="-"/>
            </a:pPr>
            <a:r>
              <a:rPr lang="en-US" b="0" dirty="0"/>
              <a:t>There are toolchains available to help programmers in developing </a:t>
            </a:r>
            <a:r>
              <a:rPr lang="en-US" b="0" dirty="0" err="1"/>
              <a:t>eBPF</a:t>
            </a:r>
            <a:r>
              <a:rPr lang="en-US" b="0" dirty="0"/>
              <a:t> tools.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Few of them are BCC, Go Library, C/C++ </a:t>
            </a:r>
            <a:r>
              <a:rPr lang="en-US" b="0" dirty="0" err="1"/>
              <a:t>libbpf</a:t>
            </a:r>
            <a:r>
              <a:rPr lang="en-US" b="0" dirty="0"/>
              <a:t> library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We will be focusing on </a:t>
            </a:r>
            <a:r>
              <a:rPr lang="en-US" b="0" dirty="0" err="1"/>
              <a:t>libbpf</a:t>
            </a:r>
            <a:r>
              <a:rPr lang="en-US" b="0" dirty="0"/>
              <a:t>. </a:t>
            </a:r>
            <a:r>
              <a:rPr lang="en-US" b="0" dirty="0" err="1"/>
              <a:t>Libbpf</a:t>
            </a:r>
            <a:r>
              <a:rPr lang="en-US" b="0" dirty="0"/>
              <a:t> is C based library that provides set of user space APIs to interact with </a:t>
            </a:r>
            <a:r>
              <a:rPr lang="en-US" b="0" dirty="0" err="1"/>
              <a:t>eBPF</a:t>
            </a:r>
            <a:r>
              <a:rPr lang="en-US" b="0" dirty="0"/>
              <a:t> programs.</a:t>
            </a:r>
          </a:p>
          <a:p>
            <a:pPr marL="0" indent="0">
              <a:buFontTx/>
              <a:buNone/>
            </a:pPr>
            <a:endParaRPr lang="en-US" b="1" dirty="0"/>
          </a:p>
          <a:p>
            <a:pPr marL="0" indent="0">
              <a:buFontTx/>
              <a:buNone/>
            </a:pPr>
            <a:endParaRPr lang="en-US" b="1" dirty="0"/>
          </a:p>
          <a:p>
            <a:pPr marL="0" indent="0">
              <a:buFontTx/>
              <a:buNone/>
            </a:pPr>
            <a:endParaRPr lang="en-US" b="1" dirty="0"/>
          </a:p>
          <a:p>
            <a:pPr marL="0" indent="0">
              <a:buFontTx/>
              <a:buNone/>
            </a:pPr>
            <a:endParaRPr lang="en-US" b="1" dirty="0"/>
          </a:p>
          <a:p>
            <a:pPr marL="0" indent="0">
              <a:buFontTx/>
              <a:buNone/>
            </a:pPr>
            <a:endParaRPr lang="en-US" b="1" dirty="0"/>
          </a:p>
          <a:p>
            <a:pPr marL="0" indent="0">
              <a:buFontTx/>
              <a:buNone/>
            </a:pPr>
            <a:endParaRPr lang="en-US" b="1" dirty="0"/>
          </a:p>
          <a:p>
            <a:pPr marL="0" indent="0">
              <a:buFontTx/>
              <a:buNone/>
            </a:pPr>
            <a:endParaRPr lang="en-US" b="1" dirty="0"/>
          </a:p>
          <a:p>
            <a:pPr marL="0" indent="0">
              <a:buFontTx/>
              <a:buNone/>
            </a:pPr>
            <a:endParaRPr lang="en-US" b="1" dirty="0"/>
          </a:p>
          <a:p>
            <a:pPr marL="0" indent="0">
              <a:buFontTx/>
              <a:buNone/>
            </a:pPr>
            <a:endParaRPr lang="en-US" b="1" dirty="0"/>
          </a:p>
          <a:p>
            <a:pPr marL="0" indent="0">
              <a:buFontTx/>
              <a:buNone/>
            </a:pPr>
            <a:r>
              <a:rPr lang="en-US" b="1" dirty="0"/>
              <a:t>Compiler:</a:t>
            </a:r>
          </a:p>
          <a:p>
            <a:pPr marL="171450" indent="-171450">
              <a:buFontTx/>
              <a:buChar char="-"/>
            </a:pPr>
            <a:r>
              <a:rPr lang="en-US" dirty="0"/>
              <a:t>Clang is an LLVM based compiler, which is commonly used to compile an </a:t>
            </a:r>
            <a:r>
              <a:rPr lang="en-US" dirty="0" err="1"/>
              <a:t>eBPF</a:t>
            </a:r>
            <a:r>
              <a:rPr lang="en-US" dirty="0"/>
              <a:t> program into an </a:t>
            </a:r>
            <a:r>
              <a:rPr lang="en-US" dirty="0" err="1"/>
              <a:t>eBPF</a:t>
            </a:r>
            <a:r>
              <a:rPr lang="en-US" dirty="0"/>
              <a:t> bytecode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There are two parts of an </a:t>
            </a:r>
            <a:r>
              <a:rPr lang="en-US" dirty="0" err="1"/>
              <a:t>eBPF</a:t>
            </a:r>
            <a:r>
              <a:rPr lang="en-US" dirty="0"/>
              <a:t> tool: </a:t>
            </a:r>
          </a:p>
          <a:p>
            <a:pPr marL="685800" lvl="1" indent="-228600">
              <a:buFontTx/>
              <a:buAutoNum type="arabicParenR"/>
            </a:pPr>
            <a:r>
              <a:rPr lang="en-US" dirty="0"/>
              <a:t>The </a:t>
            </a:r>
            <a:r>
              <a:rPr lang="en-US" b="1" dirty="0"/>
              <a:t>kernel program </a:t>
            </a:r>
            <a:r>
              <a:rPr lang="en-US" dirty="0"/>
              <a:t>that has to be loaded into the kernel. </a:t>
            </a:r>
          </a:p>
          <a:p>
            <a:pPr marL="685800" lvl="1" indent="-228600">
              <a:buFontTx/>
              <a:buAutoNum type="arabicParenR"/>
            </a:pPr>
            <a:r>
              <a:rPr lang="en-US" b="1" dirty="0"/>
              <a:t>User space program </a:t>
            </a:r>
            <a:r>
              <a:rPr lang="en-US" dirty="0"/>
              <a:t>that interacts with </a:t>
            </a:r>
            <a:r>
              <a:rPr lang="en-US" dirty="0" err="1"/>
              <a:t>eBPF</a:t>
            </a:r>
            <a:r>
              <a:rPr lang="en-US" dirty="0"/>
              <a:t> kernel program to extract the information.</a:t>
            </a:r>
          </a:p>
          <a:p>
            <a:pPr marL="171450" indent="-171450">
              <a:buFontTx/>
              <a:buChar char="-"/>
            </a:pPr>
            <a:r>
              <a:rPr lang="en-US" dirty="0"/>
              <a:t>To build </a:t>
            </a:r>
            <a:r>
              <a:rPr lang="en-US" dirty="0" err="1"/>
              <a:t>eBPF</a:t>
            </a:r>
            <a:r>
              <a:rPr lang="en-US" dirty="0"/>
              <a:t> tools there are multiple libraries available: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BCC provides support for </a:t>
            </a:r>
            <a:r>
              <a:rPr lang="en-US" b="1" dirty="0"/>
              <a:t>python </a:t>
            </a:r>
            <a:r>
              <a:rPr lang="en-US" dirty="0"/>
              <a:t>for writing </a:t>
            </a:r>
            <a:r>
              <a:rPr lang="en-US" b="1" dirty="0"/>
              <a:t>user space part of the </a:t>
            </a:r>
            <a:r>
              <a:rPr lang="en-US" b="1" dirty="0" err="1"/>
              <a:t>eBPF</a:t>
            </a:r>
            <a:r>
              <a:rPr lang="en-US" b="1" dirty="0"/>
              <a:t> tool. </a:t>
            </a:r>
            <a:r>
              <a:rPr lang="en-US" b="0" dirty="0"/>
              <a:t>Basically, the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Elza Text"/>
              </a:rPr>
              <a:t>eBPF</a:t>
            </a:r>
            <a:r>
              <a:rPr lang="en-US" b="0" i="0" dirty="0">
                <a:solidFill>
                  <a:srgbClr val="374151"/>
                </a:solidFill>
                <a:effectLst/>
                <a:latin typeface="Elza Text"/>
              </a:rPr>
              <a:t> programs are embedded inside them.</a:t>
            </a:r>
            <a:endParaRPr lang="en-US" b="1" dirty="0"/>
          </a:p>
          <a:p>
            <a:pPr marL="685800" lvl="1" indent="-228600">
              <a:buFont typeface="+mj-lt"/>
              <a:buAutoNum type="arabicPeriod"/>
            </a:pPr>
            <a:r>
              <a:rPr lang="en-US" b="0" dirty="0"/>
              <a:t>Similarly, </a:t>
            </a:r>
            <a:r>
              <a:rPr lang="en-US" b="1" dirty="0" err="1"/>
              <a:t>ebpf</a:t>
            </a:r>
            <a:r>
              <a:rPr lang="en-US" b="1" dirty="0"/>
              <a:t>-go</a:t>
            </a:r>
            <a:r>
              <a:rPr lang="en-US" b="0" dirty="0"/>
              <a:t> is a Go library that provides utilities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for loading, compiling, and debugging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eBPF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programs</a:t>
            </a:r>
            <a:r>
              <a:rPr lang="en-US" b="0" dirty="0"/>
              <a:t> and also in creating </a:t>
            </a:r>
            <a:r>
              <a:rPr lang="en-US" b="0" dirty="0" err="1"/>
              <a:t>eBPF</a:t>
            </a:r>
            <a:r>
              <a:rPr lang="en-US" b="0" dirty="0"/>
              <a:t> tools in Go language.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0" dirty="0"/>
              <a:t>Basically, it allows </a:t>
            </a:r>
            <a:r>
              <a:rPr lang="en-US" b="0" dirty="0" err="1"/>
              <a:t>eBPF</a:t>
            </a:r>
            <a:r>
              <a:rPr lang="en-US" b="0" dirty="0"/>
              <a:t> programs written in C within Go code.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="1" dirty="0" err="1"/>
              <a:t>libbpf</a:t>
            </a:r>
            <a:r>
              <a:rPr lang="en-US" b="1" dirty="0"/>
              <a:t> </a:t>
            </a:r>
            <a:r>
              <a:rPr lang="en-US" b="0" dirty="0"/>
              <a:t>is C based library that provides user space APIs to do 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the heavy lifting of loading, verifying, and attaching BPF programs to various kernel hooks.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For the tutorial, we will mainly be focusing on </a:t>
            </a:r>
            <a:r>
              <a:rPr lang="en-US" b="1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libbpf</a:t>
            </a:r>
            <a:r>
              <a:rPr lang="en-US" b="1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based examples.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31AE8-B4E8-4479-B4F6-407B1988714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0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err="1"/>
              <a:t>eBPF</a:t>
            </a:r>
            <a:r>
              <a:rPr lang="en-US" b="1"/>
              <a:t> bytecode: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err="1"/>
              <a:t>eBPF</a:t>
            </a:r>
            <a:r>
              <a:rPr lang="en-US" b="0"/>
              <a:t> bytecode has 64 bit instructions which involves instructions for arithmetic and jump operations.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/>
              <a:t>It has 10 general purpose registers R0 to R9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/>
              <a:t>And </a:t>
            </a:r>
            <a:r>
              <a:rPr lang="en-US" b="0"/>
              <a:t>a read-only frame pointer register (R10).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/>
              <a:t>We will see how bytecode looks in upcoming slides</a:t>
            </a:r>
          </a:p>
          <a:p>
            <a:pPr marL="0" indent="0">
              <a:buFontTx/>
              <a:buNone/>
            </a:pPr>
            <a:endParaRPr lang="en-US"/>
          </a:p>
          <a:p>
            <a:pPr marL="171450" indent="-171450">
              <a:buFontTx/>
              <a:buChar char="-"/>
            </a:pPr>
            <a:endParaRPr lang="en-US"/>
          </a:p>
          <a:p>
            <a:pPr marL="171450" indent="-171450">
              <a:buFontTx/>
              <a:buChar char="-"/>
            </a:pPr>
            <a:r>
              <a:rPr lang="en-US"/>
              <a:t>Explain everything -&gt; As a user we have to use toolchains</a:t>
            </a:r>
          </a:p>
          <a:p>
            <a:pPr marL="171450" indent="-171450">
              <a:buFontTx/>
              <a:buChar char="-"/>
            </a:pPr>
            <a:r>
              <a:rPr lang="en-US"/>
              <a:t>However, we will be using C/C++ toolchain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31AE8-B4E8-4479-B4F6-407B1988714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132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Lets’ take this example </a:t>
            </a:r>
            <a:r>
              <a:rPr lang="en-US" dirty="0" err="1"/>
              <a:t>eBPF</a:t>
            </a:r>
            <a:r>
              <a:rPr lang="en-US" dirty="0"/>
              <a:t> program written for XDP hook-point 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program just pass the incoming packet to the Network stack for further processing.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IN" dirty="0"/>
              <a:t>The bytecode of this program looks like this.</a:t>
            </a:r>
          </a:p>
          <a:p>
            <a:pPr marL="171450" indent="-171450">
              <a:buFontTx/>
              <a:buChar char="-"/>
            </a:pPr>
            <a:r>
              <a:rPr lang="en-IN" dirty="0"/>
              <a:t>This is not intuitive, and one must know the bytecode specifications to understand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31AE8-B4E8-4479-B4F6-407B1988714A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098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 err="1"/>
              <a:t>eBPF</a:t>
            </a:r>
            <a:r>
              <a:rPr lang="en-US" b="1" dirty="0"/>
              <a:t> Verifier: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eBPF</a:t>
            </a:r>
            <a:r>
              <a:rPr lang="en-US" dirty="0"/>
              <a:t> verifier is a part of Linux kernel</a:t>
            </a:r>
          </a:p>
          <a:p>
            <a:pPr marL="171450" indent="-171450">
              <a:buFontTx/>
              <a:buChar char="-"/>
            </a:pPr>
            <a:r>
              <a:rPr lang="en-US" dirty="0"/>
              <a:t>It is a complex code(10000+ lines of code) that is responsible of safety of the Linux kernel by: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Analyzing the </a:t>
            </a:r>
            <a:r>
              <a:rPr lang="en-US" dirty="0" err="1"/>
              <a:t>ebpf</a:t>
            </a:r>
            <a:r>
              <a:rPr lang="en-US" dirty="0"/>
              <a:t> bytecode to ensures the safety of the </a:t>
            </a:r>
            <a:r>
              <a:rPr lang="en-US" dirty="0" err="1"/>
              <a:t>linux</a:t>
            </a:r>
            <a:r>
              <a:rPr lang="en-US" dirty="0"/>
              <a:t> kernel.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Few of the checks the verifier performs are: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Checks if the </a:t>
            </a:r>
            <a:r>
              <a:rPr lang="en-US" dirty="0" err="1"/>
              <a:t>eBPF</a:t>
            </a:r>
            <a:r>
              <a:rPr lang="en-US" dirty="0"/>
              <a:t> program runs to completion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Detects unbounded loops and unreachable instructions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Checks if the program is accessing out of bound memory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Explain everything -&gt; As a user we have to use toolchains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However, we will be using C/C++ toolchain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31AE8-B4E8-4479-B4F6-407B1988714A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010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/>
              <a:t>JIT compiler: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It is responsible of translating the bytecode to native instructions for the direct execution of an </a:t>
            </a:r>
            <a:r>
              <a:rPr lang="en-US" b="0" dirty="0" err="1"/>
              <a:t>eBPF</a:t>
            </a:r>
            <a:r>
              <a:rPr lang="en-US" b="0" dirty="0"/>
              <a:t> program in the kernel.</a:t>
            </a:r>
          </a:p>
          <a:p>
            <a:pPr marL="171450" indent="-171450">
              <a:buFontTx/>
              <a:buChar char="-"/>
            </a:pPr>
            <a:endParaRPr lang="en-US" b="0" dirty="0"/>
          </a:p>
          <a:p>
            <a:pPr marL="171450" indent="-171450">
              <a:buFontTx/>
              <a:buChar char="-"/>
            </a:pPr>
            <a:endParaRPr lang="en-US" b="0" dirty="0"/>
          </a:p>
          <a:p>
            <a:pPr marL="171450" indent="-171450">
              <a:buFontTx/>
              <a:buChar char="-"/>
            </a:pPr>
            <a:endParaRPr lang="en-US" b="0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Explain everything -&gt; As a user we have to use toolchains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However, we will be using C/C++ toolchain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31AE8-B4E8-4479-B4F6-407B1988714A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906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 err="1"/>
              <a:t>eBPF</a:t>
            </a:r>
            <a:r>
              <a:rPr lang="en-US" b="1" dirty="0"/>
              <a:t> maps:</a:t>
            </a:r>
          </a:p>
          <a:p>
            <a:pPr marL="171450" indent="-171450">
              <a:buFontTx/>
              <a:buChar char="-"/>
            </a:pPr>
            <a:r>
              <a:rPr lang="en-US" b="0" dirty="0" err="1"/>
              <a:t>eBPF</a:t>
            </a:r>
            <a:r>
              <a:rPr lang="en-US" b="0" dirty="0"/>
              <a:t> maps are part of kernel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To interact with these maps, the </a:t>
            </a:r>
            <a:r>
              <a:rPr lang="en-US" b="0" dirty="0" err="1"/>
              <a:t>userspace</a:t>
            </a:r>
            <a:r>
              <a:rPr lang="en-US" b="0" dirty="0"/>
              <a:t> programs have to use </a:t>
            </a:r>
            <a:r>
              <a:rPr lang="en-US" b="0" dirty="0" err="1"/>
              <a:t>bpf</a:t>
            </a:r>
            <a:r>
              <a:rPr lang="en-US" b="0" dirty="0"/>
              <a:t>-helper functions.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It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allows data to be passed back and forth within the kernel or between the kernel and user space.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Explain everything -&gt; As a user we have to use toolchains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However, we will be using C/C++ toolchain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31AE8-B4E8-4479-B4F6-407B1988714A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78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One can understand the depth of capabilities we can have with </a:t>
            </a:r>
            <a:r>
              <a:rPr lang="en-US" err="1"/>
              <a:t>eBPF</a:t>
            </a:r>
            <a:r>
              <a:rPr lang="en-US"/>
              <a:t> 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31AE8-B4E8-4479-B4F6-407B1988714A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6768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2d4f31dba9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2d4f31dba9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3 pieces</a:t>
            </a:r>
          </a:p>
          <a:p>
            <a:r>
              <a:rPr lang="en-US" dirty="0">
                <a:cs typeface="Calibri"/>
              </a:rPr>
              <a:t>User space, kernel and hardware</a:t>
            </a:r>
          </a:p>
          <a:p>
            <a:r>
              <a:rPr lang="en-US" dirty="0">
                <a:cs typeface="Calibri"/>
              </a:rPr>
              <a:t>User space run process or tasks</a:t>
            </a:r>
            <a:endParaRPr lang="en-US" dirty="0">
              <a:ea typeface="Calibri" panose="020F0502020204030204"/>
              <a:cs typeface="Calibri"/>
            </a:endParaRPr>
          </a:p>
          <a:p>
            <a:r>
              <a:rPr lang="en-US" err="1">
                <a:cs typeface="Calibri"/>
              </a:rPr>
              <a:t>Hw</a:t>
            </a:r>
            <a:r>
              <a:rPr lang="en-US" dirty="0">
                <a:cs typeface="Calibri"/>
              </a:rPr>
              <a:t> layer contain the hardware. Kernel abstract the hardware. It understand all the devices. </a:t>
            </a:r>
          </a:p>
          <a:p>
            <a:r>
              <a:rPr lang="en-US" dirty="0">
                <a:cs typeface="Calibri"/>
              </a:rPr>
              <a:t>System call is used to communicate with the </a:t>
            </a:r>
            <a:r>
              <a:rPr lang="en-US" err="1">
                <a:cs typeface="Calibri"/>
              </a:rPr>
              <a:t>linux</a:t>
            </a:r>
            <a:r>
              <a:rPr lang="en-US" dirty="0">
                <a:cs typeface="Calibri"/>
              </a:rPr>
              <a:t> kernel</a:t>
            </a:r>
          </a:p>
          <a:p>
            <a:r>
              <a:rPr lang="en-US" dirty="0">
                <a:cs typeface="Calibri"/>
              </a:rPr>
              <a:t>This </a:t>
            </a:r>
            <a:r>
              <a:rPr lang="en-US" dirty="0" err="1">
                <a:cs typeface="Calibri"/>
              </a:rPr>
              <a:t>api</a:t>
            </a:r>
            <a:r>
              <a:rPr lang="en-US" dirty="0">
                <a:cs typeface="Calibri"/>
              </a:rPr>
              <a:t> does not change, </a:t>
            </a:r>
            <a:r>
              <a:rPr lang="en-US" dirty="0" err="1">
                <a:cs typeface="Calibri"/>
              </a:rPr>
              <a:t>gurantee</a:t>
            </a:r>
            <a:r>
              <a:rPr lang="en-US" dirty="0">
                <a:cs typeface="Calibri"/>
              </a:rPr>
              <a:t> from kernel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cs typeface="Calibri"/>
              </a:rPr>
              <a:t>Human being operate this for configuration </a:t>
            </a:r>
            <a:r>
              <a:rPr lang="en-US" dirty="0" err="1">
                <a:cs typeface="Calibri"/>
              </a:rPr>
              <a:t>eg</a:t>
            </a:r>
            <a:r>
              <a:rPr lang="en-US" dirty="0">
                <a:cs typeface="Calibri"/>
              </a:rPr>
              <a:t>, mount a new file system, firewall configuration etc. </a:t>
            </a:r>
          </a:p>
          <a:p>
            <a:r>
              <a:rPr lang="en-US" dirty="0">
                <a:ea typeface="Calibri" panose="020F0502020204030204"/>
                <a:cs typeface="Calibri"/>
              </a:rPr>
              <a:t>With applications running and distributed across in the data </a:t>
            </a:r>
            <a:r>
              <a:rPr lang="en-US" dirty="0" err="1">
                <a:ea typeface="Calibri" panose="020F0502020204030204"/>
                <a:cs typeface="Calibri"/>
              </a:rPr>
              <a:t>centre</a:t>
            </a:r>
            <a:r>
              <a:rPr lang="en-US" dirty="0">
                <a:ea typeface="Calibri" panose="020F0502020204030204"/>
                <a:cs typeface="Calibri"/>
              </a:rPr>
              <a:t>, there is a huge demand for extending the capabilities of the kernel.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31AE8-B4E8-4479-B4F6-407B1988714A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64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do we do if want to change or add any new feature to the kernel for any specific requirement or </a:t>
            </a:r>
            <a:r>
              <a:rPr lang="en-US" err="1"/>
              <a:t>usecase</a:t>
            </a:r>
            <a:r>
              <a:rPr lang="en-US"/>
              <a:t>. </a:t>
            </a:r>
          </a:p>
          <a:p>
            <a:r>
              <a:rPr lang="en-US"/>
              <a:t>Change any aspect of it, what if it does not provide a feature that I want. </a:t>
            </a:r>
          </a:p>
          <a:p>
            <a:r>
              <a:rPr lang="en-US"/>
              <a:t>2 options – native implementation or write a kernel module.</a:t>
            </a:r>
          </a:p>
          <a:p>
            <a:endParaRPr lang="en-US"/>
          </a:p>
          <a:p>
            <a:r>
              <a:rPr lang="en-US"/>
              <a:t>Native </a:t>
            </a:r>
            <a:r>
              <a:rPr lang="en-US" err="1"/>
              <a:t>impl</a:t>
            </a:r>
            <a:r>
              <a:rPr lang="en-US"/>
              <a:t> – changing kernel source code</a:t>
            </a:r>
          </a:p>
          <a:p>
            <a:r>
              <a:rPr lang="en-US"/>
              <a:t>Convince the community </a:t>
            </a:r>
          </a:p>
          <a:p>
            <a:r>
              <a:rPr lang="en-US"/>
              <a:t>Exposing API so that the same can be done..</a:t>
            </a:r>
          </a:p>
          <a:p>
            <a:r>
              <a:rPr lang="en-US"/>
              <a:t>Nice once it is done as whole world can use this.</a:t>
            </a:r>
          </a:p>
          <a:p>
            <a:endParaRPr lang="en-US"/>
          </a:p>
          <a:p>
            <a:r>
              <a:rPr lang="en-US"/>
              <a:t>Kernel module</a:t>
            </a:r>
          </a:p>
          <a:p>
            <a:r>
              <a:rPr lang="en-US"/>
              <a:t>Loadable plugin at runtime that extend the functionality</a:t>
            </a:r>
          </a:p>
          <a:p>
            <a:r>
              <a:rPr lang="en-US"/>
              <a:t>Kernel does not have stable API inside, only the user space facing API are stable.</a:t>
            </a:r>
          </a:p>
          <a:p>
            <a:r>
              <a:rPr lang="en-US"/>
              <a:t>So after every kernel release, one may need to work on the written module.</a:t>
            </a:r>
          </a:p>
          <a:p>
            <a:r>
              <a:rPr lang="en-US"/>
              <a:t>May need to ship different version of the module for different kernel version. </a:t>
            </a:r>
          </a:p>
          <a:p>
            <a:r>
              <a:rPr lang="en-US"/>
              <a:t>Any bug in the module can crash,,</a:t>
            </a:r>
          </a:p>
          <a:p>
            <a:endParaRPr lang="en-US"/>
          </a:p>
          <a:p>
            <a:r>
              <a:rPr lang="en-US"/>
              <a:t>These two are not great options…</a:t>
            </a:r>
          </a:p>
          <a:p>
            <a:r>
              <a:rPr lang="en-US"/>
              <a:t>What if the </a:t>
            </a:r>
            <a:r>
              <a:rPr lang="en-US" err="1"/>
              <a:t>linux</a:t>
            </a:r>
            <a:r>
              <a:rPr lang="en-US"/>
              <a:t> kernel become programmable. 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31AE8-B4E8-4479-B4F6-407B1988714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793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MinionPro-Regular"/>
              </a:rPr>
              <a:t>BPF evolved to what we call “extended BPF” or “</a:t>
            </a:r>
            <a:r>
              <a:rPr lang="en-US" sz="1800" b="0" i="0" u="none" strike="noStrike" baseline="0" dirty="0" err="1">
                <a:latin typeface="MinionPro-Regular"/>
              </a:rPr>
              <a:t>eBPF</a:t>
            </a:r>
            <a:r>
              <a:rPr lang="en-US" sz="1800" b="0" i="0" u="none" strike="noStrike" baseline="0" dirty="0">
                <a:latin typeface="MinionPro-Regular"/>
              </a:rPr>
              <a:t>” starting in kernel version 3.18 </a:t>
            </a:r>
            <a:r>
              <a:rPr lang="en-IN" sz="1800" b="0" i="0" u="none" strike="noStrike" baseline="0" dirty="0">
                <a:latin typeface="MinionPro-Regular"/>
              </a:rPr>
              <a:t>in 2014.</a:t>
            </a: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31AE8-B4E8-4479-B4F6-407B1988714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238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err="1">
                <a:ea typeface="Calibri"/>
                <a:cs typeface="Calibri"/>
              </a:rPr>
              <a:t>Execve</a:t>
            </a:r>
            <a:r>
              <a:rPr lang="en-IN">
                <a:ea typeface="Calibri"/>
                <a:cs typeface="Calibri"/>
              </a:rPr>
              <a:t> system call is used to launch a new process. Bash runs </a:t>
            </a:r>
            <a:r>
              <a:rPr lang="en-IN" err="1">
                <a:ea typeface="Calibri"/>
                <a:cs typeface="Calibri"/>
              </a:rPr>
              <a:t>execev</a:t>
            </a:r>
            <a:r>
              <a:rPr lang="en-IN">
                <a:ea typeface="Calibri"/>
                <a:cs typeface="Calibri"/>
              </a:rPr>
              <a:t>.</a:t>
            </a:r>
          </a:p>
          <a:p>
            <a:r>
              <a:rPr lang="en-IN" dirty="0">
                <a:ea typeface="Calibri"/>
                <a:cs typeface="Calibri"/>
              </a:rPr>
              <a:t>It allows us to take that sys call and run a program that take over on behalf of the system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31AE8-B4E8-4479-B4F6-407B1988714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431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It allows us to take that sys call and run a program that take over on behalf of the system call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31AE8-B4E8-4479-B4F6-407B1988714A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98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31AE8-B4E8-4479-B4F6-407B1988714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454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1" dirty="0"/>
          </a:p>
          <a:p>
            <a:pPr marL="171450" indent="-171450">
              <a:buFontTx/>
              <a:buChar char="-"/>
            </a:pPr>
            <a:r>
              <a:rPr lang="en-US" b="1" dirty="0"/>
              <a:t>Overview: </a:t>
            </a:r>
            <a:r>
              <a:rPr lang="en-US" b="0" dirty="0"/>
              <a:t>Lets see how the </a:t>
            </a:r>
            <a:r>
              <a:rPr lang="en-US" b="0" dirty="0" err="1"/>
              <a:t>eBPF</a:t>
            </a:r>
            <a:r>
              <a:rPr lang="en-US" b="0" dirty="0"/>
              <a:t> programs are compiled, loaded and executed in the kernel.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The </a:t>
            </a:r>
            <a:r>
              <a:rPr lang="en-US" b="0" dirty="0" err="1"/>
              <a:t>eBPF</a:t>
            </a:r>
            <a:r>
              <a:rPr lang="en-US" b="0" dirty="0"/>
              <a:t> programs are written, and compiled into something called </a:t>
            </a:r>
            <a:r>
              <a:rPr lang="en-US" b="0" dirty="0" err="1"/>
              <a:t>eBPF</a:t>
            </a:r>
            <a:r>
              <a:rPr lang="en-US" b="0" dirty="0"/>
              <a:t> bytecode: </a:t>
            </a:r>
          </a:p>
          <a:p>
            <a:pPr marL="0" indent="0">
              <a:buFontTx/>
              <a:buNone/>
            </a:pPr>
            <a:r>
              <a:rPr lang="en-US" b="0" dirty="0"/>
              <a:t>     1) Then the </a:t>
            </a:r>
            <a:r>
              <a:rPr lang="en-US" b="1" dirty="0"/>
              <a:t>verifier analyzes the </a:t>
            </a:r>
            <a:r>
              <a:rPr lang="en-US" b="1" dirty="0" err="1"/>
              <a:t>eBPF</a:t>
            </a:r>
            <a:r>
              <a:rPr lang="en-US" b="1" dirty="0"/>
              <a:t> bytecode </a:t>
            </a:r>
            <a:r>
              <a:rPr lang="en-US" b="0" dirty="0"/>
              <a:t>to make sure the </a:t>
            </a:r>
            <a:r>
              <a:rPr lang="en-US" b="1" dirty="0"/>
              <a:t>safety of the kernel</a:t>
            </a:r>
          </a:p>
          <a:p>
            <a:pPr marL="0" indent="0">
              <a:buFontTx/>
              <a:buNone/>
            </a:pPr>
            <a:r>
              <a:rPr lang="en-US" b="0" dirty="0"/>
              <a:t>     2) The </a:t>
            </a:r>
            <a:r>
              <a:rPr lang="en-US" b="1" dirty="0"/>
              <a:t>JIT compiler </a:t>
            </a:r>
            <a:r>
              <a:rPr lang="en-US" b="0" dirty="0"/>
              <a:t>will translate the verified </a:t>
            </a:r>
            <a:r>
              <a:rPr lang="en-US" b="1" dirty="0" err="1"/>
              <a:t>eBPF</a:t>
            </a:r>
            <a:r>
              <a:rPr lang="en-US" b="1" dirty="0"/>
              <a:t> bytecode</a:t>
            </a:r>
            <a:r>
              <a:rPr lang="en-US" b="0" dirty="0"/>
              <a:t> into </a:t>
            </a:r>
            <a:r>
              <a:rPr lang="en-US" b="1" dirty="0"/>
              <a:t>native machine instructions</a:t>
            </a:r>
          </a:p>
          <a:p>
            <a:pPr marL="0" indent="0">
              <a:buFontTx/>
              <a:buNone/>
            </a:pPr>
            <a:r>
              <a:rPr lang="en-US" b="1" dirty="0"/>
              <a:t>     3) Maps will help in transfer the data between user space and kernel space</a:t>
            </a:r>
          </a:p>
          <a:p>
            <a:pPr marL="0" indent="0">
              <a:buFontTx/>
              <a:buNone/>
            </a:pPr>
            <a:endParaRPr lang="en-US" b="1" dirty="0"/>
          </a:p>
          <a:p>
            <a:pPr marL="0" indent="0">
              <a:buFontTx/>
              <a:buNone/>
            </a:pPr>
            <a:r>
              <a:rPr lang="en-US" b="1" dirty="0"/>
              <a:t>- Let’s visit the key components one by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31AE8-B4E8-4479-B4F6-407B1988714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179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31AE8-B4E8-4479-B4F6-407B1988714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095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672D-5A9E-F4F6-81EA-021C58501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50F42-BCB8-3B48-9ABB-FD995BC46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DDC6F-3F79-3F24-301B-AD160895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6AFE-5601-4A66-AA4F-1D451EF99816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42465-9847-AE72-4326-7B9882D5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1C872-F577-CE48-AD8F-71BA3EB2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C539-CCD0-424A-B741-7B664D1BA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553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03C2-CF55-E82B-B41E-7E6AC111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7DAB9-558E-A22D-4AB1-6BEA2BE8D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A3AC0-3571-ECB8-8A54-075B4F85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6AFE-5601-4A66-AA4F-1D451EF99816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389EF-807F-9ED7-E5A8-1353E51D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1C7E3-962D-A1E5-610C-7A80E82E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C539-CCD0-424A-B741-7B664D1BA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994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04420-FD68-E449-1D96-7FA2A8C65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96E05-205F-6E90-2AEB-F01D21C1E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7271B-7751-9A20-62C3-6B48B6522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6AFE-5601-4A66-AA4F-1D451EF99816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24B06-5055-84CF-3EE9-83E18176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05057-6619-2EEC-BFC9-3DC272A8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C539-CCD0-424A-B741-7B664D1BA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449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F23FC-9DC5-3465-19FB-DDF46597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94A9-6008-A719-1B77-423F84CC9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07266-5C86-A157-0C7E-D3C4350D6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1FD02-1B25-9C50-AF17-48BB72FAB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6AFE-5601-4A66-AA4F-1D451EF99816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CC14E-1276-EE73-96D2-68CA2368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3EC29-F262-82D7-BC08-831EA3AF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C539-CCD0-424A-B741-7B664D1BA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445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F118-AB5C-658A-C14A-DCD33755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EC2E6-AB3E-9CEF-CAAB-7DDD4EE56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59C1C-8B3E-E9A1-D009-0C7D3285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59735A-5D2B-D4DB-4E78-3F071C233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EAAB4-F39A-DCFD-0DFF-FA048EFF8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30147-BEB8-B5D0-BF83-D30E2A2F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6AFE-5601-4A66-AA4F-1D451EF99816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C91FD-2F21-7104-B7AD-44378DCD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870AD-99AF-4F34-B454-58DBDAE2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C539-CCD0-424A-B741-7B664D1BA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94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6B43B-6E38-D652-0E65-17567B63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7B42B-2C0D-6EB0-CE5F-84B618C49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6AFE-5601-4A66-AA4F-1D451EF99816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5CED9-2F89-8D4B-E539-DF0DB08A2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AB1C7-EFAE-B4FE-9523-68BBF524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C539-CCD0-424A-B741-7B664D1BA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107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CE7E9-BBE6-9FD4-5298-5979F539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6AFE-5601-4A66-AA4F-1D451EF99816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A3FA06-9C7D-D035-136E-1F2A1B16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DCBEE-BF41-346C-38C9-995C5082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C539-CCD0-424A-B741-7B664D1BA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346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0446-94BA-9D43-B384-A6B916025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72CAB-D647-6AF7-A26C-073E6584E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F9645-0910-0676-EF22-79CF654C1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7BFD7-DFCF-646F-84B8-36CA4D94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6AFE-5601-4A66-AA4F-1D451EF99816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A7DCC-977A-D0C2-4C76-E4D11BBD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1EB76-5BA2-1749-7412-CCD2B887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C539-CCD0-424A-B741-7B664D1BA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51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07D37-4B80-6C9A-3EA7-32D7A426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83413F-1AC5-39DB-C4BF-E3208C93B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512B4-93B7-A068-BA56-F1792FB41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791B0-159D-E9A9-E7A3-10AC25714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6AFE-5601-4A66-AA4F-1D451EF99816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68A47-DDB8-B22D-802A-BA5A98F1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C368B-4BFD-7845-2C7A-7008BA1E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C539-CCD0-424A-B741-7B664D1BA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1540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433E2-6078-9CB4-BA57-CD03619A3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4BE53-FC11-5763-9497-89B6BE26D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0DB91-6082-3898-7F37-8DF1D9F6D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6AFE-5601-4A66-AA4F-1D451EF99816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4D91C-4602-EA47-5A36-96E420A7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C0EAE-4BDA-1C8C-5452-7C8A72A9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C539-CCD0-424A-B741-7B664D1BA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406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DFA78-9529-0FF4-9B36-1F6D78BA9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3CB45-8219-0F0F-47BE-317037B2E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D2ADD-5D53-A240-C694-615ACB8D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6AFE-5601-4A66-AA4F-1D451EF99816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D11ED-110F-C289-89FE-B99A77E1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FF5B9-FF2E-49B9-E2B4-514D26AD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C539-CCD0-424A-B741-7B664D1BA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2405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88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70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C7EF0-F87A-DFF7-93B1-B09DBF786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427D9-D8D4-1422-7FC1-4E5C761CF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159C4-0427-9026-C4AB-E0361474C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A6AFE-5601-4A66-AA4F-1D451EF99816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A3BCE-F001-89FB-13D9-45BA5460E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89345-8819-5AD6-11B6-B2EAE39F1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3C539-CCD0-424A-B741-7B664D1BA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32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33">
                <a:solidFill>
                  <a:schemeClr val="dk2"/>
                </a:solidFill>
              </a:defRPr>
            </a:lvl1pPr>
            <a:lvl2pPr lvl="1" algn="r" rtl="0">
              <a:buNone/>
              <a:defRPr sz="1333">
                <a:solidFill>
                  <a:schemeClr val="dk2"/>
                </a:solidFill>
              </a:defRPr>
            </a:lvl2pPr>
            <a:lvl3pPr lvl="2" algn="r" rtl="0">
              <a:buNone/>
              <a:defRPr sz="1333">
                <a:solidFill>
                  <a:schemeClr val="dk2"/>
                </a:solidFill>
              </a:defRPr>
            </a:lvl3pPr>
            <a:lvl4pPr lvl="3" algn="r" rtl="0">
              <a:buNone/>
              <a:defRPr sz="1333">
                <a:solidFill>
                  <a:schemeClr val="dk2"/>
                </a:solidFill>
              </a:defRPr>
            </a:lvl4pPr>
            <a:lvl5pPr lvl="4" algn="r" rtl="0">
              <a:buNone/>
              <a:defRPr sz="1333">
                <a:solidFill>
                  <a:schemeClr val="dk2"/>
                </a:solidFill>
              </a:defRPr>
            </a:lvl5pPr>
            <a:lvl6pPr lvl="5" algn="r" rtl="0">
              <a:buNone/>
              <a:defRPr sz="1333">
                <a:solidFill>
                  <a:schemeClr val="dk2"/>
                </a:solidFill>
              </a:defRPr>
            </a:lvl6pPr>
            <a:lvl7pPr lvl="6" algn="r" rtl="0">
              <a:buNone/>
              <a:defRPr sz="1333">
                <a:solidFill>
                  <a:schemeClr val="dk2"/>
                </a:solidFill>
              </a:defRPr>
            </a:lvl7pPr>
            <a:lvl8pPr lvl="7" algn="r" rtl="0">
              <a:buNone/>
              <a:defRPr sz="1333">
                <a:solidFill>
                  <a:schemeClr val="dk2"/>
                </a:solidFill>
              </a:defRPr>
            </a:lvl8pPr>
            <a:lvl9pPr lvl="8" algn="r" rtl="0">
              <a:buNone/>
              <a:defRPr sz="1333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8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xiith.i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ovisor/bc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4.png"/><Relationship Id="rId5" Type="http://schemas.openxmlformats.org/officeDocument/2006/relationships/hyperlink" Target="https://github.com/libbpf/libbpf" TargetMode="External"/><Relationship Id="rId4" Type="http://schemas.openxmlformats.org/officeDocument/2006/relationships/hyperlink" Target="https://github.com/cilium/ebp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mesofisrael.com/israel-pushes-ahead-with-tender-for-massive-cloud-based-data-center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www.brendangregg.com/ebpf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manpages.ubuntu.com/manpages/focal/en/man7/bpf-helpers.7.html" TargetMode="External"/><Relationship Id="rId3" Type="http://schemas.openxmlformats.org/officeDocument/2006/relationships/hyperlink" Target="https://medium.com/@megawan/writing-compiling-and-loading-ebpf-program-7b0efa014142" TargetMode="External"/><Relationship Id="rId7" Type="http://schemas.openxmlformats.org/officeDocument/2006/relationships/hyperlink" Target="https://github.com/gojue/ebpf-slide" TargetMode="External"/><Relationship Id="rId2" Type="http://schemas.openxmlformats.org/officeDocument/2006/relationships/hyperlink" Target="https://lwn.net/Articles/794934/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www.datadoghq.com/blog/xdp-intro/#xdp_runnergo" TargetMode="External"/><Relationship Id="rId5" Type="http://schemas.openxmlformats.org/officeDocument/2006/relationships/hyperlink" Target="https://github.com/xdp-project/xdp-tutorial" TargetMode="External"/><Relationship Id="rId10" Type="http://schemas.openxmlformats.org/officeDocument/2006/relationships/hyperlink" Target="https://www.kernel.org/doc/html/v6.2/bpf/" TargetMode="External"/><Relationship Id="rId4" Type="http://schemas.openxmlformats.org/officeDocument/2006/relationships/hyperlink" Target="https://www.infoq.com/articles/gentle-linux-ebpf-introduction/" TargetMode="External"/><Relationship Id="rId9" Type="http://schemas.openxmlformats.org/officeDocument/2006/relationships/hyperlink" Target="https://github.com/zoidbergwill/awesome-ebp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8602"/>
            <a:ext cx="9144000" cy="2387600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Introduction to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eBPF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(A Hands-on Tutorial)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3164" y="3168401"/>
            <a:ext cx="7865327" cy="224120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Ranjitha K (PhD),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K Shiv Kumar (PhD),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Dept. of CSE,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IIT Hyderabad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https://www.netxiith.in/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3404B-B377-B1EE-BF06-78C29ED3C3B9}"/>
              </a:ext>
            </a:extLst>
          </p:cNvPr>
          <p:cNvSpPr txBox="1"/>
          <p:nvPr/>
        </p:nvSpPr>
        <p:spPr>
          <a:xfrm>
            <a:off x="215152" y="6369441"/>
            <a:ext cx="10609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Credits : Based on slides/talks from Priyanka Naik (IBM IRL), Thomas Graf (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Isovalent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) and Internet sources, ebpf.io</a:t>
            </a:r>
            <a:endParaRPr lang="en-IN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8" name="Picture 4" descr="IIT Hyderabad - Wikipedia">
            <a:extLst>
              <a:ext uri="{FF2B5EF4-FFF2-40B4-BE49-F238E27FC236}">
                <a16:creationId xmlns:a16="http://schemas.microsoft.com/office/drawing/2014/main" id="{6601437A-6D52-3108-71A3-5612764C9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431" y="36576"/>
            <a:ext cx="1205801" cy="132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A5F2E81A-0028-14D8-2741-61851F3B5D6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F8E73E-3B19-B7F3-0DBE-4A74903AA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1405727"/>
            <a:ext cx="9546336" cy="51594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FD24510-E6F7-D49F-A5FC-F987E60BC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/>
          <a:lstStyle/>
          <a:p>
            <a:pPr algn="ctr"/>
            <a:r>
              <a:rPr lang="en-GB" sz="3600" dirty="0">
                <a:latin typeface="Helvetica"/>
                <a:cs typeface="Helvetica"/>
              </a:rPr>
              <a:t>Executing an </a:t>
            </a:r>
            <a:r>
              <a:rPr lang="en-GB" sz="3600" dirty="0" err="1">
                <a:latin typeface="Helvetica"/>
                <a:cs typeface="Helvetica"/>
              </a:rPr>
              <a:t>eBPF</a:t>
            </a:r>
            <a:r>
              <a:rPr lang="en-GB" sz="3600" dirty="0">
                <a:latin typeface="Helvetica"/>
                <a:cs typeface="Helvetica"/>
              </a:rPr>
              <a:t> program</a:t>
            </a:r>
            <a:endParaRPr lang="en-GB" sz="3600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43060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CB03-0472-C8BA-CFE6-0D4562D5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3600">
                <a:solidFill>
                  <a:srgbClr val="351C7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eBPF program</a:t>
            </a:r>
            <a:endParaRPr lang="en-GB" sz="3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7EC5D512-CABF-3BEF-A151-1AF3E7866E8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5CB6FE-15DC-078F-ECB5-619875E46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1405727"/>
            <a:ext cx="9546336" cy="5159436"/>
          </a:xfrm>
          <a:prstGeom prst="rect">
            <a:avLst/>
          </a:prstGeom>
        </p:spPr>
      </p:pic>
      <p:sp>
        <p:nvSpPr>
          <p:cNvPr id="5" name="Google Shape;310;p36">
            <a:extLst>
              <a:ext uri="{FF2B5EF4-FFF2-40B4-BE49-F238E27FC236}">
                <a16:creationId xmlns:a16="http://schemas.microsoft.com/office/drawing/2014/main" id="{78919478-1631-3707-873D-CA6BD504D305}"/>
              </a:ext>
            </a:extLst>
          </p:cNvPr>
          <p:cNvSpPr/>
          <p:nvPr/>
        </p:nvSpPr>
        <p:spPr>
          <a:xfrm>
            <a:off x="81068" y="633241"/>
            <a:ext cx="4637236" cy="1632299"/>
          </a:xfrm>
          <a:prstGeom prst="wedgeEllipseCallout">
            <a:avLst>
              <a:gd name="adj1" fmla="val -16891"/>
              <a:gd name="adj2" fmla="val 68093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Restricted C lang.</a:t>
            </a:r>
          </a:p>
          <a:p>
            <a:pPr marL="342900" indent="-342900">
              <a:buFontTx/>
              <a:buChar char="-"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Bounded loops</a:t>
            </a:r>
          </a:p>
          <a:p>
            <a:pPr marL="342900" indent="-342900">
              <a:buFontTx/>
              <a:buChar char="-"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Limited kernel functions</a:t>
            </a:r>
          </a:p>
          <a:p>
            <a:pPr marL="342900" indent="-342900">
              <a:buFontTx/>
              <a:buChar char="-"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No floating point</a:t>
            </a:r>
          </a:p>
        </p:txBody>
      </p:sp>
    </p:spTree>
    <p:extLst>
      <p:ext uri="{BB962C8B-B14F-4D97-AF65-F5344CB8AC3E}">
        <p14:creationId xmlns:p14="http://schemas.microsoft.com/office/powerpoint/2010/main" val="183698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AF61-1A57-9CBB-866A-5C32C65E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err="1">
                <a:latin typeface="Helvetica" panose="020B0604020202020204" pitchFamily="34" charset="0"/>
                <a:cs typeface="Helvetica" panose="020B0604020202020204" pitchFamily="34" charset="0"/>
              </a:rPr>
              <a:t>eBPF</a:t>
            </a: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 program</a:t>
            </a:r>
            <a:endParaRPr lang="en-IN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8391A-B750-E106-08E3-3F9EF3BE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12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84A31-5337-46B4-F577-86C97998EC40}"/>
              </a:ext>
            </a:extLst>
          </p:cNvPr>
          <p:cNvSpPr txBox="1"/>
          <p:nvPr/>
        </p:nvSpPr>
        <p:spPr>
          <a:xfrm>
            <a:off x="966651" y="2468879"/>
            <a:ext cx="3187338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Only bounded loops allowed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95EB9-12B0-A2DF-E98F-8D93ECB30F20}"/>
              </a:ext>
            </a:extLst>
          </p:cNvPr>
          <p:cNvSpPr txBox="1"/>
          <p:nvPr/>
        </p:nvSpPr>
        <p:spPr>
          <a:xfrm>
            <a:off x="988421" y="5633057"/>
            <a:ext cx="3187338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Floating point operations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F9E40C-42D8-C153-6F99-A1E06E030B57}"/>
              </a:ext>
            </a:extLst>
          </p:cNvPr>
          <p:cNvSpPr txBox="1"/>
          <p:nvPr/>
        </p:nvSpPr>
        <p:spPr>
          <a:xfrm>
            <a:off x="988421" y="4406540"/>
            <a:ext cx="3187338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Limited function calls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A4A3D7-B3BC-2035-5C78-C78F3DFA83EA}"/>
              </a:ext>
            </a:extLst>
          </p:cNvPr>
          <p:cNvSpPr txBox="1"/>
          <p:nvPr/>
        </p:nvSpPr>
        <p:spPr>
          <a:xfrm>
            <a:off x="8344445" y="2468879"/>
            <a:ext cx="3317966" cy="9233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dirty="0">
                <a:latin typeface="Calibri" panose="020F0502020204030204" pitchFamily="34" charset="0"/>
                <a:cs typeface="Calibri" panose="020F0502020204030204" pitchFamily="34" charset="0"/>
              </a:rPr>
              <a:t>for (int i=0; i &lt; 10; i++) {</a:t>
            </a:r>
          </a:p>
          <a:p>
            <a:r>
              <a:rPr lang="nn-NO" dirty="0">
                <a:latin typeface="Calibri" panose="020F0502020204030204" pitchFamily="34" charset="0"/>
                <a:cs typeface="Calibri" panose="020F0502020204030204" pitchFamily="34" charset="0"/>
              </a:rPr>
              <a:t>     bpf_printk("Looping %d", i);</a:t>
            </a:r>
          </a:p>
          <a:p>
            <a:r>
              <a:rPr lang="nn-NO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A9C58B-74DA-7FC0-310A-96A9608D86C9}"/>
              </a:ext>
            </a:extLst>
          </p:cNvPr>
          <p:cNvSpPr txBox="1"/>
          <p:nvPr/>
        </p:nvSpPr>
        <p:spPr>
          <a:xfrm>
            <a:off x="4720047" y="2468879"/>
            <a:ext cx="3317966" cy="9233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dirty="0">
                <a:latin typeface="Calibri" panose="020F0502020204030204" pitchFamily="34" charset="0"/>
                <a:cs typeface="Calibri" panose="020F0502020204030204" pitchFamily="34" charset="0"/>
              </a:rPr>
              <a:t>for (int i=0; i &lt; N; i++) {</a:t>
            </a:r>
          </a:p>
          <a:p>
            <a:r>
              <a:rPr lang="nn-NO" dirty="0">
                <a:latin typeface="Calibri" panose="020F0502020204030204" pitchFamily="34" charset="0"/>
                <a:cs typeface="Calibri" panose="020F0502020204030204" pitchFamily="34" charset="0"/>
              </a:rPr>
              <a:t>     bpf_printk("Looping %d", i);</a:t>
            </a:r>
          </a:p>
          <a:p>
            <a:r>
              <a:rPr lang="nn-NO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DADDA04E-09C6-C924-817D-5447C269A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27038" y="1832944"/>
            <a:ext cx="1153886" cy="763599"/>
          </a:xfrm>
          <a:prstGeom prst="rect">
            <a:avLst/>
          </a:prstGeom>
        </p:spPr>
      </p:pic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6C052268-461D-6300-E0B4-CA9945FAAF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1832943"/>
            <a:ext cx="914400" cy="76360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69F6A687-CD12-BE26-7EB7-8AD192672A9A}"/>
              </a:ext>
            </a:extLst>
          </p:cNvPr>
          <p:cNvSpPr/>
          <p:nvPr/>
        </p:nvSpPr>
        <p:spPr>
          <a:xfrm>
            <a:off x="6010656" y="2468879"/>
            <a:ext cx="457200" cy="35269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643BEE-DEAA-9A2C-EFD7-38BAFA87E138}"/>
              </a:ext>
            </a:extLst>
          </p:cNvPr>
          <p:cNvSpPr txBox="1"/>
          <p:nvPr/>
        </p:nvSpPr>
        <p:spPr>
          <a:xfrm>
            <a:off x="4728754" y="3927562"/>
            <a:ext cx="3317966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 helper Functions are: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bpf_map_lookup_elem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bpf_map_update_elem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bpf_trace_printk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Graphic 21" descr="Close with solid fill">
            <a:extLst>
              <a:ext uri="{FF2B5EF4-FFF2-40B4-BE49-F238E27FC236}">
                <a16:creationId xmlns:a16="http://schemas.microsoft.com/office/drawing/2014/main" id="{E74B175E-8A02-56F8-9DD0-A9F31ECA61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96789" y="5666755"/>
            <a:ext cx="914400" cy="7636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4B92808-618B-5255-3444-AC2E14654DF8}"/>
              </a:ext>
            </a:extLst>
          </p:cNvPr>
          <p:cNvSpPr txBox="1"/>
          <p:nvPr/>
        </p:nvSpPr>
        <p:spPr>
          <a:xfrm>
            <a:off x="548640" y="1528354"/>
            <a:ext cx="3627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Restricted C Language: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12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CB03-0472-C8BA-CFE6-0D4562D5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3600" dirty="0">
                <a:solidFill>
                  <a:srgbClr val="351C7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eBPF compiler toolchain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A51E3-BACC-4BE5-5181-F404C37983E0}"/>
              </a:ext>
            </a:extLst>
          </p:cNvPr>
          <p:cNvSpPr txBox="1"/>
          <p:nvPr/>
        </p:nvSpPr>
        <p:spPr>
          <a:xfrm>
            <a:off x="14159" y="6545764"/>
            <a:ext cx="1217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bcc:</a:t>
            </a:r>
            <a:r>
              <a:rPr lang="en-US" sz="1200"/>
              <a:t> </a:t>
            </a:r>
            <a:r>
              <a:rPr lang="en-US" sz="1200">
                <a:hlinkClick r:id="rId3"/>
              </a:rPr>
              <a:t>https://github.com/iovisor/bcc</a:t>
            </a:r>
            <a:r>
              <a:rPr lang="en-US" sz="1200"/>
              <a:t>, </a:t>
            </a:r>
            <a:r>
              <a:rPr lang="en-US" sz="1200" b="1"/>
              <a:t>Go: </a:t>
            </a:r>
            <a:r>
              <a:rPr lang="en-US" sz="1200">
                <a:hlinkClick r:id="rId4"/>
              </a:rPr>
              <a:t>https://github.com/cilium/ebpf</a:t>
            </a:r>
            <a:r>
              <a:rPr lang="en-US" sz="1200"/>
              <a:t>, </a:t>
            </a:r>
            <a:r>
              <a:rPr lang="en-US" sz="1200" b="1"/>
              <a:t>C/C++: </a:t>
            </a:r>
            <a:r>
              <a:rPr lang="en-US" sz="1200">
                <a:hlinkClick r:id="rId5"/>
              </a:rPr>
              <a:t>https://github.com/libbpf/libbpf</a:t>
            </a:r>
            <a:endParaRPr lang="en-IN" sz="120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29FCE90-864F-C910-2992-142B25D8F52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7235CC-9474-4783-ECB4-94F119153B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128" y="1405727"/>
            <a:ext cx="9546336" cy="5159436"/>
          </a:xfrm>
          <a:prstGeom prst="rect">
            <a:avLst/>
          </a:prstGeom>
        </p:spPr>
      </p:pic>
      <p:sp>
        <p:nvSpPr>
          <p:cNvPr id="3" name="Google Shape;310;p36">
            <a:extLst>
              <a:ext uri="{FF2B5EF4-FFF2-40B4-BE49-F238E27FC236}">
                <a16:creationId xmlns:a16="http://schemas.microsoft.com/office/drawing/2014/main" id="{A4E3B9C8-F10F-EA1B-43FE-ECF5164BEA63}"/>
              </a:ext>
            </a:extLst>
          </p:cNvPr>
          <p:cNvSpPr/>
          <p:nvPr/>
        </p:nvSpPr>
        <p:spPr>
          <a:xfrm>
            <a:off x="2468028" y="1127017"/>
            <a:ext cx="3256266" cy="1219703"/>
          </a:xfrm>
          <a:prstGeom prst="wedgeEllipseCallout">
            <a:avLst>
              <a:gd name="adj1" fmla="val -28696"/>
              <a:gd name="adj2" fmla="val 72496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Bcc, </a:t>
            </a:r>
          </a:p>
          <a:p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ebpf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-go, </a:t>
            </a:r>
            <a:r>
              <a:rPr lang="en-I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libbpf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99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7B6CB-4EF7-029C-33FA-58C88A31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14</a:t>
            </a:fld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69FECA3-E122-FA68-96DD-17479A19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/>
          <a:lstStyle/>
          <a:p>
            <a:pPr algn="ctr"/>
            <a:r>
              <a:rPr lang="en" sz="3600" dirty="0">
                <a:solidFill>
                  <a:srgbClr val="351C7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eBPF compiler toolchain (Contd…)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6D39828-B9DB-CF27-98BD-750A95873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7" y="1595298"/>
            <a:ext cx="5512517" cy="227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AD460C8A-7B0B-5B4E-16B1-09FCD73DE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5" y="4075884"/>
            <a:ext cx="5055275" cy="266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185B9BF9-A7FE-8CCC-1B10-FE25C9347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339" y="1356966"/>
            <a:ext cx="5261436" cy="255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E44AFF-6AE5-BB5F-A214-C8157B8B3981}"/>
              </a:ext>
            </a:extLst>
          </p:cNvPr>
          <p:cNvSpPr txBox="1"/>
          <p:nvPr/>
        </p:nvSpPr>
        <p:spPr>
          <a:xfrm>
            <a:off x="100147" y="3803358"/>
            <a:ext cx="43803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Toolchain with ‘python’ library support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58F98E-2670-E551-A2AE-34B6A5DD9D90}"/>
              </a:ext>
            </a:extLst>
          </p:cNvPr>
          <p:cNvSpPr txBox="1"/>
          <p:nvPr/>
        </p:nvSpPr>
        <p:spPr>
          <a:xfrm>
            <a:off x="7711458" y="3864317"/>
            <a:ext cx="40478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Toolchain with C/C++ library support</a:t>
            </a:r>
            <a:endParaRPr lang="en-IN" sz="20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A3D34F-5325-8244-21BC-6A06C02883D3}"/>
              </a:ext>
            </a:extLst>
          </p:cNvPr>
          <p:cNvSpPr txBox="1"/>
          <p:nvPr/>
        </p:nvSpPr>
        <p:spPr>
          <a:xfrm>
            <a:off x="8865280" y="5833692"/>
            <a:ext cx="23165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Toolchain with ‘Go’ library support</a:t>
            </a:r>
            <a:endParaRPr lang="en-IN" sz="20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00470FE-6C2B-78EB-D727-2F34C4A173CC}"/>
              </a:ext>
            </a:extLst>
          </p:cNvPr>
          <p:cNvSpPr/>
          <p:nvPr/>
        </p:nvSpPr>
        <p:spPr>
          <a:xfrm>
            <a:off x="6449568" y="1344774"/>
            <a:ext cx="5512517" cy="2556561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809E85-A0DA-A724-9160-A487C9A29880}"/>
              </a:ext>
            </a:extLst>
          </p:cNvPr>
          <p:cNvSpPr txBox="1"/>
          <p:nvPr/>
        </p:nvSpPr>
        <p:spPr>
          <a:xfrm>
            <a:off x="10436371" y="1000267"/>
            <a:ext cx="1353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effectLst/>
              </a:rPr>
              <a:t>Our Focus</a:t>
            </a:r>
            <a:endParaRPr lang="en-IN" dirty="0">
              <a:solidFill>
                <a:srgbClr val="FF0000"/>
              </a:solidFill>
              <a:effectLst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FA59A7-C521-C76E-3BD3-0347C32B1E57}"/>
              </a:ext>
            </a:extLst>
          </p:cNvPr>
          <p:cNvSpPr/>
          <p:nvPr/>
        </p:nvSpPr>
        <p:spPr>
          <a:xfrm>
            <a:off x="3718561" y="4173420"/>
            <a:ext cx="5207680" cy="2640291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AD68E0-CDC1-D503-1E46-69BF7B50C489}"/>
              </a:ext>
            </a:extLst>
          </p:cNvPr>
          <p:cNvSpPr/>
          <p:nvPr/>
        </p:nvSpPr>
        <p:spPr>
          <a:xfrm>
            <a:off x="100147" y="1508139"/>
            <a:ext cx="5467198" cy="239778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7EA314-6CBD-C810-BD9B-88485D04A1CE}"/>
              </a:ext>
            </a:extLst>
          </p:cNvPr>
          <p:cNvSpPr txBox="1"/>
          <p:nvPr/>
        </p:nvSpPr>
        <p:spPr>
          <a:xfrm>
            <a:off x="231648" y="1441277"/>
            <a:ext cx="293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 err="1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eBPF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programs embedded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88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CB03-0472-C8BA-CFE6-0D4562D5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3600" dirty="0">
                <a:solidFill>
                  <a:srgbClr val="351C7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eBPF Bytecode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FA4D813-FB35-6E25-61C1-380C490A808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A56CB9-A2F5-6272-8112-D98029739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1405727"/>
            <a:ext cx="9546336" cy="5159436"/>
          </a:xfrm>
          <a:prstGeom prst="rect">
            <a:avLst/>
          </a:prstGeom>
        </p:spPr>
      </p:pic>
      <p:sp>
        <p:nvSpPr>
          <p:cNvPr id="3" name="Google Shape;310;p36">
            <a:extLst>
              <a:ext uri="{FF2B5EF4-FFF2-40B4-BE49-F238E27FC236}">
                <a16:creationId xmlns:a16="http://schemas.microsoft.com/office/drawing/2014/main" id="{A4E3B9C8-F10F-EA1B-43FE-ECF5164BEA63}"/>
              </a:ext>
            </a:extLst>
          </p:cNvPr>
          <p:cNvSpPr/>
          <p:nvPr/>
        </p:nvSpPr>
        <p:spPr>
          <a:xfrm>
            <a:off x="3289611" y="1255776"/>
            <a:ext cx="4348974" cy="1090944"/>
          </a:xfrm>
          <a:prstGeom prst="wedgeEllipseCallout">
            <a:avLst>
              <a:gd name="adj1" fmla="val -17681"/>
              <a:gd name="adj2" fmla="val 6498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Bytecode specs:</a:t>
            </a:r>
          </a:p>
          <a:p>
            <a:pPr marL="342900" indent="-342900">
              <a:buFontTx/>
              <a:buChar char="-"/>
            </a:pP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64 bits instr., </a:t>
            </a:r>
          </a:p>
          <a:p>
            <a:pPr marL="342900" indent="-342900">
              <a:buFontTx/>
              <a:buChar char="-"/>
            </a:pP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11 registers R0-R10</a:t>
            </a:r>
          </a:p>
        </p:txBody>
      </p:sp>
    </p:spTree>
    <p:extLst>
      <p:ext uri="{BB962C8B-B14F-4D97-AF65-F5344CB8AC3E}">
        <p14:creationId xmlns:p14="http://schemas.microsoft.com/office/powerpoint/2010/main" val="70478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7C3C-5249-F9C2-21FA-7239437D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err="1">
                <a:latin typeface="Helvetica" panose="020B0604020202020204" pitchFamily="34" charset="0"/>
                <a:cs typeface="Helvetica" panose="020B0604020202020204" pitchFamily="34" charset="0"/>
              </a:rPr>
              <a:t>eBPF</a:t>
            </a: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 bytecode (</a:t>
            </a:r>
            <a:r>
              <a:rPr lang="en-US" sz="3600" dirty="0" err="1">
                <a:latin typeface="Helvetica" panose="020B0604020202020204" pitchFamily="34" charset="0"/>
                <a:cs typeface="Helvetica" panose="020B0604020202020204" pitchFamily="34" charset="0"/>
              </a:rPr>
              <a:t>Contd</a:t>
            </a: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…)</a:t>
            </a:r>
            <a:endParaRPr lang="en-IN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5C8BD-F17E-3640-131D-C31FE87C1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00" y="1536633"/>
            <a:ext cx="11360800" cy="482497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eBPF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is a RISC register machine with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11 registers of size 64-bit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R0: return value from function calls, and exit value for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eBPF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programs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R1 - R5: arguments for function calls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R6 - R9: callee saved registers that function calls will preserve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R10: read-only frame pointer to access stack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8 instruction classes (BPF_LD, BPF_ST, BPF_ALU, BPF_JMP, etc.)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97746-D046-1D26-1432-A797BAD6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507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51A40-091D-1644-8006-21BF2EC7F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How the bytecode looks like.?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CDC7E-E981-6AE3-8F5C-6EF62DD6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17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4B06ACF-FA4B-1769-FACC-F1E692F26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/>
          <a:lstStyle/>
          <a:p>
            <a:pPr algn="ctr"/>
            <a:r>
              <a:rPr lang="en-US" sz="3600" dirty="0" err="1">
                <a:latin typeface="Helvetica" panose="020B0604020202020204" pitchFamily="34" charset="0"/>
                <a:cs typeface="Helvetica" panose="020B0604020202020204" pitchFamily="34" charset="0"/>
              </a:rPr>
              <a:t>eBPF</a:t>
            </a: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 bytecode (</a:t>
            </a:r>
            <a:r>
              <a:rPr lang="en-US" sz="3600" dirty="0" err="1">
                <a:latin typeface="Helvetica" panose="020B0604020202020204" pitchFamily="34" charset="0"/>
                <a:cs typeface="Helvetica" panose="020B0604020202020204" pitchFamily="34" charset="0"/>
              </a:rPr>
              <a:t>Contd</a:t>
            </a: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…)</a:t>
            </a:r>
            <a:endParaRPr lang="en-IN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84AA6A3B-813C-743E-0B89-EB8D50E36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11" y="2469556"/>
            <a:ext cx="4638451" cy="173437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68596A3A-CB63-CA76-A615-46A2637FF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11" y="4627677"/>
            <a:ext cx="7633285" cy="174457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310;p36">
            <a:extLst>
              <a:ext uri="{FF2B5EF4-FFF2-40B4-BE49-F238E27FC236}">
                <a16:creationId xmlns:a16="http://schemas.microsoft.com/office/drawing/2014/main" id="{0539E61E-4709-90BB-1E61-F7921B25C87E}"/>
              </a:ext>
            </a:extLst>
          </p:cNvPr>
          <p:cNvSpPr/>
          <p:nvPr/>
        </p:nvSpPr>
        <p:spPr>
          <a:xfrm>
            <a:off x="5315873" y="1908774"/>
            <a:ext cx="4839631" cy="1308914"/>
          </a:xfrm>
          <a:prstGeom prst="wedgeEllipseCallout">
            <a:avLst>
              <a:gd name="adj1" fmla="val -51644"/>
              <a:gd name="adj2" fmla="val 55628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Just PASS the packet to the network stack for further processing</a:t>
            </a:r>
          </a:p>
        </p:txBody>
      </p:sp>
      <p:sp>
        <p:nvSpPr>
          <p:cNvPr id="8" name="Google Shape;310;p36">
            <a:extLst>
              <a:ext uri="{FF2B5EF4-FFF2-40B4-BE49-F238E27FC236}">
                <a16:creationId xmlns:a16="http://schemas.microsoft.com/office/drawing/2014/main" id="{090CA11A-5C72-A3D8-E2BE-D2CF8182929E}"/>
              </a:ext>
            </a:extLst>
          </p:cNvPr>
          <p:cNvSpPr/>
          <p:nvPr/>
        </p:nvSpPr>
        <p:spPr>
          <a:xfrm>
            <a:off x="6456980" y="3318763"/>
            <a:ext cx="4839631" cy="1308914"/>
          </a:xfrm>
          <a:prstGeom prst="wedgeEllipseCallout">
            <a:avLst>
              <a:gd name="adj1" fmla="val -51644"/>
              <a:gd name="adj2" fmla="val 55628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0: Store Reg. to memory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1: Move const. value ‘2’ to R0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2: return R0</a:t>
            </a:r>
          </a:p>
        </p:txBody>
      </p:sp>
    </p:spTree>
    <p:extLst>
      <p:ext uri="{BB962C8B-B14F-4D97-AF65-F5344CB8AC3E}">
        <p14:creationId xmlns:p14="http://schemas.microsoft.com/office/powerpoint/2010/main" val="173148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CB03-0472-C8BA-CFE6-0D4562D5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3600" dirty="0">
                <a:solidFill>
                  <a:srgbClr val="351C7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eBPF Verifier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D3A7BC39-CE4E-C82C-DEB6-2555D09250F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0E25D1-76FD-D22B-2B31-D7D849C33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1405727"/>
            <a:ext cx="9546336" cy="5159436"/>
          </a:xfrm>
          <a:prstGeom prst="rect">
            <a:avLst/>
          </a:prstGeom>
        </p:spPr>
      </p:pic>
      <p:sp>
        <p:nvSpPr>
          <p:cNvPr id="6" name="Google Shape;310;p36">
            <a:extLst>
              <a:ext uri="{FF2B5EF4-FFF2-40B4-BE49-F238E27FC236}">
                <a16:creationId xmlns:a16="http://schemas.microsoft.com/office/drawing/2014/main" id="{12060411-4563-BBC3-1795-EBC66CD0BFCA}"/>
              </a:ext>
            </a:extLst>
          </p:cNvPr>
          <p:cNvSpPr/>
          <p:nvPr/>
        </p:nvSpPr>
        <p:spPr>
          <a:xfrm>
            <a:off x="7290816" y="666519"/>
            <a:ext cx="4644080" cy="1308914"/>
          </a:xfrm>
          <a:prstGeom prst="wedgeEllipseCallout">
            <a:avLst>
              <a:gd name="adj1" fmla="val -25674"/>
              <a:gd name="adj2" fmla="val 65192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eBPF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Verifier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Analyses the bytecode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Ensures kernel safety</a:t>
            </a:r>
          </a:p>
          <a:p>
            <a:pPr marL="457200" indent="-457200">
              <a:buAutoNum type="arabicParenR"/>
            </a:pP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24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8851-8BA6-6ED8-705C-83A1357D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err="1">
                <a:latin typeface="Helvetica" panose="020B0604020202020204" pitchFamily="34" charset="0"/>
                <a:cs typeface="Helvetica" panose="020B0604020202020204" pitchFamily="34" charset="0"/>
              </a:rPr>
              <a:t>eBPF</a:t>
            </a:r>
            <a:r>
              <a:rPr lang="en-US" sz="3600">
                <a:latin typeface="Helvetica" panose="020B0604020202020204" pitchFamily="34" charset="0"/>
                <a:cs typeface="Helvetica" panose="020B0604020202020204" pitchFamily="34" charset="0"/>
              </a:rPr>
              <a:t> Verifier (</a:t>
            </a:r>
            <a:r>
              <a:rPr lang="en-US" sz="3600" err="1">
                <a:latin typeface="Helvetica" panose="020B0604020202020204" pitchFamily="34" charset="0"/>
                <a:cs typeface="Helvetica" panose="020B0604020202020204" pitchFamily="34" charset="0"/>
              </a:rPr>
              <a:t>Contd</a:t>
            </a:r>
            <a:r>
              <a:rPr lang="en-US" sz="3600">
                <a:latin typeface="Helvetica" panose="020B0604020202020204" pitchFamily="34" charset="0"/>
                <a:cs typeface="Helvetica" panose="020B0604020202020204" pitchFamily="34" charset="0"/>
              </a:rPr>
              <a:t>…)</a:t>
            </a:r>
            <a:endParaRPr lang="en-IN" sz="3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1F906-821E-3E19-1018-B22E644B5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eBPF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verifier is a part of Linux kernel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A complex code(10000+ LOC) that is responsible of safety of the Linux kernel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Few of the checks the verifier performs of the bytecode are:</a:t>
            </a:r>
          </a:p>
          <a:p>
            <a:pPr lvl="1"/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Checks if the </a:t>
            </a:r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eBPF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program runs to completion</a:t>
            </a:r>
          </a:p>
          <a:p>
            <a:pPr lvl="1"/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Detects unbounded loops and unreachable instructions</a:t>
            </a:r>
          </a:p>
          <a:p>
            <a:pPr lvl="1"/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Checks if the program is accessing out of bound memory</a:t>
            </a:r>
            <a:endParaRPr lang="en-IN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7B707-1FF8-2D0F-51BE-853F20B0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51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6613-6551-A38B-931A-2F04EF234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429" y="-32458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latin typeface="Helvetica"/>
                <a:cs typeface="Calibri Light"/>
              </a:rPr>
              <a:t>Data Centre !</a:t>
            </a:r>
            <a:endParaRPr lang="en-US" sz="3600">
              <a:latin typeface="Helvetica"/>
              <a:cs typeface="Helvetica"/>
            </a:endParaRPr>
          </a:p>
        </p:txBody>
      </p:sp>
      <p:pic>
        <p:nvPicPr>
          <p:cNvPr id="5" name="Picture 5" descr="A long hallway with rows of blue lights&#10;&#10;Description automatically generated">
            <a:extLst>
              <a:ext uri="{FF2B5EF4-FFF2-40B4-BE49-F238E27FC236}">
                <a16:creationId xmlns:a16="http://schemas.microsoft.com/office/drawing/2014/main" id="{EC3AB4C5-FC99-8351-4918-958219F16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820" y="856197"/>
            <a:ext cx="7764363" cy="48686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8AA678-7B38-B50D-7CEC-03FC2AD7BABE}"/>
              </a:ext>
            </a:extLst>
          </p:cNvPr>
          <p:cNvSpPr txBox="1"/>
          <p:nvPr/>
        </p:nvSpPr>
        <p:spPr>
          <a:xfrm>
            <a:off x="73084" y="6576085"/>
            <a:ext cx="1060973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>
                <a:ea typeface="+mn-lt"/>
                <a:cs typeface="+mn-lt"/>
                <a:hlinkClick r:id="rId3"/>
              </a:rPr>
              <a:t>Israel pushes ahead with tender for massive cloud-based data center | The Times of Israel</a:t>
            </a:r>
            <a:endParaRPr lang="en-US" sz="120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BFCF53-BFFA-6C47-FDC9-CC435C4BFAD2}"/>
              </a:ext>
            </a:extLst>
          </p:cNvPr>
          <p:cNvSpPr txBox="1"/>
          <p:nvPr/>
        </p:nvSpPr>
        <p:spPr>
          <a:xfrm>
            <a:off x="489882" y="1589293"/>
            <a:ext cx="3164237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cs typeface="Calibri"/>
              </a:rPr>
              <a:t>Thousands of racks with millions of servers</a:t>
            </a:r>
          </a:p>
          <a:p>
            <a:pPr marL="342900" indent="-342900">
              <a:buFont typeface="Arial"/>
              <a:buChar char="•"/>
            </a:pPr>
            <a:endParaRPr lang="en-US" sz="240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cs typeface="Calibri"/>
              </a:rPr>
              <a:t>Bare-metal servers</a:t>
            </a:r>
          </a:p>
          <a:p>
            <a:pPr marL="342900" indent="-342900">
              <a:buFont typeface="Arial"/>
              <a:buChar char="•"/>
            </a:pPr>
            <a:endParaRPr lang="en-US" sz="240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cs typeface="Calibri"/>
              </a:rPr>
              <a:t>Run some flavor of Linux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9D9AF9-A58A-4729-84AE-50A50716CEB5}"/>
              </a:ext>
            </a:extLst>
          </p:cNvPr>
          <p:cNvSpPr/>
          <p:nvPr/>
        </p:nvSpPr>
        <p:spPr>
          <a:xfrm>
            <a:off x="1960405" y="5962817"/>
            <a:ext cx="7965141" cy="52932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Require observability, monitoring and tracing tools</a:t>
            </a:r>
            <a:endParaRPr lang="en-US" sz="240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750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CB03-0472-C8BA-CFE6-0D4562D5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3600" dirty="0">
                <a:solidFill>
                  <a:srgbClr val="351C7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JIT Compiler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F4E7E51-9EFA-B27D-1A62-6C0F34D12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779" y="1755056"/>
            <a:ext cx="8576440" cy="4832474"/>
          </a:xfrm>
          <a:prstGeom prst="rect">
            <a:avLst/>
          </a:prstGeom>
        </p:spPr>
      </p:pic>
      <p:sp>
        <p:nvSpPr>
          <p:cNvPr id="3" name="Google Shape;310;p36">
            <a:extLst>
              <a:ext uri="{FF2B5EF4-FFF2-40B4-BE49-F238E27FC236}">
                <a16:creationId xmlns:a16="http://schemas.microsoft.com/office/drawing/2014/main" id="{A4E3B9C8-F10F-EA1B-43FE-ECF5164BEA63}"/>
              </a:ext>
            </a:extLst>
          </p:cNvPr>
          <p:cNvSpPr/>
          <p:nvPr/>
        </p:nvSpPr>
        <p:spPr>
          <a:xfrm>
            <a:off x="6448478" y="2059603"/>
            <a:ext cx="4839631" cy="1308914"/>
          </a:xfrm>
          <a:prstGeom prst="wedgeEllipseCallout">
            <a:avLst>
              <a:gd name="adj1" fmla="val -10934"/>
              <a:gd name="adj2" fmla="val 85876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JIT compiler:</a:t>
            </a:r>
          </a:p>
          <a:p>
            <a:r>
              <a:rPr lang="en-US" sz="2000" dirty="0"/>
              <a:t>- Translates </a:t>
            </a:r>
            <a:r>
              <a:rPr lang="en-US" sz="2000" dirty="0" err="1"/>
              <a:t>eBPF</a:t>
            </a:r>
            <a:r>
              <a:rPr lang="en-US" sz="2000" dirty="0"/>
              <a:t> bytecode to native instructions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38609DD-3418-2A24-6ED9-14EB0E34A47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43079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CB03-0472-C8BA-CFE6-0D4562D5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3600" dirty="0">
                <a:solidFill>
                  <a:srgbClr val="351C7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eBPF maps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F4E7E51-9EFA-B27D-1A62-6C0F34D12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779" y="1755056"/>
            <a:ext cx="8576440" cy="4832474"/>
          </a:xfrm>
          <a:prstGeom prst="rect">
            <a:avLst/>
          </a:prstGeom>
        </p:spPr>
      </p:pic>
      <p:sp>
        <p:nvSpPr>
          <p:cNvPr id="3" name="Google Shape;310;p36">
            <a:extLst>
              <a:ext uri="{FF2B5EF4-FFF2-40B4-BE49-F238E27FC236}">
                <a16:creationId xmlns:a16="http://schemas.microsoft.com/office/drawing/2014/main" id="{A4E3B9C8-F10F-EA1B-43FE-ECF5164BEA63}"/>
              </a:ext>
            </a:extLst>
          </p:cNvPr>
          <p:cNvSpPr/>
          <p:nvPr/>
        </p:nvSpPr>
        <p:spPr>
          <a:xfrm>
            <a:off x="6936770" y="5549086"/>
            <a:ext cx="4560286" cy="996678"/>
          </a:xfrm>
          <a:prstGeom prst="wedgeEllipseCallout">
            <a:avLst>
              <a:gd name="adj1" fmla="val -44575"/>
              <a:gd name="adj2" fmla="val -63215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Key-value store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Kernel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 User space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78EC928-DBFD-C502-DA1B-CA5AFBF9B3D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9069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0A86-FEAA-5506-A87A-8B0111E3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3600" dirty="0" err="1">
                <a:latin typeface="Helvetica"/>
                <a:cs typeface="Calibri Light"/>
              </a:rPr>
              <a:t>eBPF</a:t>
            </a:r>
            <a:r>
              <a:rPr lang="en-GB" sz="3600" dirty="0">
                <a:latin typeface="Helvetica"/>
                <a:cs typeface="Calibri Light"/>
              </a:rPr>
              <a:t> Maps</a:t>
            </a:r>
            <a:endParaRPr lang="en-GB" sz="3600" dirty="0">
              <a:latin typeface="Helvetica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54A28-7461-704F-35DA-895C834F1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02767" cy="290369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GB">
                <a:cs typeface="Calibri"/>
              </a:rPr>
              <a:t>Allows sharing data between kernel space and user space programs.</a:t>
            </a:r>
            <a:endParaRPr lang="en-GB"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GB">
                <a:cs typeface="Calibri"/>
              </a:rPr>
              <a:t>Generic data structure for storing different types of data</a:t>
            </a:r>
          </a:p>
          <a:p>
            <a:pPr>
              <a:lnSpc>
                <a:spcPct val="150000"/>
              </a:lnSpc>
            </a:pPr>
            <a:r>
              <a:rPr lang="en-GB">
                <a:cs typeface="Calibri"/>
              </a:rPr>
              <a:t>Collection of key-value pairs</a:t>
            </a:r>
          </a:p>
          <a:p>
            <a:pPr>
              <a:lnSpc>
                <a:spcPct val="150000"/>
              </a:lnSpc>
            </a:pPr>
            <a:r>
              <a:rPr lang="en-GB">
                <a:ea typeface="Calibri" panose="020F0502020204030204"/>
                <a:cs typeface="Calibri"/>
              </a:rPr>
              <a:t>Program returns file descriptor to the map.</a:t>
            </a:r>
            <a:endParaRPr lang="en-GB" i="1">
              <a:ea typeface="Calibri" panose="020F0502020204030204"/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5D36D11-DBE5-EABD-4649-A90E247AB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222" y="1831067"/>
            <a:ext cx="6053958" cy="3899475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503F66F-4317-625B-23C2-7CE993D75C7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45653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5EEB-C698-61B0-2E9A-B29469578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3600" dirty="0">
                <a:latin typeface="Helvetica"/>
                <a:cs typeface="Calibri Light"/>
              </a:rPr>
              <a:t>Types of maps</a:t>
            </a:r>
            <a:endParaRPr lang="en-GB" sz="3600" dirty="0">
              <a:latin typeface="Helvetica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9FC25-97D2-A22C-1FCC-46B7E1C4C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GB">
                <a:ea typeface="Calibri"/>
                <a:cs typeface="Calibri"/>
              </a:rPr>
              <a:t>BPF_MAP_TYPE_HASH</a:t>
            </a:r>
            <a:endParaRPr lang="en-US"/>
          </a:p>
          <a:p>
            <a:pPr>
              <a:lnSpc>
                <a:spcPct val="150000"/>
              </a:lnSpc>
            </a:pPr>
            <a:r>
              <a:rPr lang="en-GB" b="1">
                <a:ea typeface="Calibri"/>
                <a:cs typeface="Calibri"/>
              </a:rPr>
              <a:t>BPF_MAP_TYPE_ARRAY</a:t>
            </a:r>
          </a:p>
          <a:p>
            <a:pPr>
              <a:lnSpc>
                <a:spcPct val="150000"/>
              </a:lnSpc>
            </a:pPr>
            <a:r>
              <a:rPr lang="en-GB">
                <a:ea typeface="+mn-lt"/>
                <a:cs typeface="+mn-lt"/>
              </a:rPr>
              <a:t>BPF_MAP_TYPE_PERCPU_HASH</a:t>
            </a:r>
            <a:endParaRPr lang="en-GB"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GB" b="1">
                <a:ea typeface="+mn-lt"/>
                <a:cs typeface="+mn-lt"/>
              </a:rPr>
              <a:t>BPF_MAP_TYPE_PERCPU_ARRAY</a:t>
            </a:r>
          </a:p>
          <a:p>
            <a:pPr>
              <a:lnSpc>
                <a:spcPct val="150000"/>
              </a:lnSpc>
            </a:pPr>
            <a:r>
              <a:rPr lang="en-GB">
                <a:ea typeface="Calibri"/>
                <a:cs typeface="Calibri"/>
              </a:rPr>
              <a:t>BPF_MAP_TYPE_PROG_ARRAY</a:t>
            </a:r>
          </a:p>
          <a:p>
            <a:pPr>
              <a:lnSpc>
                <a:spcPct val="150000"/>
              </a:lnSpc>
            </a:pPr>
            <a:r>
              <a:rPr lang="en-GB">
                <a:ea typeface="+mn-lt"/>
                <a:cs typeface="+mn-lt"/>
              </a:rPr>
              <a:t>BPF_MAP_TYPE_PERF_EVNT_ARRAY</a:t>
            </a:r>
          </a:p>
          <a:p>
            <a:pPr>
              <a:lnSpc>
                <a:spcPct val="150000"/>
              </a:lnSpc>
            </a:pPr>
            <a:r>
              <a:rPr lang="en-GB">
                <a:ea typeface="+mn-lt"/>
                <a:cs typeface="+mn-lt"/>
              </a:rPr>
              <a:t>BPF_MAP_TYPE_LRU_HASH</a:t>
            </a:r>
          </a:p>
          <a:p>
            <a:pPr>
              <a:lnSpc>
                <a:spcPct val="150000"/>
              </a:lnSpc>
            </a:pPr>
            <a:r>
              <a:rPr lang="en-GB">
                <a:ea typeface="Calibri"/>
                <a:cs typeface="Calibri"/>
              </a:rPr>
              <a:t>and many more....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6DDE5-41ED-CD44-A35C-53F876EBE58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47279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AB7360-7268-2ACE-5404-231CEDC12376}"/>
              </a:ext>
            </a:extLst>
          </p:cNvPr>
          <p:cNvSpPr/>
          <p:nvPr/>
        </p:nvSpPr>
        <p:spPr>
          <a:xfrm>
            <a:off x="908276" y="2372646"/>
            <a:ext cx="7216877" cy="211319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DC2D3A-F6B1-96BA-FE05-EC5366E15048}"/>
              </a:ext>
            </a:extLst>
          </p:cNvPr>
          <p:cNvSpPr/>
          <p:nvPr/>
        </p:nvSpPr>
        <p:spPr>
          <a:xfrm>
            <a:off x="2869809" y="5101714"/>
            <a:ext cx="1337187" cy="6649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Storage Hardware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DED9014-E694-79CD-4E7F-4F5D5D0BFDF6}"/>
              </a:ext>
            </a:extLst>
          </p:cNvPr>
          <p:cNvSpPr/>
          <p:nvPr/>
        </p:nvSpPr>
        <p:spPr>
          <a:xfrm>
            <a:off x="6082292" y="5101715"/>
            <a:ext cx="1337186" cy="6649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Network Hardware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9DDBA8-282C-A7FD-14B7-2088743C46C3}"/>
              </a:ext>
            </a:extLst>
          </p:cNvPr>
          <p:cNvSpPr txBox="1"/>
          <p:nvPr/>
        </p:nvSpPr>
        <p:spPr>
          <a:xfrm rot="16200000">
            <a:off x="769992" y="2757411"/>
            <a:ext cx="1476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Linux </a:t>
            </a:r>
          </a:p>
          <a:p>
            <a:pPr algn="ctr"/>
            <a:r>
              <a:rPr lang="en-US" sz="3600"/>
              <a:t>Kernel</a:t>
            </a:r>
            <a:endParaRPr lang="en-IN" sz="36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8E48609-4C91-DF02-72C4-9E90FAB5520B}"/>
              </a:ext>
            </a:extLst>
          </p:cNvPr>
          <p:cNvSpPr/>
          <p:nvPr/>
        </p:nvSpPr>
        <p:spPr>
          <a:xfrm>
            <a:off x="2884562" y="961499"/>
            <a:ext cx="1337187" cy="41305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BAB16F2-35C4-DF05-CF82-A2BD78434261}"/>
              </a:ext>
            </a:extLst>
          </p:cNvPr>
          <p:cNvSpPr/>
          <p:nvPr/>
        </p:nvSpPr>
        <p:spPr>
          <a:xfrm>
            <a:off x="6087192" y="990996"/>
            <a:ext cx="1337187" cy="41305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CC51DB-108F-86B7-40F1-AF3C1EA7AAE4}"/>
              </a:ext>
            </a:extLst>
          </p:cNvPr>
          <p:cNvSpPr txBox="1"/>
          <p:nvPr/>
        </p:nvSpPr>
        <p:spPr>
          <a:xfrm>
            <a:off x="2682997" y="1610526"/>
            <a:ext cx="85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write()</a:t>
            </a:r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92E75D-F3B2-078D-775B-3077CA06C2D6}"/>
              </a:ext>
            </a:extLst>
          </p:cNvPr>
          <p:cNvSpPr txBox="1"/>
          <p:nvPr/>
        </p:nvSpPr>
        <p:spPr>
          <a:xfrm>
            <a:off x="3580594" y="1592519"/>
            <a:ext cx="85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read()</a:t>
            </a:r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8A92ED-821D-7077-1637-F17BC5C20680}"/>
              </a:ext>
            </a:extLst>
          </p:cNvPr>
          <p:cNvSpPr txBox="1"/>
          <p:nvPr/>
        </p:nvSpPr>
        <p:spPr>
          <a:xfrm>
            <a:off x="5403070" y="1505508"/>
            <a:ext cx="12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sendmsg</a:t>
            </a:r>
            <a:r>
              <a:rPr lang="en-US"/>
              <a:t>()</a:t>
            </a:r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A1F025-BBFC-DA1B-300E-16CEF192FB68}"/>
              </a:ext>
            </a:extLst>
          </p:cNvPr>
          <p:cNvCxnSpPr/>
          <p:nvPr/>
        </p:nvCxnSpPr>
        <p:spPr>
          <a:xfrm>
            <a:off x="3449916" y="1404049"/>
            <a:ext cx="0" cy="1492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A71AE54-0B76-0E41-7200-B7C22AE07DBD}"/>
              </a:ext>
            </a:extLst>
          </p:cNvPr>
          <p:cNvSpPr txBox="1"/>
          <p:nvPr/>
        </p:nvSpPr>
        <p:spPr>
          <a:xfrm>
            <a:off x="6819247" y="1534263"/>
            <a:ext cx="12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recvmsg</a:t>
            </a:r>
            <a:r>
              <a:rPr lang="en-US"/>
              <a:t>()</a:t>
            </a:r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AF2E58-C56A-B72A-8160-DEA705EEE382}"/>
              </a:ext>
            </a:extLst>
          </p:cNvPr>
          <p:cNvCxnSpPr>
            <a:cxnSpLocks/>
          </p:cNvCxnSpPr>
          <p:nvPr/>
        </p:nvCxnSpPr>
        <p:spPr>
          <a:xfrm>
            <a:off x="3582655" y="1374551"/>
            <a:ext cx="0" cy="1492046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F5E6613-620D-E244-3257-962B42FD334C}"/>
              </a:ext>
            </a:extLst>
          </p:cNvPr>
          <p:cNvSpPr/>
          <p:nvPr/>
        </p:nvSpPr>
        <p:spPr>
          <a:xfrm>
            <a:off x="2897250" y="2120574"/>
            <a:ext cx="1324499" cy="41305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Syscall</a:t>
            </a:r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C06004-537F-A3F0-C25B-37B8475C00D6}"/>
              </a:ext>
            </a:extLst>
          </p:cNvPr>
          <p:cNvCxnSpPr/>
          <p:nvPr/>
        </p:nvCxnSpPr>
        <p:spPr>
          <a:xfrm>
            <a:off x="6686974" y="1404049"/>
            <a:ext cx="0" cy="1492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376D90-9F5D-87DC-691E-95E77854E2B3}"/>
              </a:ext>
            </a:extLst>
          </p:cNvPr>
          <p:cNvCxnSpPr/>
          <p:nvPr/>
        </p:nvCxnSpPr>
        <p:spPr>
          <a:xfrm>
            <a:off x="6819713" y="1374551"/>
            <a:ext cx="0" cy="1492046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8636FAD-7497-E996-2D06-82E6E4A80E50}"/>
              </a:ext>
            </a:extLst>
          </p:cNvPr>
          <p:cNvSpPr/>
          <p:nvPr/>
        </p:nvSpPr>
        <p:spPr>
          <a:xfrm>
            <a:off x="6082291" y="2040711"/>
            <a:ext cx="1337187" cy="41305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Syscall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76EF471-D01A-EF34-F0FD-E1212239D72E}"/>
              </a:ext>
            </a:extLst>
          </p:cNvPr>
          <p:cNvSpPr/>
          <p:nvPr/>
        </p:nvSpPr>
        <p:spPr>
          <a:xfrm>
            <a:off x="2532827" y="2875295"/>
            <a:ext cx="2071749" cy="3360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File descriptor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91D0C7B-4E5A-17A8-DBD0-3FD676293AF0}"/>
              </a:ext>
            </a:extLst>
          </p:cNvPr>
          <p:cNvSpPr/>
          <p:nvPr/>
        </p:nvSpPr>
        <p:spPr>
          <a:xfrm>
            <a:off x="2517280" y="3315880"/>
            <a:ext cx="2071749" cy="3103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VFS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9BB2809-44F6-3FB9-34EE-53CC2FB4C8BD}"/>
              </a:ext>
            </a:extLst>
          </p:cNvPr>
          <p:cNvSpPr/>
          <p:nvPr/>
        </p:nvSpPr>
        <p:spPr>
          <a:xfrm>
            <a:off x="2522192" y="3722533"/>
            <a:ext cx="2071749" cy="31037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Block Device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9CF776F-C6C0-1307-1F85-39C8C980361F}"/>
              </a:ext>
            </a:extLst>
          </p:cNvPr>
          <p:cNvSpPr/>
          <p:nvPr/>
        </p:nvSpPr>
        <p:spPr>
          <a:xfrm>
            <a:off x="5715009" y="2875295"/>
            <a:ext cx="2071749" cy="306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sockets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7CA1AFB-97D7-0B36-4BF3-F3F5FFFBB295}"/>
              </a:ext>
            </a:extLst>
          </p:cNvPr>
          <p:cNvSpPr/>
          <p:nvPr/>
        </p:nvSpPr>
        <p:spPr>
          <a:xfrm>
            <a:off x="5715008" y="3284370"/>
            <a:ext cx="2071749" cy="3065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TCP/IP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125C347-F6C5-4BC3-2438-AADE3402A0F0}"/>
              </a:ext>
            </a:extLst>
          </p:cNvPr>
          <p:cNvSpPr/>
          <p:nvPr/>
        </p:nvSpPr>
        <p:spPr>
          <a:xfrm>
            <a:off x="5715008" y="3680567"/>
            <a:ext cx="2071749" cy="3360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Network Device</a:t>
            </a:r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255309-5EE2-8B5B-B4C7-CED30CFC10CB}"/>
              </a:ext>
            </a:extLst>
          </p:cNvPr>
          <p:cNvCxnSpPr>
            <a:cxnSpLocks/>
          </p:cNvCxnSpPr>
          <p:nvPr/>
        </p:nvCxnSpPr>
        <p:spPr>
          <a:xfrm>
            <a:off x="3449916" y="4032907"/>
            <a:ext cx="0" cy="10688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3C26D89-9764-80A1-068E-F9636EC48695}"/>
              </a:ext>
            </a:extLst>
          </p:cNvPr>
          <p:cNvCxnSpPr>
            <a:cxnSpLocks/>
          </p:cNvCxnSpPr>
          <p:nvPr/>
        </p:nvCxnSpPr>
        <p:spPr>
          <a:xfrm>
            <a:off x="3577739" y="4032907"/>
            <a:ext cx="2855" cy="106880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D97D7E-0DD9-D8C2-D4F7-A40B06DAECA9}"/>
              </a:ext>
            </a:extLst>
          </p:cNvPr>
          <p:cNvCxnSpPr>
            <a:cxnSpLocks/>
          </p:cNvCxnSpPr>
          <p:nvPr/>
        </p:nvCxnSpPr>
        <p:spPr>
          <a:xfrm>
            <a:off x="6701720" y="4032907"/>
            <a:ext cx="0" cy="10688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A835CA6-E377-22A8-23B2-7F2251DF6229}"/>
              </a:ext>
            </a:extLst>
          </p:cNvPr>
          <p:cNvCxnSpPr>
            <a:cxnSpLocks/>
          </p:cNvCxnSpPr>
          <p:nvPr/>
        </p:nvCxnSpPr>
        <p:spPr>
          <a:xfrm>
            <a:off x="6819713" y="4016622"/>
            <a:ext cx="0" cy="1085092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51452B2-E979-DAE0-C7B3-7648139D512C}"/>
              </a:ext>
            </a:extLst>
          </p:cNvPr>
          <p:cNvGrpSpPr/>
          <p:nvPr/>
        </p:nvGrpSpPr>
        <p:grpSpPr>
          <a:xfrm>
            <a:off x="3174595" y="4314605"/>
            <a:ext cx="727614" cy="275764"/>
            <a:chOff x="6656442" y="1680856"/>
            <a:chExt cx="727614" cy="27576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76C099D-4DC7-F139-A3F9-CB9562E5F108}"/>
                </a:ext>
              </a:extLst>
            </p:cNvPr>
            <p:cNvSpPr/>
            <p:nvPr/>
          </p:nvSpPr>
          <p:spPr>
            <a:xfrm>
              <a:off x="6656442" y="1680856"/>
              <a:ext cx="727614" cy="27576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pic>
          <p:nvPicPr>
            <p:cNvPr id="41" name="Picture 40" descr="A black text with a white background&#10;&#10;Description automatically generated">
              <a:extLst>
                <a:ext uri="{FF2B5EF4-FFF2-40B4-BE49-F238E27FC236}">
                  <a16:creationId xmlns:a16="http://schemas.microsoft.com/office/drawing/2014/main" id="{005CAF8C-FC78-3A73-A002-643852800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4697" y="1690688"/>
              <a:ext cx="609854" cy="211288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B2EDB7E-A497-B1DF-356B-23A9FFEA2D87}"/>
              </a:ext>
            </a:extLst>
          </p:cNvPr>
          <p:cNvGrpSpPr/>
          <p:nvPr/>
        </p:nvGrpSpPr>
        <p:grpSpPr>
          <a:xfrm>
            <a:off x="3822704" y="3404803"/>
            <a:ext cx="727614" cy="275764"/>
            <a:chOff x="6656442" y="1680856"/>
            <a:chExt cx="727614" cy="275764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AB7CF2B0-77E3-FB7A-4061-60114DE54750}"/>
                </a:ext>
              </a:extLst>
            </p:cNvPr>
            <p:cNvSpPr/>
            <p:nvPr/>
          </p:nvSpPr>
          <p:spPr>
            <a:xfrm>
              <a:off x="6656442" y="1680856"/>
              <a:ext cx="727614" cy="27576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pic>
          <p:nvPicPr>
            <p:cNvPr id="45" name="Picture 44" descr="A black text with a white background&#10;&#10;Description automatically generated">
              <a:extLst>
                <a:ext uri="{FF2B5EF4-FFF2-40B4-BE49-F238E27FC236}">
                  <a16:creationId xmlns:a16="http://schemas.microsoft.com/office/drawing/2014/main" id="{8F76B78E-B12C-1258-D0A8-C589E37F6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4697" y="1690688"/>
              <a:ext cx="609854" cy="211288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88DA061-B639-C4D1-961A-1A546A639208}"/>
              </a:ext>
            </a:extLst>
          </p:cNvPr>
          <p:cNvGrpSpPr/>
          <p:nvPr/>
        </p:nvGrpSpPr>
        <p:grpSpPr>
          <a:xfrm>
            <a:off x="3196697" y="2450116"/>
            <a:ext cx="727614" cy="275764"/>
            <a:chOff x="6656442" y="1680856"/>
            <a:chExt cx="727614" cy="275764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A59ADD6-CAF1-368A-10A6-42449FF90DD5}"/>
                </a:ext>
              </a:extLst>
            </p:cNvPr>
            <p:cNvSpPr/>
            <p:nvPr/>
          </p:nvSpPr>
          <p:spPr>
            <a:xfrm>
              <a:off x="6656442" y="1680856"/>
              <a:ext cx="727614" cy="27576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pic>
          <p:nvPicPr>
            <p:cNvPr id="48" name="Picture 47" descr="A black text with a white background&#10;&#10;Description automatically generated">
              <a:extLst>
                <a:ext uri="{FF2B5EF4-FFF2-40B4-BE49-F238E27FC236}">
                  <a16:creationId xmlns:a16="http://schemas.microsoft.com/office/drawing/2014/main" id="{156CD729-4528-A3E2-8281-E62F2AD44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4697" y="1690688"/>
              <a:ext cx="609854" cy="211288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698C223-E32F-716B-682A-EC5D5C89D9AE}"/>
              </a:ext>
            </a:extLst>
          </p:cNvPr>
          <p:cNvGrpSpPr/>
          <p:nvPr/>
        </p:nvGrpSpPr>
        <p:grpSpPr>
          <a:xfrm>
            <a:off x="7114667" y="4925388"/>
            <a:ext cx="727614" cy="275764"/>
            <a:chOff x="6656442" y="1680856"/>
            <a:chExt cx="727614" cy="275764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2879CF6-A9CD-F387-2469-52B687A045E9}"/>
                </a:ext>
              </a:extLst>
            </p:cNvPr>
            <p:cNvSpPr/>
            <p:nvPr/>
          </p:nvSpPr>
          <p:spPr>
            <a:xfrm>
              <a:off x="6656442" y="1680856"/>
              <a:ext cx="727614" cy="27576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pic>
          <p:nvPicPr>
            <p:cNvPr id="51" name="Picture 50" descr="A black text with a white background&#10;&#10;Description automatically generated">
              <a:extLst>
                <a:ext uri="{FF2B5EF4-FFF2-40B4-BE49-F238E27FC236}">
                  <a16:creationId xmlns:a16="http://schemas.microsoft.com/office/drawing/2014/main" id="{7051DDBA-EE93-AE8A-7B0E-487939101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4697" y="1690688"/>
              <a:ext cx="609854" cy="211288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249E78A-1363-5DB4-318E-25695FC8E991}"/>
              </a:ext>
            </a:extLst>
          </p:cNvPr>
          <p:cNvGrpSpPr/>
          <p:nvPr/>
        </p:nvGrpSpPr>
        <p:grpSpPr>
          <a:xfrm>
            <a:off x="6425308" y="4340989"/>
            <a:ext cx="727614" cy="275764"/>
            <a:chOff x="6656442" y="1680856"/>
            <a:chExt cx="727614" cy="275764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AE8932E1-2C4C-58EB-CB5C-6F3EE526E18D}"/>
                </a:ext>
              </a:extLst>
            </p:cNvPr>
            <p:cNvSpPr/>
            <p:nvPr/>
          </p:nvSpPr>
          <p:spPr>
            <a:xfrm>
              <a:off x="6656442" y="1680856"/>
              <a:ext cx="727614" cy="27576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pic>
          <p:nvPicPr>
            <p:cNvPr id="54" name="Picture 53" descr="A black text with a white background&#10;&#10;Description automatically generated">
              <a:extLst>
                <a:ext uri="{FF2B5EF4-FFF2-40B4-BE49-F238E27FC236}">
                  <a16:creationId xmlns:a16="http://schemas.microsoft.com/office/drawing/2014/main" id="{AAE4649C-51C2-89FE-00C3-5B1E2C7AE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4697" y="1690688"/>
              <a:ext cx="609854" cy="211288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7981186-A8E5-300E-5CD0-3B89FDFA5CC0}"/>
              </a:ext>
            </a:extLst>
          </p:cNvPr>
          <p:cNvGrpSpPr/>
          <p:nvPr/>
        </p:nvGrpSpPr>
        <p:grpSpPr>
          <a:xfrm>
            <a:off x="7185209" y="3355409"/>
            <a:ext cx="727614" cy="275764"/>
            <a:chOff x="6656442" y="1680856"/>
            <a:chExt cx="727614" cy="275764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C376B42B-3068-DD93-DCDD-35BEF1C9101F}"/>
                </a:ext>
              </a:extLst>
            </p:cNvPr>
            <p:cNvSpPr/>
            <p:nvPr/>
          </p:nvSpPr>
          <p:spPr>
            <a:xfrm>
              <a:off x="6656442" y="1680856"/>
              <a:ext cx="727614" cy="27576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pic>
          <p:nvPicPr>
            <p:cNvPr id="57" name="Picture 56" descr="A black text with a white background&#10;&#10;Description automatically generated">
              <a:extLst>
                <a:ext uri="{FF2B5EF4-FFF2-40B4-BE49-F238E27FC236}">
                  <a16:creationId xmlns:a16="http://schemas.microsoft.com/office/drawing/2014/main" id="{423A05D6-491D-8D5D-949F-0B926C8ED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4697" y="1690688"/>
              <a:ext cx="609854" cy="211288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D81251E-CFBB-03A5-97E7-6305DF3F8D76}"/>
              </a:ext>
            </a:extLst>
          </p:cNvPr>
          <p:cNvGrpSpPr/>
          <p:nvPr/>
        </p:nvGrpSpPr>
        <p:grpSpPr>
          <a:xfrm>
            <a:off x="7185736" y="2953951"/>
            <a:ext cx="727614" cy="275764"/>
            <a:chOff x="6656442" y="1680856"/>
            <a:chExt cx="727614" cy="275764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DA7A259C-74F1-5978-22BA-3FA49A538350}"/>
                </a:ext>
              </a:extLst>
            </p:cNvPr>
            <p:cNvSpPr/>
            <p:nvPr/>
          </p:nvSpPr>
          <p:spPr>
            <a:xfrm>
              <a:off x="6656442" y="1680856"/>
              <a:ext cx="727614" cy="27576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pic>
          <p:nvPicPr>
            <p:cNvPr id="60" name="Picture 59" descr="A black text with a white background&#10;&#10;Description automatically generated">
              <a:extLst>
                <a:ext uri="{FF2B5EF4-FFF2-40B4-BE49-F238E27FC236}">
                  <a16:creationId xmlns:a16="http://schemas.microsoft.com/office/drawing/2014/main" id="{C038F68E-5208-8BE5-42E8-4918D2C8F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4697" y="1690688"/>
              <a:ext cx="609854" cy="211288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4C5D613-B43B-2C25-413D-4B4DA60CE569}"/>
              </a:ext>
            </a:extLst>
          </p:cNvPr>
          <p:cNvGrpSpPr/>
          <p:nvPr/>
        </p:nvGrpSpPr>
        <p:grpSpPr>
          <a:xfrm>
            <a:off x="6404683" y="2373486"/>
            <a:ext cx="727614" cy="275764"/>
            <a:chOff x="6656442" y="1680856"/>
            <a:chExt cx="727614" cy="275764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925983AC-74B8-453B-7124-1139020D4A92}"/>
                </a:ext>
              </a:extLst>
            </p:cNvPr>
            <p:cNvSpPr/>
            <p:nvPr/>
          </p:nvSpPr>
          <p:spPr>
            <a:xfrm>
              <a:off x="6656442" y="1680856"/>
              <a:ext cx="727614" cy="27576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pic>
          <p:nvPicPr>
            <p:cNvPr id="63" name="Picture 62" descr="A black text with a white background&#10;&#10;Description automatically generated">
              <a:extLst>
                <a:ext uri="{FF2B5EF4-FFF2-40B4-BE49-F238E27FC236}">
                  <a16:creationId xmlns:a16="http://schemas.microsoft.com/office/drawing/2014/main" id="{CCC76955-09E7-A5E9-475E-A4AA6A02B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4697" y="1690688"/>
              <a:ext cx="609854" cy="211288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0B93C63-1822-6466-FD3E-968F93D62310}"/>
              </a:ext>
            </a:extLst>
          </p:cNvPr>
          <p:cNvGrpSpPr/>
          <p:nvPr/>
        </p:nvGrpSpPr>
        <p:grpSpPr>
          <a:xfrm>
            <a:off x="6875251" y="1312971"/>
            <a:ext cx="727614" cy="275764"/>
            <a:chOff x="6656442" y="1680856"/>
            <a:chExt cx="727614" cy="275764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1A7B527C-5B1F-0D27-02F2-C69DABB5193B}"/>
                </a:ext>
              </a:extLst>
            </p:cNvPr>
            <p:cNvSpPr/>
            <p:nvPr/>
          </p:nvSpPr>
          <p:spPr>
            <a:xfrm>
              <a:off x="6656442" y="1680856"/>
              <a:ext cx="727614" cy="27576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pic>
          <p:nvPicPr>
            <p:cNvPr id="66" name="Picture 65" descr="A black text with a white background&#10;&#10;Description automatically generated">
              <a:extLst>
                <a:ext uri="{FF2B5EF4-FFF2-40B4-BE49-F238E27FC236}">
                  <a16:creationId xmlns:a16="http://schemas.microsoft.com/office/drawing/2014/main" id="{A637B4C1-1ED4-DC9B-67B2-C2CE74602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4697" y="1690688"/>
              <a:ext cx="609854" cy="211288"/>
            </a:xfrm>
            <a:prstGeom prst="rect">
              <a:avLst/>
            </a:prstGeom>
          </p:spPr>
        </p:pic>
      </p:grp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1275301-F5DB-A183-10CD-8A14648E9937}"/>
              </a:ext>
            </a:extLst>
          </p:cNvPr>
          <p:cNvSpPr/>
          <p:nvPr/>
        </p:nvSpPr>
        <p:spPr>
          <a:xfrm>
            <a:off x="344131" y="5862021"/>
            <a:ext cx="11302925" cy="75417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Paved way for various use cases such as network observability, tracing , security and many more</a:t>
            </a:r>
            <a:endParaRPr lang="en-IN" sz="2400">
              <a:solidFill>
                <a:schemeClr val="tx1"/>
              </a:solidFill>
            </a:endParaRPr>
          </a:p>
        </p:txBody>
      </p:sp>
      <p:sp>
        <p:nvSpPr>
          <p:cNvPr id="86" name="Title 1">
            <a:extLst>
              <a:ext uri="{FF2B5EF4-FFF2-40B4-BE49-F238E27FC236}">
                <a16:creationId xmlns:a16="http://schemas.microsoft.com/office/drawing/2014/main" id="{3F00D97C-8F67-D9CB-08CC-FC0C6F68A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893191"/>
          </a:xfrm>
        </p:spPr>
        <p:txBody>
          <a:bodyPr>
            <a:normAutofit/>
          </a:bodyPr>
          <a:lstStyle/>
          <a:p>
            <a:pPr algn="ctr"/>
            <a:r>
              <a:rPr lang="en-US" sz="3600" err="1">
                <a:latin typeface="Helvetica" panose="020B0604020202020204" pitchFamily="34" charset="0"/>
                <a:cs typeface="Helvetica" panose="020B0604020202020204" pitchFamily="34" charset="0"/>
              </a:rPr>
              <a:t>eBPF</a:t>
            </a:r>
            <a:r>
              <a:rPr lang="en-US" sz="3600">
                <a:latin typeface="Helvetica" panose="020B0604020202020204" pitchFamily="34" charset="0"/>
                <a:cs typeface="Helvetica" panose="020B0604020202020204" pitchFamily="34" charset="0"/>
              </a:rPr>
              <a:t> Hooks</a:t>
            </a:r>
            <a:endParaRPr lang="en-IN" sz="3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Picture 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2EE5AD74-5B3C-81DE-443C-F605B5D32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854" y="1889437"/>
            <a:ext cx="3735237" cy="250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46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2D369-D918-59E0-540E-8AB232EE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25</a:t>
            </a:fld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7BDEA7-2802-A160-D894-B0CBB9CD36FA}"/>
              </a:ext>
            </a:extLst>
          </p:cNvPr>
          <p:cNvSpPr/>
          <p:nvPr/>
        </p:nvSpPr>
        <p:spPr>
          <a:xfrm>
            <a:off x="2345190" y="5902894"/>
            <a:ext cx="7570839" cy="38345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Network Hardware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E17669-380B-AD48-9DAA-6AAF82A0A79E}"/>
              </a:ext>
            </a:extLst>
          </p:cNvPr>
          <p:cNvSpPr/>
          <p:nvPr/>
        </p:nvSpPr>
        <p:spPr>
          <a:xfrm>
            <a:off x="2246868" y="2196133"/>
            <a:ext cx="7688825" cy="34806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706CD1-8FA8-B1AD-D96F-FF1556941398}"/>
              </a:ext>
            </a:extLst>
          </p:cNvPr>
          <p:cNvSpPr/>
          <p:nvPr/>
        </p:nvSpPr>
        <p:spPr>
          <a:xfrm>
            <a:off x="2679489" y="4821345"/>
            <a:ext cx="4945625" cy="648929"/>
          </a:xfrm>
          <a:prstGeom prst="roundRect">
            <a:avLst/>
          </a:prstGeom>
          <a:solidFill>
            <a:srgbClr val="E9ED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E83F0B-EE1E-7C5D-EA02-8DF8E807DCD5}"/>
              </a:ext>
            </a:extLst>
          </p:cNvPr>
          <p:cNvSpPr/>
          <p:nvPr/>
        </p:nvSpPr>
        <p:spPr>
          <a:xfrm>
            <a:off x="3003951" y="4998327"/>
            <a:ext cx="1032388" cy="35396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XDP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50240B0-F49D-FB24-C693-FE9D00B01C05}"/>
              </a:ext>
            </a:extLst>
          </p:cNvPr>
          <p:cNvSpPr/>
          <p:nvPr/>
        </p:nvSpPr>
        <p:spPr>
          <a:xfrm>
            <a:off x="4641024" y="4998327"/>
            <a:ext cx="1612491" cy="3539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Build </a:t>
            </a:r>
            <a:r>
              <a:rPr lang="en-US" err="1">
                <a:solidFill>
                  <a:schemeClr val="tx1"/>
                </a:solidFill>
              </a:rPr>
              <a:t>sk_buff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8BAA2D-D90C-1E69-79CF-44EA29A05610}"/>
              </a:ext>
            </a:extLst>
          </p:cNvPr>
          <p:cNvSpPr txBox="1"/>
          <p:nvPr/>
        </p:nvSpPr>
        <p:spPr>
          <a:xfrm>
            <a:off x="6287928" y="4807256"/>
            <a:ext cx="1484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Device driver</a:t>
            </a:r>
            <a:endParaRPr lang="en-IN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D920C56-AE47-478F-30BF-119AEB0C1D2D}"/>
              </a:ext>
            </a:extLst>
          </p:cNvPr>
          <p:cNvSpPr/>
          <p:nvPr/>
        </p:nvSpPr>
        <p:spPr>
          <a:xfrm>
            <a:off x="3992096" y="2392120"/>
            <a:ext cx="3519948" cy="2311239"/>
          </a:xfrm>
          <a:prstGeom prst="roundRect">
            <a:avLst/>
          </a:prstGeom>
          <a:solidFill>
            <a:srgbClr val="E9ED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AF6F27E-FDEE-69C5-CC86-C512BF3CAA11}"/>
              </a:ext>
            </a:extLst>
          </p:cNvPr>
          <p:cNvSpPr/>
          <p:nvPr/>
        </p:nvSpPr>
        <p:spPr>
          <a:xfrm>
            <a:off x="4301810" y="4034765"/>
            <a:ext cx="3057832" cy="546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Queuing and </a:t>
            </a:r>
          </a:p>
          <a:p>
            <a:r>
              <a:rPr lang="en-US">
                <a:solidFill>
                  <a:schemeClr val="tx1"/>
                </a:solidFill>
              </a:rPr>
              <a:t>forwarding 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E5391FD-01CE-0C33-D0C5-3721F41D3C69}"/>
              </a:ext>
            </a:extLst>
          </p:cNvPr>
          <p:cNvSpPr/>
          <p:nvPr/>
        </p:nvSpPr>
        <p:spPr>
          <a:xfrm>
            <a:off x="6071616" y="4147836"/>
            <a:ext cx="1214287" cy="35396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TC </a:t>
            </a:r>
            <a:r>
              <a:rPr lang="en-US" err="1">
                <a:solidFill>
                  <a:schemeClr val="tx1"/>
                </a:solidFill>
              </a:rPr>
              <a:t>eBPF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E133252-4DF3-1A7F-987E-EE0DE8D6A0D0}"/>
              </a:ext>
            </a:extLst>
          </p:cNvPr>
          <p:cNvSpPr/>
          <p:nvPr/>
        </p:nvSpPr>
        <p:spPr>
          <a:xfrm>
            <a:off x="4675436" y="3429004"/>
            <a:ext cx="1612491" cy="3539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TCP/IP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C095A7A-24BF-16AB-2F62-CFBFC1B7C2A3}"/>
              </a:ext>
            </a:extLst>
          </p:cNvPr>
          <p:cNvSpPr/>
          <p:nvPr/>
        </p:nvSpPr>
        <p:spPr>
          <a:xfrm>
            <a:off x="4675437" y="2894476"/>
            <a:ext cx="1612491" cy="3539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AF_INET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6607E6-6D1A-9BAB-4C7F-E6F173F52DE6}"/>
              </a:ext>
            </a:extLst>
          </p:cNvPr>
          <p:cNvSpPr txBox="1"/>
          <p:nvPr/>
        </p:nvSpPr>
        <p:spPr>
          <a:xfrm>
            <a:off x="5894635" y="2421971"/>
            <a:ext cx="1484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Network stack</a:t>
            </a:r>
            <a:endParaRPr lang="en-IN" sz="16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3DC748A-D0B1-9ED8-3028-69AB192B0223}"/>
              </a:ext>
            </a:extLst>
          </p:cNvPr>
          <p:cNvSpPr/>
          <p:nvPr/>
        </p:nvSpPr>
        <p:spPr>
          <a:xfrm rot="16200000">
            <a:off x="6678710" y="3592109"/>
            <a:ext cx="3136589" cy="5653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eBPF</a:t>
            </a:r>
            <a:r>
              <a:rPr lang="en-US">
                <a:solidFill>
                  <a:schemeClr val="tx1"/>
                </a:solidFill>
              </a:rPr>
              <a:t> maps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0CB3E09-5FC2-4DA6-6CD8-D9CDAFB6FFB1}"/>
              </a:ext>
            </a:extLst>
          </p:cNvPr>
          <p:cNvSpPr/>
          <p:nvPr/>
        </p:nvSpPr>
        <p:spPr>
          <a:xfrm rot="16200000">
            <a:off x="6263192" y="3139221"/>
            <a:ext cx="1170343" cy="412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AF_RAW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CF06FD-D247-E564-92CB-CE3ADC336B70}"/>
              </a:ext>
            </a:extLst>
          </p:cNvPr>
          <p:cNvSpPr/>
          <p:nvPr/>
        </p:nvSpPr>
        <p:spPr>
          <a:xfrm rot="16200000">
            <a:off x="2809615" y="3627134"/>
            <a:ext cx="1170343" cy="412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AF_XDP</a:t>
            </a:r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EBD1BC-5726-C4F6-3B3B-9CCFDFDC5A02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036339" y="5175308"/>
            <a:ext cx="604685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4B50C4-8CC5-6680-A5A9-1F96DBFF7E80}"/>
              </a:ext>
            </a:extLst>
          </p:cNvPr>
          <p:cNvCxnSpPr>
            <a:cxnSpLocks/>
          </p:cNvCxnSpPr>
          <p:nvPr/>
        </p:nvCxnSpPr>
        <p:spPr>
          <a:xfrm flipH="1" flipV="1">
            <a:off x="5570171" y="4581115"/>
            <a:ext cx="9835" cy="41721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583C06-40C0-410D-984E-762CCF19FA3B}"/>
              </a:ext>
            </a:extLst>
          </p:cNvPr>
          <p:cNvCxnSpPr>
            <a:cxnSpLocks/>
            <a:endCxn id="20" idx="1"/>
          </p:cNvCxnSpPr>
          <p:nvPr/>
        </p:nvCxnSpPr>
        <p:spPr>
          <a:xfrm flipH="1" flipV="1">
            <a:off x="3394787" y="4418780"/>
            <a:ext cx="9835" cy="58554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8A37D42-C308-7231-CA2D-92B6BFA0B818}"/>
              </a:ext>
            </a:extLst>
          </p:cNvPr>
          <p:cNvSpPr/>
          <p:nvPr/>
        </p:nvSpPr>
        <p:spPr>
          <a:xfrm>
            <a:off x="2286196" y="1433879"/>
            <a:ext cx="7570839" cy="383459"/>
          </a:xfrm>
          <a:prstGeom prst="roundRect">
            <a:avLst/>
          </a:prstGeom>
          <a:solidFill>
            <a:schemeClr val="accent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Application</a:t>
            </a:r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203AC0-7CF2-27A2-25D1-C3C38E5F0CC7}"/>
              </a:ext>
            </a:extLst>
          </p:cNvPr>
          <p:cNvCxnSpPr>
            <a:cxnSpLocks/>
          </p:cNvCxnSpPr>
          <p:nvPr/>
        </p:nvCxnSpPr>
        <p:spPr>
          <a:xfrm>
            <a:off x="7285903" y="4283360"/>
            <a:ext cx="678424" cy="0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E3C0FA8-2F01-9EF4-0975-AE68CC614A31}"/>
              </a:ext>
            </a:extLst>
          </p:cNvPr>
          <p:cNvCxnSpPr>
            <a:cxnSpLocks/>
          </p:cNvCxnSpPr>
          <p:nvPr/>
        </p:nvCxnSpPr>
        <p:spPr>
          <a:xfrm flipV="1">
            <a:off x="3176021" y="5461669"/>
            <a:ext cx="0" cy="43016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062716D-4C57-C6B9-54A5-9BFBEF95CA5C}"/>
              </a:ext>
            </a:extLst>
          </p:cNvPr>
          <p:cNvCxnSpPr>
            <a:cxnSpLocks/>
          </p:cNvCxnSpPr>
          <p:nvPr/>
        </p:nvCxnSpPr>
        <p:spPr>
          <a:xfrm flipV="1">
            <a:off x="3190770" y="6279594"/>
            <a:ext cx="0" cy="46282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C45D65-AB3F-03B3-C447-F4A3C8A41CE5}"/>
              </a:ext>
            </a:extLst>
          </p:cNvPr>
          <p:cNvCxnSpPr>
            <a:cxnSpLocks/>
          </p:cNvCxnSpPr>
          <p:nvPr/>
        </p:nvCxnSpPr>
        <p:spPr>
          <a:xfrm flipV="1">
            <a:off x="3640595" y="5472726"/>
            <a:ext cx="0" cy="430168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4BCFF8-A01D-B94C-E8D0-8E69DD90F4EC}"/>
              </a:ext>
            </a:extLst>
          </p:cNvPr>
          <p:cNvCxnSpPr>
            <a:cxnSpLocks/>
          </p:cNvCxnSpPr>
          <p:nvPr/>
        </p:nvCxnSpPr>
        <p:spPr>
          <a:xfrm flipV="1">
            <a:off x="3640595" y="6286353"/>
            <a:ext cx="0" cy="456070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2388A0E-8F2A-0E85-9F34-221D764E52A0}"/>
              </a:ext>
            </a:extLst>
          </p:cNvPr>
          <p:cNvCxnSpPr>
            <a:cxnSpLocks/>
            <a:endCxn id="18" idx="3"/>
          </p:cNvCxnSpPr>
          <p:nvPr/>
        </p:nvCxnSpPr>
        <p:spPr>
          <a:xfrm>
            <a:off x="8247005" y="1817338"/>
            <a:ext cx="0" cy="489155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1151C6-2C4E-9E5A-5DE6-5430176825B3}"/>
              </a:ext>
            </a:extLst>
          </p:cNvPr>
          <p:cNvCxnSpPr>
            <a:cxnSpLocks/>
          </p:cNvCxnSpPr>
          <p:nvPr/>
        </p:nvCxnSpPr>
        <p:spPr>
          <a:xfrm flipV="1">
            <a:off x="5432515" y="1817338"/>
            <a:ext cx="0" cy="1077138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29F447-A9ED-CA14-679A-8C4685CECF80}"/>
              </a:ext>
            </a:extLst>
          </p:cNvPr>
          <p:cNvCxnSpPr>
            <a:cxnSpLocks/>
          </p:cNvCxnSpPr>
          <p:nvPr/>
        </p:nvCxnSpPr>
        <p:spPr>
          <a:xfrm flipH="1" flipV="1">
            <a:off x="6735290" y="1817338"/>
            <a:ext cx="24586" cy="94318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A911DD6-F376-B34A-F7DE-2DB33014C725}"/>
              </a:ext>
            </a:extLst>
          </p:cNvPr>
          <p:cNvCxnSpPr>
            <a:cxnSpLocks/>
          </p:cNvCxnSpPr>
          <p:nvPr/>
        </p:nvCxnSpPr>
        <p:spPr>
          <a:xfrm flipV="1">
            <a:off x="3404622" y="1817338"/>
            <a:ext cx="0" cy="143109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59267BE-76EA-1079-283D-0B1297CE9634}"/>
              </a:ext>
            </a:extLst>
          </p:cNvPr>
          <p:cNvCxnSpPr>
            <a:cxnSpLocks/>
          </p:cNvCxnSpPr>
          <p:nvPr/>
        </p:nvCxnSpPr>
        <p:spPr>
          <a:xfrm>
            <a:off x="3832324" y="5363345"/>
            <a:ext cx="4424518" cy="402152"/>
          </a:xfrm>
          <a:prstGeom prst="bentConnector3">
            <a:avLst>
              <a:gd name="adj1" fmla="val 222"/>
            </a:avLst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9381-2CAE-160F-6B51-7322AD26513E}"/>
              </a:ext>
            </a:extLst>
          </p:cNvPr>
          <p:cNvCxnSpPr>
            <a:cxnSpLocks/>
          </p:cNvCxnSpPr>
          <p:nvPr/>
        </p:nvCxnSpPr>
        <p:spPr>
          <a:xfrm flipV="1">
            <a:off x="8256842" y="5443081"/>
            <a:ext cx="0" cy="32241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8D1F931-EFB8-A419-437C-1776C79A84E2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556155" y="5175308"/>
            <a:ext cx="1447796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CEB683F-2742-5430-E26D-C159E2032808}"/>
              </a:ext>
            </a:extLst>
          </p:cNvPr>
          <p:cNvSpPr txBox="1"/>
          <p:nvPr/>
        </p:nvSpPr>
        <p:spPr>
          <a:xfrm rot="16200000">
            <a:off x="1827467" y="2946913"/>
            <a:ext cx="144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Linux kernel</a:t>
            </a:r>
            <a:endParaRPr lang="en-IN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5628F09-5F93-89A7-017B-3B91EECE4C2A}"/>
              </a:ext>
            </a:extLst>
          </p:cNvPr>
          <p:cNvSpPr txBox="1"/>
          <p:nvPr/>
        </p:nvSpPr>
        <p:spPr>
          <a:xfrm>
            <a:off x="1359516" y="4775020"/>
            <a:ext cx="739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drop</a:t>
            </a:r>
            <a:endParaRPr lang="en-IN" sz="1600" b="1" dirty="0"/>
          </a:p>
        </p:txBody>
      </p:sp>
      <p:pic>
        <p:nvPicPr>
          <p:cNvPr id="70" name="Graphic 69" descr="Close with solid fill">
            <a:extLst>
              <a:ext uri="{FF2B5EF4-FFF2-40B4-BE49-F238E27FC236}">
                <a16:creationId xmlns:a16="http://schemas.microsoft.com/office/drawing/2014/main" id="{8BF463CE-D907-B38B-A5A3-5EC24CCE2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9024" y="5036055"/>
            <a:ext cx="272718" cy="22774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E2B5CD43-B860-C8F0-4A66-75664FCFDB19}"/>
              </a:ext>
            </a:extLst>
          </p:cNvPr>
          <p:cNvSpPr txBox="1"/>
          <p:nvPr/>
        </p:nvSpPr>
        <p:spPr>
          <a:xfrm>
            <a:off x="2280253" y="1462145"/>
            <a:ext cx="1484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 space</a:t>
            </a:r>
            <a:endParaRPr lang="en-IN" sz="1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9A26F0B-B809-1EC6-E344-5DF71C1B69A7}"/>
              </a:ext>
            </a:extLst>
          </p:cNvPr>
          <p:cNvSpPr txBox="1">
            <a:spLocks/>
          </p:cNvSpPr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 err="1">
                <a:latin typeface="Helvetica" panose="020B0604020202020204" pitchFamily="34" charset="0"/>
                <a:cs typeface="Helvetica" panose="020B0604020202020204" pitchFamily="34" charset="0"/>
              </a:rPr>
              <a:t>eBPF</a:t>
            </a: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 XDP and TC hook</a:t>
            </a:r>
            <a:endParaRPr lang="en-GB" sz="3600" kern="0" dirty="0">
              <a:latin typeface="Helvetica"/>
              <a:cs typeface="Helvetica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FF924F7-4CAC-2447-4541-EC60E6A76BCF}"/>
              </a:ext>
            </a:extLst>
          </p:cNvPr>
          <p:cNvSpPr/>
          <p:nvPr/>
        </p:nvSpPr>
        <p:spPr>
          <a:xfrm>
            <a:off x="2736031" y="4821345"/>
            <a:ext cx="1519066" cy="69809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98C269-5BB6-DFA7-99AC-5F98447A47C6}"/>
              </a:ext>
            </a:extLst>
          </p:cNvPr>
          <p:cNvSpPr/>
          <p:nvPr/>
        </p:nvSpPr>
        <p:spPr>
          <a:xfrm>
            <a:off x="5912047" y="3998385"/>
            <a:ext cx="1519066" cy="69809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70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B858-9617-7B48-1F45-1C1F71DE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err="1"/>
              <a:t>eBPF</a:t>
            </a:r>
            <a:r>
              <a:rPr lang="en-IN"/>
              <a:t> Hooks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5B3AC-D152-B97F-8B02-32221A1252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en"/>
          </a:p>
        </p:txBody>
      </p:sp>
      <p:pic>
        <p:nvPicPr>
          <p:cNvPr id="5" name="Google Shape;331;p38">
            <a:extLst>
              <a:ext uri="{FF2B5EF4-FFF2-40B4-BE49-F238E27FC236}">
                <a16:creationId xmlns:a16="http://schemas.microsoft.com/office/drawing/2014/main" id="{56C2EF6F-71C6-97E6-95C2-2B64A1EBCE3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77" y="1432891"/>
            <a:ext cx="10255915" cy="511215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A7E93B-A7ED-B026-86F2-C9CBB0BF5F3C}"/>
              </a:ext>
            </a:extLst>
          </p:cNvPr>
          <p:cNvSpPr txBox="1"/>
          <p:nvPr/>
        </p:nvSpPr>
        <p:spPr>
          <a:xfrm>
            <a:off x="0" y="6596390"/>
            <a:ext cx="414528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1100" b="1"/>
              <a:t>Ref: </a:t>
            </a:r>
            <a:r>
              <a:rPr lang="en-IN" sz="1100" b="1">
                <a:hlinkClick r:id="rId4"/>
              </a:rPr>
              <a:t>https://www.brendangregg.com/ebpf.html</a:t>
            </a:r>
            <a:endParaRPr lang="en-IN" sz="1100" b="1"/>
          </a:p>
        </p:txBody>
      </p:sp>
    </p:spTree>
    <p:extLst>
      <p:ext uri="{BB962C8B-B14F-4D97-AF65-F5344CB8AC3E}">
        <p14:creationId xmlns:p14="http://schemas.microsoft.com/office/powerpoint/2010/main" val="3078102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C271-1985-4380-DD12-E3B348803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411" y="248134"/>
            <a:ext cx="11360800" cy="763600"/>
          </a:xfrm>
        </p:spPr>
        <p:txBody>
          <a:bodyPr/>
          <a:lstStyle/>
          <a:p>
            <a:pPr algn="ctr"/>
            <a:r>
              <a:rPr lang="en-US" err="1"/>
              <a:t>eBPF</a:t>
            </a:r>
            <a:r>
              <a:rPr lang="en-US"/>
              <a:t> use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F6CC2-D99C-44DA-6512-9BD6C6A1D3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lang="en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0089C71-CA02-84BB-4515-561A002FA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81" y="1198905"/>
            <a:ext cx="9662997" cy="52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74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IN" err="1"/>
              <a:t>eBPF</a:t>
            </a:r>
            <a:r>
              <a:rPr lang="en-IN"/>
              <a:t> </a:t>
            </a:r>
            <a:r>
              <a:rPr lang="en"/>
              <a:t>bcc monitoring/tracing </a:t>
            </a:r>
            <a:endParaRPr lang="en-IN"/>
          </a:p>
        </p:txBody>
      </p:sp>
      <p:sp>
        <p:nvSpPr>
          <p:cNvPr id="330" name="Google Shape;330;p3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331" name="Google Shape;33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67" y="1536634"/>
            <a:ext cx="6501599" cy="41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8"/>
          <p:cNvSpPr txBox="1"/>
          <p:nvPr/>
        </p:nvSpPr>
        <p:spPr>
          <a:xfrm>
            <a:off x="468167" y="5859067"/>
            <a:ext cx="57376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333"/>
              <a:t>https://github.com/iovisor/bcc</a:t>
            </a:r>
            <a:endParaRPr sz="1333"/>
          </a:p>
        </p:txBody>
      </p:sp>
      <p:sp>
        <p:nvSpPr>
          <p:cNvPr id="333" name="Google Shape;333;p38"/>
          <p:cNvSpPr txBox="1"/>
          <p:nvPr/>
        </p:nvSpPr>
        <p:spPr>
          <a:xfrm>
            <a:off x="7211600" y="1962267"/>
            <a:ext cx="4564800" cy="4124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23323">
              <a:lnSpc>
                <a:spcPct val="150000"/>
              </a:lnSpc>
              <a:buSzPts val="1400"/>
              <a:buChar char="●"/>
            </a:pPr>
            <a:r>
              <a:rPr lang="en" sz="2400"/>
              <a:t>eBPF Toolkit for tracing and program manipulation</a:t>
            </a:r>
            <a:endParaRPr sz="2400"/>
          </a:p>
          <a:p>
            <a:pPr marL="609585" indent="-440256">
              <a:lnSpc>
                <a:spcPct val="150000"/>
              </a:lnSpc>
              <a:buClr>
                <a:schemeClr val="dk1"/>
              </a:buClr>
              <a:buSzPts val="1600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requires Linux 4.1 and above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609585" indent="-423323">
              <a:lnSpc>
                <a:spcPct val="150000"/>
              </a:lnSpc>
              <a:buClr>
                <a:schemeClr val="dk1"/>
              </a:buClr>
              <a:buSzPts val="1400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C wrapper around LLVM 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609585" indent="-423323">
              <a:lnSpc>
                <a:spcPct val="150000"/>
              </a:lnSpc>
              <a:buClr>
                <a:schemeClr val="dk1"/>
              </a:buClr>
              <a:buSzPts val="1400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Front-ends in Python and lua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34" name="Google Shape;334;p3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103AC-748A-4BF8-C0B8-157CEED6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126AE-F335-F192-795F-AE378B57C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https://ebpf.io/get-started/</a:t>
            </a:r>
          </a:p>
          <a:p>
            <a:r>
              <a:rPr lang="en-US" dirty="0">
                <a:hlinkClick r:id="rId2"/>
              </a:rPr>
              <a:t>https://github.com/lizrice/ebpf-beginners</a:t>
            </a:r>
          </a:p>
          <a:p>
            <a:r>
              <a:rPr lang="en-US" dirty="0">
                <a:hlinkClick r:id="rId2"/>
              </a:rPr>
              <a:t>https://www.youtube.com/watch?v=lrSExTfS-iQ</a:t>
            </a:r>
          </a:p>
          <a:p>
            <a:r>
              <a:rPr lang="en-US" dirty="0">
                <a:hlinkClick r:id="rId2"/>
              </a:rPr>
              <a:t>https://lwn.net/Articles/794934/</a:t>
            </a:r>
            <a:endParaRPr lang="en-US" dirty="0"/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https://medium.com/@megawan/writing-compiling-and-loading-ebpf-program-7b0efa014142</a:t>
            </a:r>
            <a:endParaRPr lang="en-US" dirty="0"/>
          </a:p>
          <a:p>
            <a:r>
              <a:rPr lang="en-US" dirty="0">
                <a:hlinkClick r:id="rId4"/>
              </a:rPr>
              <a:t>https://www.infoq.com/articles/gentle-linux-ebpf-introduction/</a:t>
            </a:r>
            <a:endParaRPr lang="en-US" dirty="0"/>
          </a:p>
          <a:p>
            <a:r>
              <a:rPr lang="en-US" kern="1200" dirty="0">
                <a:solidFill>
                  <a:srgbClr val="0097A7"/>
                </a:solidFill>
                <a:latin typeface="+mn-lt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https://github.com/xdp-project/xdp-tutorial</a:t>
            </a:r>
            <a:endParaRPr lang="en-US" kern="1200" dirty="0">
              <a:solidFill>
                <a:srgbClr val="0097A7"/>
              </a:solidFill>
              <a:latin typeface="+mn-lt"/>
              <a:ea typeface="+mn-ea"/>
              <a:cs typeface="+mn-cs"/>
            </a:endParaRPr>
          </a:p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https://www.datadoghq.com/blog/xdp-intro/#xdp_runnergo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7"/>
              </a:rPr>
              <a:t>https://github.com/gojue/ebpf-slide</a:t>
            </a:r>
            <a:endParaRPr lang="en-IN" sz="1800" b="0" i="0" u="sng" strike="noStrike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r>
              <a:rPr lang="en-IN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8"/>
              </a:rPr>
              <a:t>https://manpages.ubuntu.com/manpages/focal/en/man7/bpf-helpers.7.html</a:t>
            </a:r>
            <a:endParaRPr lang="en-IN" u="sng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r>
              <a:rPr lang="en-IN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9"/>
              </a:rPr>
              <a:t>https://github.com/zoidbergwill/awesome-ebpf</a:t>
            </a:r>
            <a:endParaRPr lang="en-IN" sz="1800" b="0" i="0" u="sng" strike="noStrike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10"/>
              </a:rPr>
              <a:t>https://www.kernel.org/doc/html/v6.2/bpf/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6A74B-E43D-7554-DEC9-0C0A363B15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252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42B2C-E3F7-76AE-21E5-2D3BD9D2A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8101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Linux Kernel Architecture</a:t>
            </a:r>
            <a:endParaRPr lang="en-IN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AC2C31-9B15-75E9-E29E-EDB746B1A379}"/>
              </a:ext>
            </a:extLst>
          </p:cNvPr>
          <p:cNvSpPr/>
          <p:nvPr/>
        </p:nvSpPr>
        <p:spPr>
          <a:xfrm>
            <a:off x="1814050" y="1210501"/>
            <a:ext cx="8740877" cy="159076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83A9F1-A7FC-6166-290B-BC08BE17C788}"/>
              </a:ext>
            </a:extLst>
          </p:cNvPr>
          <p:cNvSpPr/>
          <p:nvPr/>
        </p:nvSpPr>
        <p:spPr>
          <a:xfrm>
            <a:off x="1814050" y="5256171"/>
            <a:ext cx="8740877" cy="123670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F2A583-FFA6-FD58-380F-9AF64E8F172C}"/>
              </a:ext>
            </a:extLst>
          </p:cNvPr>
          <p:cNvSpPr/>
          <p:nvPr/>
        </p:nvSpPr>
        <p:spPr>
          <a:xfrm>
            <a:off x="1814050" y="2963803"/>
            <a:ext cx="8740877" cy="20844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A1B616-CED3-593A-0E6D-DB782446B606}"/>
              </a:ext>
            </a:extLst>
          </p:cNvPr>
          <p:cNvSpPr/>
          <p:nvPr/>
        </p:nvSpPr>
        <p:spPr>
          <a:xfrm>
            <a:off x="3775583" y="5664117"/>
            <a:ext cx="1337187" cy="6649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Storage Hardware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AE82FF-2957-98AD-8E04-20D669126108}"/>
              </a:ext>
            </a:extLst>
          </p:cNvPr>
          <p:cNvSpPr/>
          <p:nvPr/>
        </p:nvSpPr>
        <p:spPr>
          <a:xfrm>
            <a:off x="8598330" y="5664118"/>
            <a:ext cx="1337186" cy="6649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Network Hardware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67FC6-F023-98FE-A4DE-017EA7E14219}"/>
              </a:ext>
            </a:extLst>
          </p:cNvPr>
          <p:cNvSpPr txBox="1"/>
          <p:nvPr/>
        </p:nvSpPr>
        <p:spPr>
          <a:xfrm rot="16200000">
            <a:off x="1785994" y="5541775"/>
            <a:ext cx="924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HW</a:t>
            </a:r>
            <a:endParaRPr lang="en-IN" sz="3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4E5253-EA02-EBCE-B24D-E192597964B7}"/>
              </a:ext>
            </a:extLst>
          </p:cNvPr>
          <p:cNvSpPr txBox="1"/>
          <p:nvPr/>
        </p:nvSpPr>
        <p:spPr>
          <a:xfrm rot="16200000">
            <a:off x="1675766" y="3319814"/>
            <a:ext cx="1476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Linux </a:t>
            </a:r>
          </a:p>
          <a:p>
            <a:pPr algn="ctr"/>
            <a:r>
              <a:rPr lang="en-US" sz="3600"/>
              <a:t>Kernel</a:t>
            </a:r>
            <a:endParaRPr lang="en-IN" sz="3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1DCD8B-7B42-E9A5-ED7A-3CADAD37B8C3}"/>
              </a:ext>
            </a:extLst>
          </p:cNvPr>
          <p:cNvSpPr txBox="1"/>
          <p:nvPr/>
        </p:nvSpPr>
        <p:spPr>
          <a:xfrm rot="16200000">
            <a:off x="1519480" y="1234587"/>
            <a:ext cx="1789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User</a:t>
            </a:r>
          </a:p>
          <a:p>
            <a:pPr algn="ctr"/>
            <a:r>
              <a:rPr lang="en-US" sz="3600"/>
              <a:t>Space</a:t>
            </a:r>
            <a:endParaRPr lang="en-IN" sz="36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3810870-A109-6361-AFBF-0813799FBF77}"/>
              </a:ext>
            </a:extLst>
          </p:cNvPr>
          <p:cNvSpPr/>
          <p:nvPr/>
        </p:nvSpPr>
        <p:spPr>
          <a:xfrm>
            <a:off x="3790336" y="1523902"/>
            <a:ext cx="1337187" cy="41305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FE59933-F196-B69C-D2F0-B329D3A5D4A5}"/>
              </a:ext>
            </a:extLst>
          </p:cNvPr>
          <p:cNvSpPr/>
          <p:nvPr/>
        </p:nvSpPr>
        <p:spPr>
          <a:xfrm>
            <a:off x="8603230" y="1553399"/>
            <a:ext cx="1337187" cy="41305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B9D16D-EC1B-3D8A-5625-74A1827F5DE5}"/>
              </a:ext>
            </a:extLst>
          </p:cNvPr>
          <p:cNvSpPr/>
          <p:nvPr/>
        </p:nvSpPr>
        <p:spPr>
          <a:xfrm>
            <a:off x="6272981" y="1523901"/>
            <a:ext cx="1337187" cy="41305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Admin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B45C29-0F73-8EA0-075E-D4BC1C50447B}"/>
              </a:ext>
            </a:extLst>
          </p:cNvPr>
          <p:cNvSpPr txBox="1"/>
          <p:nvPr/>
        </p:nvSpPr>
        <p:spPr>
          <a:xfrm>
            <a:off x="3588771" y="2172929"/>
            <a:ext cx="85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write()</a:t>
            </a:r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3DF722-4DAC-84A8-1DF5-7848260D49E9}"/>
              </a:ext>
            </a:extLst>
          </p:cNvPr>
          <p:cNvSpPr txBox="1"/>
          <p:nvPr/>
        </p:nvSpPr>
        <p:spPr>
          <a:xfrm>
            <a:off x="4486368" y="2154922"/>
            <a:ext cx="85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read()</a:t>
            </a:r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71CDF4-A6AB-E608-C760-5265DA741EDA}"/>
              </a:ext>
            </a:extLst>
          </p:cNvPr>
          <p:cNvSpPr txBox="1"/>
          <p:nvPr/>
        </p:nvSpPr>
        <p:spPr>
          <a:xfrm>
            <a:off x="7919108" y="2067911"/>
            <a:ext cx="12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sendmsg</a:t>
            </a:r>
            <a:r>
              <a:rPr lang="en-US"/>
              <a:t>()</a:t>
            </a:r>
            <a:endParaRPr lang="en-I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1D1616-103B-6322-BF81-2BFF2F91ECF3}"/>
              </a:ext>
            </a:extLst>
          </p:cNvPr>
          <p:cNvCxnSpPr/>
          <p:nvPr/>
        </p:nvCxnSpPr>
        <p:spPr>
          <a:xfrm>
            <a:off x="4355690" y="1966452"/>
            <a:ext cx="0" cy="1492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12EEAEE-3808-B0D2-27EE-7EA899E32DD1}"/>
              </a:ext>
            </a:extLst>
          </p:cNvPr>
          <p:cNvSpPr txBox="1"/>
          <p:nvPr/>
        </p:nvSpPr>
        <p:spPr>
          <a:xfrm>
            <a:off x="9507813" y="2067911"/>
            <a:ext cx="12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recvmsg</a:t>
            </a:r>
            <a:r>
              <a:rPr lang="en-US"/>
              <a:t>()</a:t>
            </a:r>
            <a:endParaRPr lang="en-IN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D5B1DA-1D6D-F019-546B-3E26FC87A922}"/>
              </a:ext>
            </a:extLst>
          </p:cNvPr>
          <p:cNvCxnSpPr/>
          <p:nvPr/>
        </p:nvCxnSpPr>
        <p:spPr>
          <a:xfrm>
            <a:off x="4488429" y="1936954"/>
            <a:ext cx="0" cy="1492046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F31402A-EF88-9B26-7A3C-5CB788986019}"/>
              </a:ext>
            </a:extLst>
          </p:cNvPr>
          <p:cNvSpPr/>
          <p:nvPr/>
        </p:nvSpPr>
        <p:spPr>
          <a:xfrm>
            <a:off x="3803024" y="2682977"/>
            <a:ext cx="1324499" cy="41305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Syscall</a:t>
            </a:r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488C9A-45B8-B22F-303E-84D6B2CD2F93}"/>
              </a:ext>
            </a:extLst>
          </p:cNvPr>
          <p:cNvCxnSpPr/>
          <p:nvPr/>
        </p:nvCxnSpPr>
        <p:spPr>
          <a:xfrm>
            <a:off x="9203012" y="1966452"/>
            <a:ext cx="0" cy="1492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271863-A157-0E0B-F746-D3F46C91E40E}"/>
              </a:ext>
            </a:extLst>
          </p:cNvPr>
          <p:cNvCxnSpPr/>
          <p:nvPr/>
        </p:nvCxnSpPr>
        <p:spPr>
          <a:xfrm>
            <a:off x="9335751" y="1936954"/>
            <a:ext cx="0" cy="1492046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8CCD6BC-9F65-3B82-8198-A2F5C3BC1288}"/>
              </a:ext>
            </a:extLst>
          </p:cNvPr>
          <p:cNvSpPr/>
          <p:nvPr/>
        </p:nvSpPr>
        <p:spPr>
          <a:xfrm>
            <a:off x="8598329" y="2603114"/>
            <a:ext cx="1337187" cy="41305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Syscall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40521B3-1000-5B9C-8904-5E8A8116BFCE}"/>
              </a:ext>
            </a:extLst>
          </p:cNvPr>
          <p:cNvSpPr/>
          <p:nvPr/>
        </p:nvSpPr>
        <p:spPr>
          <a:xfrm>
            <a:off x="3438601" y="3437698"/>
            <a:ext cx="2071749" cy="3360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File descriptor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7662C2-EC95-938D-8683-687F881B91D7}"/>
              </a:ext>
            </a:extLst>
          </p:cNvPr>
          <p:cNvSpPr/>
          <p:nvPr/>
        </p:nvSpPr>
        <p:spPr>
          <a:xfrm>
            <a:off x="3423054" y="3878283"/>
            <a:ext cx="2071749" cy="3103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VFS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9FFCA4D-5443-6102-3104-54D697F0B0BE}"/>
              </a:ext>
            </a:extLst>
          </p:cNvPr>
          <p:cNvSpPr/>
          <p:nvPr/>
        </p:nvSpPr>
        <p:spPr>
          <a:xfrm>
            <a:off x="3427966" y="4284936"/>
            <a:ext cx="2071749" cy="31037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Block Device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1DC6465-7550-110A-A097-3757385C6F6A}"/>
              </a:ext>
            </a:extLst>
          </p:cNvPr>
          <p:cNvSpPr/>
          <p:nvPr/>
        </p:nvSpPr>
        <p:spPr>
          <a:xfrm>
            <a:off x="8231047" y="3437698"/>
            <a:ext cx="2071749" cy="306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sockets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EA66B4F-AF62-DCB4-CCDD-1224FAFDDA7E}"/>
              </a:ext>
            </a:extLst>
          </p:cNvPr>
          <p:cNvSpPr/>
          <p:nvPr/>
        </p:nvSpPr>
        <p:spPr>
          <a:xfrm>
            <a:off x="8231046" y="3846773"/>
            <a:ext cx="2071749" cy="3065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TCP/IP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ABBDF97-D1F1-6FBB-3D92-B58F9907C0C4}"/>
              </a:ext>
            </a:extLst>
          </p:cNvPr>
          <p:cNvSpPr/>
          <p:nvPr/>
        </p:nvSpPr>
        <p:spPr>
          <a:xfrm>
            <a:off x="8231046" y="4242970"/>
            <a:ext cx="2071749" cy="3360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Network Device</a:t>
            </a:r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42C012-EFEB-4187-0BDB-39B24C78E066}"/>
              </a:ext>
            </a:extLst>
          </p:cNvPr>
          <p:cNvCxnSpPr>
            <a:cxnSpLocks/>
          </p:cNvCxnSpPr>
          <p:nvPr/>
        </p:nvCxnSpPr>
        <p:spPr>
          <a:xfrm>
            <a:off x="4355690" y="4595310"/>
            <a:ext cx="0" cy="10688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81C599-618E-E309-7DFD-16D054C3D5AA}"/>
              </a:ext>
            </a:extLst>
          </p:cNvPr>
          <p:cNvCxnSpPr>
            <a:cxnSpLocks/>
          </p:cNvCxnSpPr>
          <p:nvPr/>
        </p:nvCxnSpPr>
        <p:spPr>
          <a:xfrm>
            <a:off x="4483513" y="4595310"/>
            <a:ext cx="2855" cy="106880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182BD73-E583-C402-B877-F0F77117D88E}"/>
              </a:ext>
            </a:extLst>
          </p:cNvPr>
          <p:cNvCxnSpPr>
            <a:cxnSpLocks/>
          </p:cNvCxnSpPr>
          <p:nvPr/>
        </p:nvCxnSpPr>
        <p:spPr>
          <a:xfrm>
            <a:off x="9217758" y="4595310"/>
            <a:ext cx="0" cy="10688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943443-D5C6-1D55-7C9F-39649DCEC8AA}"/>
              </a:ext>
            </a:extLst>
          </p:cNvPr>
          <p:cNvCxnSpPr>
            <a:cxnSpLocks/>
          </p:cNvCxnSpPr>
          <p:nvPr/>
        </p:nvCxnSpPr>
        <p:spPr>
          <a:xfrm>
            <a:off x="9335751" y="4579025"/>
            <a:ext cx="0" cy="1085092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28C5B9F-440F-ED9A-6CAE-7418BB1354AC}"/>
              </a:ext>
            </a:extLst>
          </p:cNvPr>
          <p:cNvCxnSpPr>
            <a:cxnSpLocks/>
            <a:endCxn id="28" idx="3"/>
          </p:cNvCxnSpPr>
          <p:nvPr/>
        </p:nvCxnSpPr>
        <p:spPr>
          <a:xfrm rot="5400000">
            <a:off x="4982742" y="2449018"/>
            <a:ext cx="2096514" cy="107239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B8C08B8-CC7B-747E-2346-97272E7083F3}"/>
              </a:ext>
            </a:extLst>
          </p:cNvPr>
          <p:cNvCxnSpPr>
            <a:cxnSpLocks/>
          </p:cNvCxnSpPr>
          <p:nvPr/>
        </p:nvCxnSpPr>
        <p:spPr>
          <a:xfrm rot="5400000">
            <a:off x="4850154" y="2607937"/>
            <a:ext cx="2483617" cy="1200651"/>
          </a:xfrm>
          <a:prstGeom prst="bentConnector3">
            <a:avLst>
              <a:gd name="adj1" fmla="val 9948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8745DB7-42E4-A6FB-2213-C02D98C7BAB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61554" y="2473016"/>
            <a:ext cx="2084444" cy="1012317"/>
          </a:xfrm>
          <a:prstGeom prst="bentConnector3">
            <a:avLst>
              <a:gd name="adj1" fmla="val 10094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4F600687-6F65-92A8-72E4-CB3A400E20A2}"/>
              </a:ext>
            </a:extLst>
          </p:cNvPr>
          <p:cNvCxnSpPr>
            <a:cxnSpLocks/>
            <a:endCxn id="32" idx="1"/>
          </p:cNvCxnSpPr>
          <p:nvPr/>
        </p:nvCxnSpPr>
        <p:spPr>
          <a:xfrm rot="16200000" flipH="1">
            <a:off x="6408961" y="2588913"/>
            <a:ext cx="2469660" cy="117451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129F1C4-2B46-10E3-9605-D2E0B406BCF7}"/>
              </a:ext>
            </a:extLst>
          </p:cNvPr>
          <p:cNvSpPr/>
          <p:nvPr/>
        </p:nvSpPr>
        <p:spPr>
          <a:xfrm>
            <a:off x="5737132" y="2590233"/>
            <a:ext cx="2251588" cy="48635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Configuration</a:t>
            </a:r>
          </a:p>
          <a:p>
            <a:pPr algn="ctr"/>
            <a:r>
              <a:rPr lang="en-IN" sz="1600">
                <a:solidFill>
                  <a:schemeClr val="tx1"/>
                </a:solidFill>
              </a:rPr>
              <a:t>(</a:t>
            </a:r>
            <a:r>
              <a:rPr lang="en-IN" sz="1600" err="1">
                <a:solidFill>
                  <a:schemeClr val="tx1"/>
                </a:solidFill>
              </a:rPr>
              <a:t>netlink,procfs,sysfs</a:t>
            </a:r>
            <a:r>
              <a:rPr lang="en-IN" sz="1600">
                <a:solidFill>
                  <a:schemeClr val="tx1"/>
                </a:solidFill>
              </a:rPr>
              <a:t> )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A0BE232-6DDB-576B-FEDB-C729BB3941B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9252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 animBg="1"/>
      <p:bldP spid="13" grpId="0" animBg="1"/>
      <p:bldP spid="14" grpId="0" animBg="1"/>
      <p:bldP spid="18" grpId="0"/>
      <p:bldP spid="19" grpId="0"/>
      <p:bldP spid="20" grpId="0"/>
      <p:bldP spid="21" grpId="0"/>
      <p:bldP spid="15" grpId="0" animBg="1"/>
      <p:bldP spid="17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139A7-C9C5-A8BD-A473-3F69D444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CF185-5BC2-3FDB-5D0E-681CBABFF4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>
                <a:cs typeface="Calibri"/>
              </a:rPr>
              <a:t>Our Contacts:</a:t>
            </a:r>
          </a:p>
          <a:p>
            <a:r>
              <a:rPr lang="en-US" dirty="0">
                <a:cs typeface="Calibri"/>
              </a:rPr>
              <a:t>Ranjitha K (cs21resch01002@iith.ac.in)</a:t>
            </a:r>
          </a:p>
          <a:p>
            <a:r>
              <a:rPr lang="en-US" dirty="0">
                <a:cs typeface="Calibri"/>
              </a:rPr>
              <a:t>K Shiv Kumar (cs21resch11003@iith.ac.in)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A36E7-618A-7E76-181F-F6B63A40CF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7261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4459-62E0-6A45-6421-78AC71A9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3600" dirty="0">
                <a:latin typeface="Helvetica"/>
                <a:cs typeface="Calibri Light"/>
              </a:rPr>
              <a:t>BPF_MAP_TYPE_ARRAY</a:t>
            </a:r>
            <a:endParaRPr lang="en-GB" sz="3600" dirty="0">
              <a:latin typeface="Helvetica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A3714-BD04-1750-6EC5-E2342C7D1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struct </a:t>
            </a:r>
            <a:r>
              <a:rPr lang="en-GB" err="1">
                <a:ea typeface="+mn-lt"/>
                <a:cs typeface="+mn-lt"/>
              </a:rPr>
              <a:t>bpf_map_elf</a:t>
            </a:r>
            <a:r>
              <a:rPr lang="en-GB">
                <a:ea typeface="+mn-lt"/>
                <a:cs typeface="+mn-lt"/>
              </a:rPr>
              <a:t> SEC("maps") </a:t>
            </a:r>
            <a:r>
              <a:rPr lang="en-GB" err="1">
                <a:ea typeface="+mn-lt"/>
                <a:cs typeface="+mn-lt"/>
              </a:rPr>
              <a:t>my_map</a:t>
            </a:r>
            <a:r>
              <a:rPr lang="en-GB">
                <a:ea typeface="+mn-lt"/>
                <a:cs typeface="+mn-lt"/>
              </a:rPr>
              <a:t> = {
      .type = BPF_MAP_TYPE_ARRAY,
      .</a:t>
            </a:r>
            <a:r>
              <a:rPr lang="en-GB" err="1">
                <a:ea typeface="+mn-lt"/>
                <a:cs typeface="+mn-lt"/>
              </a:rPr>
              <a:t>key_size</a:t>
            </a:r>
            <a:r>
              <a:rPr lang="en-GB">
                <a:ea typeface="+mn-lt"/>
                <a:cs typeface="+mn-lt"/>
              </a:rPr>
              <a:t> = </a:t>
            </a:r>
            <a:r>
              <a:rPr lang="en-GB" err="1">
                <a:ea typeface="+mn-lt"/>
                <a:cs typeface="+mn-lt"/>
              </a:rPr>
              <a:t>sizeof</a:t>
            </a:r>
            <a:r>
              <a:rPr lang="en-GB">
                <a:ea typeface="+mn-lt"/>
                <a:cs typeface="+mn-lt"/>
              </a:rPr>
              <a:t>(u32),
      .</a:t>
            </a:r>
            <a:r>
              <a:rPr lang="en-GB" err="1">
                <a:ea typeface="+mn-lt"/>
                <a:cs typeface="+mn-lt"/>
              </a:rPr>
              <a:t>value_size</a:t>
            </a:r>
            <a:r>
              <a:rPr lang="en-GB">
                <a:ea typeface="+mn-lt"/>
                <a:cs typeface="+mn-lt"/>
              </a:rPr>
              <a:t> = </a:t>
            </a:r>
            <a:r>
              <a:rPr lang="en-GB" err="1">
                <a:ea typeface="+mn-lt"/>
                <a:cs typeface="+mn-lt"/>
              </a:rPr>
              <a:t>sizeof</a:t>
            </a:r>
            <a:r>
              <a:rPr lang="en-GB">
                <a:ea typeface="+mn-lt"/>
                <a:cs typeface="+mn-lt"/>
              </a:rPr>
              <a:t>(xxx),
      .</a:t>
            </a:r>
            <a:r>
              <a:rPr lang="en-GB" err="1">
                <a:ea typeface="+mn-lt"/>
                <a:cs typeface="+mn-lt"/>
              </a:rPr>
              <a:t>max_entries</a:t>
            </a:r>
            <a:r>
              <a:rPr lang="en-GB">
                <a:ea typeface="+mn-lt"/>
                <a:cs typeface="+mn-lt"/>
              </a:rPr>
              <a:t> = 256,
};</a:t>
            </a:r>
          </a:p>
          <a:p>
            <a:pPr marL="0" indent="0">
              <a:buNone/>
            </a:pPr>
            <a:endParaRPr lang="en-GB"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Maps are accessed via </a:t>
            </a:r>
            <a:r>
              <a:rPr lang="en-GB" err="1">
                <a:ea typeface="+mn-lt"/>
                <a:cs typeface="+mn-lt"/>
              </a:rPr>
              <a:t>bpf</a:t>
            </a:r>
            <a:r>
              <a:rPr lang="en-GB">
                <a:ea typeface="+mn-lt"/>
                <a:cs typeface="+mn-lt"/>
              </a:rPr>
              <a:t> helper functions</a:t>
            </a:r>
            <a:endParaRPr lang="en-US"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r>
              <a:rPr lang="en-GB" i="1" err="1">
                <a:ea typeface="+mn-lt"/>
                <a:cs typeface="+mn-lt"/>
              </a:rPr>
              <a:t>bpf_map_lookup_elem</a:t>
            </a:r>
            <a:r>
              <a:rPr lang="en-GB" i="1">
                <a:ea typeface="+mn-lt"/>
                <a:cs typeface="+mn-lt"/>
              </a:rPr>
              <a:t>() , </a:t>
            </a:r>
            <a:r>
              <a:rPr lang="en-GB" i="1" err="1">
                <a:ea typeface="+mn-lt"/>
                <a:cs typeface="+mn-lt"/>
              </a:rPr>
              <a:t>bpf_map_update_elem</a:t>
            </a:r>
            <a:r>
              <a:rPr lang="en-GB" i="1">
                <a:ea typeface="+mn-lt"/>
                <a:cs typeface="+mn-lt"/>
              </a:rPr>
              <a:t>() etc.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GB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89794-F64E-F475-9653-37F12DA8EA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2391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5C75-FC9B-1127-DF34-6D5124F7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411"/>
            <a:ext cx="10515600" cy="76648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Extending kernel capabilities</a:t>
            </a:r>
            <a:endParaRPr lang="en-IN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DDC192-9C59-7800-1BDA-0B4392BCBAB5}"/>
              </a:ext>
            </a:extLst>
          </p:cNvPr>
          <p:cNvSpPr/>
          <p:nvPr/>
        </p:nvSpPr>
        <p:spPr>
          <a:xfrm>
            <a:off x="645457" y="975332"/>
            <a:ext cx="3908613" cy="7664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Option1 – Native Support</a:t>
            </a:r>
            <a:endParaRPr lang="en-IN" sz="240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E1DA00-B43B-C596-0B82-8B1C3D7219DB}"/>
              </a:ext>
            </a:extLst>
          </p:cNvPr>
          <p:cNvSpPr/>
          <p:nvPr/>
        </p:nvSpPr>
        <p:spPr>
          <a:xfrm>
            <a:off x="6880411" y="991444"/>
            <a:ext cx="3908612" cy="7664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Option2 – Kernel Support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7AFEEE-0891-5D29-A431-53710358EDD2}"/>
              </a:ext>
            </a:extLst>
          </p:cNvPr>
          <p:cNvSpPr/>
          <p:nvPr/>
        </p:nvSpPr>
        <p:spPr>
          <a:xfrm>
            <a:off x="645456" y="1741816"/>
            <a:ext cx="4109424" cy="251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cs typeface="Helvetica" panose="020B0604020202020204" pitchFamily="34" charset="0"/>
              </a:rPr>
              <a:t>Change kernel source code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cs typeface="Helvetica" panose="020B0604020202020204" pitchFamily="34" charset="0"/>
              </a:rPr>
              <a:t>Expose configuration API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cs typeface="Helvetica" panose="020B0604020202020204" pitchFamily="34" charset="0"/>
              </a:rPr>
              <a:t>Wait for 5 years for users to upgrade</a:t>
            </a:r>
            <a:endParaRPr lang="en-IN" sz="2400" dirty="0">
              <a:solidFill>
                <a:schemeClr val="tx1"/>
              </a:solidFill>
              <a:cs typeface="Helvetica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3B8B8D-F3F5-CC40-EC8C-3CC96EF2FBF2}"/>
              </a:ext>
            </a:extLst>
          </p:cNvPr>
          <p:cNvSpPr/>
          <p:nvPr/>
        </p:nvSpPr>
        <p:spPr>
          <a:xfrm>
            <a:off x="5836022" y="1787678"/>
            <a:ext cx="5809130" cy="1939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cs typeface="Helvetica" panose="020B0604020202020204" pitchFamily="34" charset="0"/>
              </a:rPr>
              <a:t>Write kernel module – harder to write/test/debug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cs typeface="Helvetica" panose="020B0604020202020204" pitchFamily="34" charset="0"/>
              </a:rPr>
              <a:t>Every kernel release will break 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52B4A4-CFDE-2881-0A5A-AB2EB25A4C65}"/>
              </a:ext>
            </a:extLst>
          </p:cNvPr>
          <p:cNvSpPr/>
          <p:nvPr/>
        </p:nvSpPr>
        <p:spPr>
          <a:xfrm>
            <a:off x="645456" y="4289616"/>
            <a:ext cx="3908613" cy="11008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cs typeface="Helvetica" panose="020B0604020202020204" pitchFamily="34" charset="0"/>
              </a:rPr>
              <a:t>Cons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cs typeface="Helvetica" panose="020B0604020202020204" pitchFamily="34" charset="0"/>
              </a:rPr>
              <a:t>Time !!!</a:t>
            </a:r>
            <a:endParaRPr lang="en-IN" sz="2400" dirty="0">
              <a:solidFill>
                <a:schemeClr val="tx1"/>
              </a:solidFill>
              <a:cs typeface="Helvetica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AABEFE-A843-7A4A-2927-242E43C97049}"/>
              </a:ext>
            </a:extLst>
          </p:cNvPr>
          <p:cNvSpPr/>
          <p:nvPr/>
        </p:nvSpPr>
        <p:spPr>
          <a:xfrm>
            <a:off x="5741893" y="3485040"/>
            <a:ext cx="5338483" cy="251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cs typeface="Helvetica" panose="020B0604020202020204" pitchFamily="34" charset="0"/>
              </a:rPr>
              <a:t>Cons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cs typeface="Helvetica" panose="020B0604020202020204" pitchFamily="34" charset="0"/>
              </a:rPr>
              <a:t>Ship different module for different kernel version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cs typeface="Helvetica" panose="020B0604020202020204" pitchFamily="34" charset="0"/>
              </a:rPr>
              <a:t>Crash the kernel</a:t>
            </a:r>
            <a:endParaRPr lang="en-IN" sz="2400" dirty="0">
              <a:solidFill>
                <a:schemeClr val="tx1"/>
              </a:solidFill>
              <a:cs typeface="Helvetica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3CA96B-8026-EC2D-AAFA-18F5813319B0}"/>
              </a:ext>
            </a:extLst>
          </p:cNvPr>
          <p:cNvSpPr/>
          <p:nvPr/>
        </p:nvSpPr>
        <p:spPr>
          <a:xfrm>
            <a:off x="1759322" y="6121567"/>
            <a:ext cx="7965141" cy="5293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Hard to extend kernel capabilities 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475F1AD5-93CA-7246-39C6-737CEF371A4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7524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4668E1-9C80-1D7F-4FB1-E896ACDDC261}"/>
              </a:ext>
            </a:extLst>
          </p:cNvPr>
          <p:cNvSpPr/>
          <p:nvPr/>
        </p:nvSpPr>
        <p:spPr>
          <a:xfrm>
            <a:off x="2229970" y="4116789"/>
            <a:ext cx="7732059" cy="60511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eBPF</a:t>
            </a:r>
            <a:r>
              <a:rPr lang="en-US" sz="2400" dirty="0">
                <a:solidFill>
                  <a:schemeClr val="tx1"/>
                </a:solidFill>
              </a:rPr>
              <a:t> makes the Linux kernel programmable !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8" name="Picture 7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91E2FCEA-780A-3942-C31F-7216DA63F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124" y="958716"/>
            <a:ext cx="7130138" cy="2470284"/>
          </a:xfrm>
          <a:prstGeom prst="rect">
            <a:avLst/>
          </a:prstGeo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0C1E8A8-3BDA-F915-DF05-54BFE3A2CB3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6560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965A-DF4C-02C3-459D-085C86C7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>
                <a:latin typeface="Helvetica" panose="020B0604020202020204" pitchFamily="34" charset="0"/>
                <a:cs typeface="Helvetica" panose="020B0604020202020204" pitchFamily="34" charset="0"/>
              </a:rPr>
              <a:t>eBPF</a:t>
            </a:r>
            <a:endParaRPr lang="en-IN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971DC8-9FD5-4BCB-77AF-FA2B97FE396C}"/>
              </a:ext>
            </a:extLst>
          </p:cNvPr>
          <p:cNvSpPr/>
          <p:nvPr/>
        </p:nvSpPr>
        <p:spPr>
          <a:xfrm>
            <a:off x="2954595" y="3083665"/>
            <a:ext cx="5481485" cy="14768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6A91AF-2375-9902-2E20-3A058A54E749}"/>
              </a:ext>
            </a:extLst>
          </p:cNvPr>
          <p:cNvSpPr txBox="1"/>
          <p:nvPr/>
        </p:nvSpPr>
        <p:spPr>
          <a:xfrm rot="16200000">
            <a:off x="2828503" y="3297615"/>
            <a:ext cx="1476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Linux </a:t>
            </a:r>
          </a:p>
          <a:p>
            <a:pPr algn="ctr"/>
            <a:r>
              <a:rPr lang="en-US" sz="3600" dirty="0"/>
              <a:t>Kernel</a:t>
            </a:r>
            <a:endParaRPr lang="en-IN" sz="36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D3D138-7EF5-1658-110D-EC71B1116A2D}"/>
              </a:ext>
            </a:extLst>
          </p:cNvPr>
          <p:cNvSpPr/>
          <p:nvPr/>
        </p:nvSpPr>
        <p:spPr>
          <a:xfrm>
            <a:off x="4881717" y="1833546"/>
            <a:ext cx="1337187" cy="41305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process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670E78-C73D-C9B5-7B0A-93892E13181E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550311" y="2246599"/>
            <a:ext cx="1" cy="16242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026FC7-0098-B4AE-0201-88F156552EA3}"/>
              </a:ext>
            </a:extLst>
          </p:cNvPr>
          <p:cNvSpPr/>
          <p:nvPr/>
        </p:nvSpPr>
        <p:spPr>
          <a:xfrm>
            <a:off x="4894407" y="2877138"/>
            <a:ext cx="1324499" cy="41305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err="1">
                <a:solidFill>
                  <a:schemeClr val="tx1"/>
                </a:solidFill>
              </a:rPr>
              <a:t>syscall</a:t>
            </a:r>
            <a:endParaRPr lang="en-IN" sz="2000" err="1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B5A6B8-E327-0AC1-7DE1-B999DF2F8735}"/>
              </a:ext>
            </a:extLst>
          </p:cNvPr>
          <p:cNvSpPr txBox="1"/>
          <p:nvPr/>
        </p:nvSpPr>
        <p:spPr>
          <a:xfrm>
            <a:off x="4403208" y="2250665"/>
            <a:ext cx="1170872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 err="1"/>
              <a:t>execve</a:t>
            </a:r>
            <a:r>
              <a:rPr lang="en-US" sz="2000" dirty="0"/>
              <a:t>( )</a:t>
            </a:r>
            <a:endParaRPr lang="en-IN" sz="2000" dirty="0">
              <a:ea typeface="Calibri"/>
              <a:cs typeface="Calibr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D23ED7-74C7-4C9B-E35C-E72206FB8E37}"/>
              </a:ext>
            </a:extLst>
          </p:cNvPr>
          <p:cNvSpPr/>
          <p:nvPr/>
        </p:nvSpPr>
        <p:spPr>
          <a:xfrm>
            <a:off x="279697" y="1938500"/>
            <a:ext cx="3908613" cy="76648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Regular system call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C29D54C-BACC-1BF1-CBC9-91DAC5316E7C}"/>
              </a:ext>
            </a:extLst>
          </p:cNvPr>
          <p:cNvSpPr/>
          <p:nvPr/>
        </p:nvSpPr>
        <p:spPr>
          <a:xfrm>
            <a:off x="4893139" y="3871938"/>
            <a:ext cx="1395234" cy="39536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scheduler</a:t>
            </a:r>
            <a:endParaRPr lang="en-IN" sz="2000" dirty="0">
              <a:solidFill>
                <a:schemeClr val="tx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137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965A-DF4C-02C3-459D-085C86C7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>
                <a:latin typeface="Helvetica" panose="020B0604020202020204" pitchFamily="34" charset="0"/>
                <a:cs typeface="Helvetica" panose="020B0604020202020204" pitchFamily="34" charset="0"/>
              </a:rPr>
              <a:t>eBPF</a:t>
            </a:r>
            <a:endParaRPr lang="en-IN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971DC8-9FD5-4BCB-77AF-FA2B97FE396C}"/>
              </a:ext>
            </a:extLst>
          </p:cNvPr>
          <p:cNvSpPr/>
          <p:nvPr/>
        </p:nvSpPr>
        <p:spPr>
          <a:xfrm>
            <a:off x="2954593" y="3079731"/>
            <a:ext cx="5481485" cy="14768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D3D138-7EF5-1658-110D-EC71B1116A2D}"/>
              </a:ext>
            </a:extLst>
          </p:cNvPr>
          <p:cNvSpPr/>
          <p:nvPr/>
        </p:nvSpPr>
        <p:spPr>
          <a:xfrm>
            <a:off x="4881715" y="1829612"/>
            <a:ext cx="1337187" cy="41305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process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779809-5EB8-4B37-78B0-377CAB4D8BCC}"/>
              </a:ext>
            </a:extLst>
          </p:cNvPr>
          <p:cNvSpPr/>
          <p:nvPr/>
        </p:nvSpPr>
        <p:spPr>
          <a:xfrm>
            <a:off x="4893139" y="3871938"/>
            <a:ext cx="1395234" cy="39536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scheduler</a:t>
            </a:r>
            <a:endParaRPr lang="en-IN" sz="20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D25BF5-829D-DAC3-8AB4-67911BD11ED4}"/>
              </a:ext>
            </a:extLst>
          </p:cNvPr>
          <p:cNvSpPr/>
          <p:nvPr/>
        </p:nvSpPr>
        <p:spPr>
          <a:xfrm>
            <a:off x="6957120" y="3187226"/>
            <a:ext cx="1324499" cy="5686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0" name="Picture 9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DFE6389B-D2E6-B420-1A9B-0FBA7ED8D4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219" y="3308107"/>
            <a:ext cx="990300" cy="34309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670E78-C73D-C9B5-7B0A-93892E13181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550309" y="2242665"/>
            <a:ext cx="6346" cy="630539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026FC7-0098-B4AE-0201-88F156552EA3}"/>
              </a:ext>
            </a:extLst>
          </p:cNvPr>
          <p:cNvSpPr/>
          <p:nvPr/>
        </p:nvSpPr>
        <p:spPr>
          <a:xfrm>
            <a:off x="4894405" y="2873204"/>
            <a:ext cx="1324499" cy="41305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err="1">
                <a:solidFill>
                  <a:schemeClr val="tx1"/>
                </a:solidFill>
              </a:rPr>
              <a:t>syscall</a:t>
            </a:r>
            <a:endParaRPr lang="en-IN" sz="2000" err="1">
              <a:solidFill>
                <a:schemeClr val="tx1"/>
              </a:solidFill>
              <a:ea typeface="Calibri"/>
              <a:cs typeface="Calibri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CCC7719-5410-5CF8-5099-5F2067CB9AA0}"/>
              </a:ext>
            </a:extLst>
          </p:cNvPr>
          <p:cNvCxnSpPr/>
          <p:nvPr/>
        </p:nvCxnSpPr>
        <p:spPr>
          <a:xfrm>
            <a:off x="5561886" y="3308107"/>
            <a:ext cx="1395234" cy="163466"/>
          </a:xfrm>
          <a:prstGeom prst="bentConnector3">
            <a:avLst>
              <a:gd name="adj1" fmla="val 671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932A2C9-0937-FED2-24FF-8ADEAD5A641E}"/>
              </a:ext>
            </a:extLst>
          </p:cNvPr>
          <p:cNvCxnSpPr>
            <a:cxnSpLocks/>
            <a:endCxn id="8" idx="0"/>
          </p:cNvCxnSpPr>
          <p:nvPr/>
        </p:nvCxnSpPr>
        <p:spPr>
          <a:xfrm rot="10800000" flipV="1">
            <a:off x="5590757" y="3631708"/>
            <a:ext cx="1366363" cy="24023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09E0F23-DB63-FDEC-3D99-A6E9E9B539E4}"/>
              </a:ext>
            </a:extLst>
          </p:cNvPr>
          <p:cNvSpPr/>
          <p:nvPr/>
        </p:nvSpPr>
        <p:spPr>
          <a:xfrm>
            <a:off x="279697" y="1938500"/>
            <a:ext cx="3908613" cy="76648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System call with </a:t>
            </a:r>
            <a:r>
              <a:rPr lang="en-US" sz="2400" dirty="0" err="1">
                <a:solidFill>
                  <a:schemeClr val="tx1"/>
                </a:solidFill>
              </a:rPr>
              <a:t>eBPF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8BF3F8-5A37-4418-F802-A72CD6277338}"/>
              </a:ext>
            </a:extLst>
          </p:cNvPr>
          <p:cNvSpPr txBox="1"/>
          <p:nvPr/>
        </p:nvSpPr>
        <p:spPr>
          <a:xfrm>
            <a:off x="4403208" y="2250665"/>
            <a:ext cx="1170872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 err="1"/>
              <a:t>execve</a:t>
            </a:r>
            <a:r>
              <a:rPr lang="en-US" sz="2000" dirty="0"/>
              <a:t>( )</a:t>
            </a:r>
            <a:endParaRPr lang="en-IN" sz="2000" dirty="0"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B0D2BF-2989-D4AE-A7C2-67696D562CFC}"/>
              </a:ext>
            </a:extLst>
          </p:cNvPr>
          <p:cNvSpPr txBox="1"/>
          <p:nvPr/>
        </p:nvSpPr>
        <p:spPr>
          <a:xfrm rot="16200000">
            <a:off x="2828503" y="3297615"/>
            <a:ext cx="1476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Linux </a:t>
            </a:r>
          </a:p>
          <a:p>
            <a:pPr algn="ctr"/>
            <a:r>
              <a:rPr lang="en-US" sz="3600" dirty="0"/>
              <a:t>Kernel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45743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965A-DF4C-02C3-459D-085C86C7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>
                <a:latin typeface="Helvetica" panose="020B0604020202020204" pitchFamily="34" charset="0"/>
                <a:cs typeface="Helvetica" panose="020B0604020202020204" pitchFamily="34" charset="0"/>
              </a:rPr>
              <a:t>eBPF</a:t>
            </a:r>
            <a:endParaRPr lang="en-IN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971DC8-9FD5-4BCB-77AF-FA2B97FE396C}"/>
              </a:ext>
            </a:extLst>
          </p:cNvPr>
          <p:cNvSpPr/>
          <p:nvPr/>
        </p:nvSpPr>
        <p:spPr>
          <a:xfrm>
            <a:off x="2954593" y="3079731"/>
            <a:ext cx="5481485" cy="14768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D3D138-7EF5-1658-110D-EC71B1116A2D}"/>
              </a:ext>
            </a:extLst>
          </p:cNvPr>
          <p:cNvSpPr/>
          <p:nvPr/>
        </p:nvSpPr>
        <p:spPr>
          <a:xfrm>
            <a:off x="4881715" y="1829612"/>
            <a:ext cx="1337187" cy="41305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process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779809-5EB8-4B37-78B0-377CAB4D8BCC}"/>
              </a:ext>
            </a:extLst>
          </p:cNvPr>
          <p:cNvSpPr/>
          <p:nvPr/>
        </p:nvSpPr>
        <p:spPr>
          <a:xfrm>
            <a:off x="4893139" y="3871938"/>
            <a:ext cx="1395234" cy="39536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scheduler</a:t>
            </a:r>
            <a:endParaRPr lang="en-IN" sz="20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D25BF5-829D-DAC3-8AB4-67911BD11ED4}"/>
              </a:ext>
            </a:extLst>
          </p:cNvPr>
          <p:cNvSpPr/>
          <p:nvPr/>
        </p:nvSpPr>
        <p:spPr>
          <a:xfrm>
            <a:off x="6957120" y="3187226"/>
            <a:ext cx="1324499" cy="5686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0" name="Picture 9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DFE6389B-D2E6-B420-1A9B-0FBA7ED8D4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219" y="3308107"/>
            <a:ext cx="990300" cy="34309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670E78-C73D-C9B5-7B0A-93892E13181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550309" y="2242665"/>
            <a:ext cx="6346" cy="630539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026FC7-0098-B4AE-0201-88F156552EA3}"/>
              </a:ext>
            </a:extLst>
          </p:cNvPr>
          <p:cNvSpPr/>
          <p:nvPr/>
        </p:nvSpPr>
        <p:spPr>
          <a:xfrm>
            <a:off x="4894405" y="2873204"/>
            <a:ext cx="1324499" cy="41305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syscall</a:t>
            </a:r>
            <a:endParaRPr lang="en-IN" sz="2000" dirty="0" err="1">
              <a:solidFill>
                <a:schemeClr val="tx1"/>
              </a:solidFill>
              <a:ea typeface="Calibri"/>
              <a:cs typeface="Calibri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CCC7719-5410-5CF8-5099-5F2067CB9AA0}"/>
              </a:ext>
            </a:extLst>
          </p:cNvPr>
          <p:cNvCxnSpPr/>
          <p:nvPr/>
        </p:nvCxnSpPr>
        <p:spPr>
          <a:xfrm>
            <a:off x="5561886" y="3308107"/>
            <a:ext cx="1395234" cy="163466"/>
          </a:xfrm>
          <a:prstGeom prst="bentConnector3">
            <a:avLst>
              <a:gd name="adj1" fmla="val 671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932A2C9-0937-FED2-24FF-8ADEAD5A641E}"/>
              </a:ext>
            </a:extLst>
          </p:cNvPr>
          <p:cNvCxnSpPr>
            <a:cxnSpLocks/>
            <a:endCxn id="8" idx="0"/>
          </p:cNvCxnSpPr>
          <p:nvPr/>
        </p:nvCxnSpPr>
        <p:spPr>
          <a:xfrm rot="10800000" flipV="1">
            <a:off x="5590757" y="3631708"/>
            <a:ext cx="1366363" cy="24023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CD9FEB4-1EBB-D769-21BA-1787BC308BCA}"/>
              </a:ext>
            </a:extLst>
          </p:cNvPr>
          <p:cNvSpPr/>
          <p:nvPr/>
        </p:nvSpPr>
        <p:spPr>
          <a:xfrm>
            <a:off x="5561886" y="4913187"/>
            <a:ext cx="4457185" cy="157968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int </a:t>
            </a:r>
            <a:r>
              <a:rPr lang="en-US" err="1"/>
              <a:t>syscall</a:t>
            </a:r>
            <a:r>
              <a:rPr lang="en-US"/>
              <a:t>__</a:t>
            </a:r>
            <a:r>
              <a:rPr lang="en-US" err="1"/>
              <a:t>ret_execve</a:t>
            </a:r>
            <a:r>
              <a:rPr lang="en-US"/>
              <a:t>( struct </a:t>
            </a:r>
            <a:r>
              <a:rPr lang="en-US" err="1"/>
              <a:t>pt_regs</a:t>
            </a:r>
            <a:r>
              <a:rPr lang="en-US"/>
              <a:t> *</a:t>
            </a:r>
            <a:r>
              <a:rPr lang="en-US" err="1"/>
              <a:t>ctx</a:t>
            </a:r>
            <a:r>
              <a:rPr lang="en-US"/>
              <a:t>)</a:t>
            </a:r>
          </a:p>
          <a:p>
            <a:r>
              <a:rPr lang="en-US"/>
              <a:t>{</a:t>
            </a:r>
          </a:p>
          <a:p>
            <a:r>
              <a:rPr lang="en-US"/>
              <a:t>    …..</a:t>
            </a:r>
          </a:p>
          <a:p>
            <a:r>
              <a:rPr lang="en-US"/>
              <a:t>    ……</a:t>
            </a:r>
          </a:p>
          <a:p>
            <a:r>
              <a:rPr lang="en-US"/>
              <a:t>}</a:t>
            </a:r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B77E1C9-269B-B130-46D1-823551E6FCAB}"/>
              </a:ext>
            </a:extLst>
          </p:cNvPr>
          <p:cNvCxnSpPr>
            <a:cxnSpLocks/>
          </p:cNvCxnSpPr>
          <p:nvPr/>
        </p:nvCxnSpPr>
        <p:spPr>
          <a:xfrm flipH="1">
            <a:off x="5706483" y="3755921"/>
            <a:ext cx="1359223" cy="123562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A653920-46D5-791A-C09B-8E6A60A541A9}"/>
              </a:ext>
            </a:extLst>
          </p:cNvPr>
          <p:cNvCxnSpPr>
            <a:cxnSpLocks/>
          </p:cNvCxnSpPr>
          <p:nvPr/>
        </p:nvCxnSpPr>
        <p:spPr>
          <a:xfrm>
            <a:off x="8219406" y="3755921"/>
            <a:ext cx="1583036" cy="115726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D87D984-8C69-D157-54AE-E5033900681B}"/>
              </a:ext>
            </a:extLst>
          </p:cNvPr>
          <p:cNvSpPr txBox="1"/>
          <p:nvPr/>
        </p:nvSpPr>
        <p:spPr>
          <a:xfrm>
            <a:off x="4403208" y="2250665"/>
            <a:ext cx="1170872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 err="1"/>
              <a:t>execve</a:t>
            </a:r>
            <a:r>
              <a:rPr lang="en-US" sz="2000" dirty="0"/>
              <a:t>( )</a:t>
            </a:r>
            <a:endParaRPr lang="en-IN" sz="2000" dirty="0">
              <a:ea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31B622-4E13-F0EA-6D5C-CA49C380C0C4}"/>
              </a:ext>
            </a:extLst>
          </p:cNvPr>
          <p:cNvSpPr txBox="1"/>
          <p:nvPr/>
        </p:nvSpPr>
        <p:spPr>
          <a:xfrm rot="16200000">
            <a:off x="2828503" y="3297615"/>
            <a:ext cx="1476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Linux </a:t>
            </a:r>
          </a:p>
          <a:p>
            <a:pPr algn="ctr"/>
            <a:r>
              <a:rPr lang="en-US" sz="3600" dirty="0"/>
              <a:t>Kernel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91039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9E63-4F8F-5272-6E29-437AD4F9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</a:t>
            </a:r>
            <a:r>
              <a:rPr lang="en-US" dirty="0" err="1"/>
              <a:t>eBPF</a:t>
            </a:r>
            <a:r>
              <a:rPr lang="en-US" dirty="0"/>
              <a:t> ?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FB559-29FF-AFF1-F865-DAA5ED361F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AE1F9-70DB-7162-8C46-C85ED776908D}"/>
              </a:ext>
            </a:extLst>
          </p:cNvPr>
          <p:cNvSpPr txBox="1"/>
          <p:nvPr/>
        </p:nvSpPr>
        <p:spPr>
          <a:xfrm>
            <a:off x="439717" y="1412318"/>
            <a:ext cx="115140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 Sandboxed programs (VM) in a privileged context inside kernel</a:t>
            </a:r>
          </a:p>
          <a:p>
            <a:pPr algn="l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 Provides various hook points in the kernel</a:t>
            </a:r>
          </a:p>
          <a:p>
            <a:pPr algn="l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 Attach byte code to hook points at runtime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57A03B0-3E01-1680-577F-31F4387EBDEF}"/>
              </a:ext>
            </a:extLst>
          </p:cNvPr>
          <p:cNvSpPr/>
          <p:nvPr/>
        </p:nvSpPr>
        <p:spPr>
          <a:xfrm>
            <a:off x="3695248" y="3048000"/>
            <a:ext cx="3363920" cy="12923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User space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C55BDA-A912-D577-7C8A-3DB413A101F9}"/>
              </a:ext>
            </a:extLst>
          </p:cNvPr>
          <p:cNvSpPr/>
          <p:nvPr/>
        </p:nvSpPr>
        <p:spPr>
          <a:xfrm>
            <a:off x="3695248" y="4931664"/>
            <a:ext cx="3363920" cy="12923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Kernel space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4790AD-5E27-524A-9D41-54E89037352B}"/>
              </a:ext>
            </a:extLst>
          </p:cNvPr>
          <p:cNvSpPr/>
          <p:nvPr/>
        </p:nvSpPr>
        <p:spPr>
          <a:xfrm>
            <a:off x="4791456" y="3429000"/>
            <a:ext cx="1182624" cy="58216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C32AC7-D3EF-2EFD-D698-D5892FA357D4}"/>
              </a:ext>
            </a:extLst>
          </p:cNvPr>
          <p:cNvSpPr/>
          <p:nvPr/>
        </p:nvSpPr>
        <p:spPr>
          <a:xfrm>
            <a:off x="4504944" y="5337048"/>
            <a:ext cx="1761744" cy="58216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eBPF</a:t>
            </a:r>
            <a:r>
              <a:rPr lang="en-US" dirty="0">
                <a:solidFill>
                  <a:schemeClr val="tx1"/>
                </a:solidFill>
              </a:rPr>
              <a:t> program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81184A-1005-1464-4E2C-416DDF5863D1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382768" y="4011168"/>
            <a:ext cx="3048" cy="132588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F2B134-AD64-EB60-B8B6-957B38A2A077}"/>
              </a:ext>
            </a:extLst>
          </p:cNvPr>
          <p:cNvCxnSpPr/>
          <p:nvPr/>
        </p:nvCxnSpPr>
        <p:spPr>
          <a:xfrm>
            <a:off x="2645664" y="4596384"/>
            <a:ext cx="5376672" cy="0"/>
          </a:xfrm>
          <a:prstGeom prst="line">
            <a:avLst/>
          </a:prstGeom>
          <a:ln w="571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0948C26-21CD-56F1-331A-D966E654C2B8}"/>
              </a:ext>
            </a:extLst>
          </p:cNvPr>
          <p:cNvSpPr/>
          <p:nvPr/>
        </p:nvSpPr>
        <p:spPr>
          <a:xfrm>
            <a:off x="1255776" y="4328160"/>
            <a:ext cx="1545336" cy="499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syscalls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E6CEBF-81B7-C38B-0A7C-6A9127AD8669}"/>
              </a:ext>
            </a:extLst>
          </p:cNvPr>
          <p:cNvSpPr/>
          <p:nvPr/>
        </p:nvSpPr>
        <p:spPr>
          <a:xfrm>
            <a:off x="7053072" y="3090672"/>
            <a:ext cx="1545336" cy="499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C/C++, Go, Python, …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6B5A14-873C-3CDD-2BD8-A003D230BBB8}"/>
              </a:ext>
            </a:extLst>
          </p:cNvPr>
          <p:cNvSpPr/>
          <p:nvPr/>
        </p:nvSpPr>
        <p:spPr>
          <a:xfrm>
            <a:off x="7059168" y="5059680"/>
            <a:ext cx="1545336" cy="499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 ‘C’ 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24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AC68C62FE21C4F9FF35E6A8384D491" ma:contentTypeVersion="15" ma:contentTypeDescription="Create a new document." ma:contentTypeScope="" ma:versionID="0028390515accef50d87d7e81ee6cd60">
  <xsd:schema xmlns:xsd="http://www.w3.org/2001/XMLSchema" xmlns:xs="http://www.w3.org/2001/XMLSchema" xmlns:p="http://schemas.microsoft.com/office/2006/metadata/properties" xmlns:ns3="c05dd8dc-94d9-45cc-86bf-910e83bdd3fb" xmlns:ns4="7b6b21a6-7258-45a6-895b-7d5b15f1213f" targetNamespace="http://schemas.microsoft.com/office/2006/metadata/properties" ma:root="true" ma:fieldsID="cd3f877b311aad4ab7f81734249ea3e5" ns3:_="" ns4:_="">
    <xsd:import namespace="c05dd8dc-94d9-45cc-86bf-910e83bdd3fb"/>
    <xsd:import namespace="7b6b21a6-7258-45a6-895b-7d5b15f1213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5dd8dc-94d9-45cc-86bf-910e83bdd3f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6b21a6-7258-45a6-895b-7d5b15f121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b6b21a6-7258-45a6-895b-7d5b15f1213f" xsi:nil="true"/>
  </documentManagement>
</p:properties>
</file>

<file path=customXml/itemProps1.xml><?xml version="1.0" encoding="utf-8"?>
<ds:datastoreItem xmlns:ds="http://schemas.openxmlformats.org/officeDocument/2006/customXml" ds:itemID="{F041FC18-9822-43A6-A557-91B9EEDABAE4}">
  <ds:schemaRefs>
    <ds:schemaRef ds:uri="7b6b21a6-7258-45a6-895b-7d5b15f1213f"/>
    <ds:schemaRef ds:uri="c05dd8dc-94d9-45cc-86bf-910e83bdd3f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D28EA6A-F5D5-492C-ADDB-7C805D61B0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239DCA-8859-4079-A438-362DC2F27785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7b6b21a6-7258-45a6-895b-7d5b15f1213f"/>
    <ds:schemaRef ds:uri="http://purl.org/dc/terms/"/>
    <ds:schemaRef ds:uri="c05dd8dc-94d9-45cc-86bf-910e83bdd3fb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995</TotalTime>
  <Words>2645</Words>
  <Application>Microsoft Office PowerPoint</Application>
  <PresentationFormat>Widescreen</PresentationFormat>
  <Paragraphs>442</Paragraphs>
  <Slides>31</Slides>
  <Notes>19</Notes>
  <HiddenSlides>2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office theme</vt:lpstr>
      <vt:lpstr>Custom Design</vt:lpstr>
      <vt:lpstr>Simple Light</vt:lpstr>
      <vt:lpstr>Introduction to eBPF (A Hands-on Tutorial)</vt:lpstr>
      <vt:lpstr>Data Centre !</vt:lpstr>
      <vt:lpstr>Linux Kernel Architecture</vt:lpstr>
      <vt:lpstr>Extending kernel capabilities</vt:lpstr>
      <vt:lpstr>PowerPoint Presentation</vt:lpstr>
      <vt:lpstr>eBPF</vt:lpstr>
      <vt:lpstr>eBPF</vt:lpstr>
      <vt:lpstr>eBPF</vt:lpstr>
      <vt:lpstr>What is eBPF ?</vt:lpstr>
      <vt:lpstr>Executing an eBPF program</vt:lpstr>
      <vt:lpstr>eBPF program</vt:lpstr>
      <vt:lpstr>eBPF program</vt:lpstr>
      <vt:lpstr>eBPF compiler toolchain</vt:lpstr>
      <vt:lpstr>eBPF compiler toolchain (Contd…)</vt:lpstr>
      <vt:lpstr>eBPF Bytecode</vt:lpstr>
      <vt:lpstr>eBPF bytecode (Contd…)</vt:lpstr>
      <vt:lpstr>eBPF bytecode (Contd…)</vt:lpstr>
      <vt:lpstr>eBPF Verifier</vt:lpstr>
      <vt:lpstr>eBPF Verifier (Contd…)</vt:lpstr>
      <vt:lpstr>JIT Compiler</vt:lpstr>
      <vt:lpstr>eBPF maps</vt:lpstr>
      <vt:lpstr>eBPF Maps</vt:lpstr>
      <vt:lpstr>Types of maps</vt:lpstr>
      <vt:lpstr>eBPF Hooks</vt:lpstr>
      <vt:lpstr>PowerPoint Presentation</vt:lpstr>
      <vt:lpstr>eBPF Hooks</vt:lpstr>
      <vt:lpstr>eBPF use cases</vt:lpstr>
      <vt:lpstr>eBPF bcc monitoring/tracing </vt:lpstr>
      <vt:lpstr>References</vt:lpstr>
      <vt:lpstr>Thank you</vt:lpstr>
      <vt:lpstr>BPF_MAP_TYPE_ARRAY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Shiv Kumar</cp:lastModifiedBy>
  <cp:revision>2</cp:revision>
  <dcterms:created xsi:type="dcterms:W3CDTF">2023-07-11T22:28:05Z</dcterms:created>
  <dcterms:modified xsi:type="dcterms:W3CDTF">2023-08-06T10:51:07Z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0x0101009AAC68C62FE21C4F9FF35E6A8384D491</vt:lpwstr>
  </property>
</Properties>
</file>